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70" r:id="rId5"/>
    <p:sldId id="267" r:id="rId6"/>
    <p:sldId id="268" r:id="rId7"/>
    <p:sldId id="269" r:id="rId8"/>
    <p:sldId id="273" r:id="rId9"/>
    <p:sldId id="259" r:id="rId10"/>
    <p:sldId id="271" r:id="rId11"/>
    <p:sldId id="265" r:id="rId12"/>
    <p:sldId id="272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9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DFDCE-B91B-48FF-B7EE-AA41E114807D}" type="datetimeFigureOut">
              <a:rPr lang="cs-CZ" smtClean="0"/>
              <a:pPr/>
              <a:t>10.09.2024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8D2D6-A7F9-4197-B2BF-49ABCC79CB7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528B3-E7AD-4934-86A8-09D6E107F8C8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191BF-699B-4D79-988D-0A9D49CC6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7C43-594D-411F-8246-70B6A120E4D9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D9F-2E8A-45A8-B361-7A93092ACF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283E-0A6C-4AA8-8828-2846770C1380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8E08C-E18C-462B-B889-0BC6F186EC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15363-BAEE-4858-98B7-DFDAB2714B5B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4220F-9747-4C8A-ADFA-D84223442A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2631B-DCDF-44F2-8638-2ECB63F52912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BB1B5-7931-47E9-ACC2-421F355EBE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13B82-502C-405F-ACD0-2E6FA8BF69DC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DC530-D847-459C-9E18-8B731B42FC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98405-9AFF-47EA-B904-5FC8FD72DB0E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18687-93CE-48B2-99B6-43CAA1D37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79281-5369-450A-9233-666D0CA2CD01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75B7B-26F3-4B5D-BEA1-DBFBD51F38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8467-BD13-4DA4-951C-FDF08E1683A7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783D-E6ED-49FE-9006-9A42334A1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09203-0FBF-43F1-81C8-DB14B1189EFE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FB36-86C3-42DB-95B1-47FFFA95EC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9A909-1075-468C-AFE1-CAEA06799DEF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66BC-9D8B-4235-9EFF-7CA5CF422E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52506-38E7-421E-92F0-02AB4C42094C}" type="datetimeFigureOut">
              <a:rPr lang="cs-CZ"/>
              <a:pPr>
                <a:defRPr/>
              </a:pPr>
              <a:t>10.09.2024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4470E-BCCD-49D9-A827-B2708707B5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 idx="4294967295"/>
          </p:nvPr>
        </p:nvSpPr>
        <p:spPr>
          <a:xfrm>
            <a:off x="755650" y="1125538"/>
            <a:ext cx="7416800" cy="3671887"/>
          </a:xfrm>
        </p:spPr>
        <p:txBody>
          <a:bodyPr/>
          <a:lstStyle/>
          <a:p>
            <a:r>
              <a:rPr lang="cs-CZ" sz="12000" dirty="0">
                <a:latin typeface="+mn-lt"/>
                <a:ea typeface="BatangChe" pitchFamily="49" charset="-127"/>
              </a:rPr>
              <a:t>Starověká literatura</a:t>
            </a:r>
            <a:br>
              <a:rPr lang="cs-CZ" sz="12000" dirty="0">
                <a:latin typeface="+mn-lt"/>
                <a:ea typeface="BatangChe" pitchFamily="49" charset="-127"/>
              </a:rPr>
            </a:br>
            <a:r>
              <a:rPr lang="cs-CZ" sz="6000" dirty="0">
                <a:latin typeface="+mn-lt"/>
                <a:ea typeface="BatangChe" pitchFamily="49" charset="-127"/>
              </a:rPr>
              <a:t>3000 př.n.l. – 476 n.l</a:t>
            </a:r>
            <a:r>
              <a:rPr lang="cs-CZ" sz="6000" dirty="0">
                <a:latin typeface="Gabriola" pitchFamily="82" charset="0"/>
                <a:ea typeface="BatangChe" pitchFamily="49" charset="-127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ible Tóra Písmo - Fotografie zdarma na Pixaba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525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Tóra stock fotografie, royalty free Tóra obrázky | Depositphotos ®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89040"/>
            <a:ext cx="4464496" cy="247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Starověká orientální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PERSKÉ PÍSEMNICTVÍ:</a:t>
            </a:r>
          </a:p>
          <a:p>
            <a:r>
              <a:rPr lang="cs-CZ" dirty="0"/>
              <a:t>posvátná kniha </a:t>
            </a:r>
            <a:r>
              <a:rPr lang="cs-CZ" b="1" u="sng" dirty="0"/>
              <a:t>Avesta</a:t>
            </a:r>
            <a:r>
              <a:rPr lang="cs-CZ" dirty="0"/>
              <a:t> = náboženské texty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HEBREJSKÉ PÍSEMNICTVÍ:</a:t>
            </a:r>
          </a:p>
          <a:p>
            <a:r>
              <a:rPr lang="cs-CZ" dirty="0"/>
              <a:t>židovské</a:t>
            </a:r>
          </a:p>
          <a:p>
            <a:r>
              <a:rPr lang="cs-CZ" dirty="0"/>
              <a:t>náboženské texty, shrnula je křesťanská církev a určila je součástí Bible → </a:t>
            </a:r>
            <a:r>
              <a:rPr lang="cs-CZ" b="1" u="sng" dirty="0"/>
              <a:t>Starý zákon</a:t>
            </a:r>
            <a:r>
              <a:rPr lang="cs-CZ" dirty="0"/>
              <a:t>.</a:t>
            </a:r>
          </a:p>
          <a:p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8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10571-8DA0-4FF3-A855-C4D76E20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Opravte chyby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3E522D-FB7D-435C-B4A6-74419E525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1. Nejstarší písemná památka epos o Gilgamešovi je psán      hieroglyfy. </a:t>
            </a:r>
          </a:p>
          <a:p>
            <a:pPr marL="0" indent="0">
              <a:buNone/>
            </a:pPr>
            <a:r>
              <a:rPr lang="cs-CZ" sz="2800" dirty="0"/>
              <a:t>2. Ve starověkém Egyptě se psalo klínovým písmem.</a:t>
            </a:r>
          </a:p>
          <a:p>
            <a:pPr marL="514350" indent="-514350">
              <a:buAutoNum type="arabicPeriod" startAt="3"/>
            </a:pPr>
            <a:r>
              <a:rPr lang="cs-CZ" sz="2800" dirty="0"/>
              <a:t>V Mezopotámii vznikla Kniha mrtvých.</a:t>
            </a:r>
          </a:p>
          <a:p>
            <a:pPr marL="514350" indent="-514350">
              <a:buAutoNum type="arabicPeriod" startAt="3"/>
            </a:pPr>
            <a:r>
              <a:rPr lang="cs-CZ" sz="2800" dirty="0"/>
              <a:t>Do čínské literatury patří védy. </a:t>
            </a:r>
          </a:p>
          <a:p>
            <a:pPr marL="514350" indent="-514350">
              <a:buAutoNum type="arabicPeriod" startAt="3"/>
            </a:pPr>
            <a:r>
              <a:rPr lang="cs-CZ" sz="2800" dirty="0"/>
              <a:t>V indické literatuře vznikla Kniha písní. </a:t>
            </a:r>
          </a:p>
          <a:p>
            <a:pPr marL="514350" indent="-514350">
              <a:buAutoNum type="arabicPeriod" startAt="3"/>
            </a:pPr>
            <a:r>
              <a:rPr lang="cs-CZ" sz="2800" dirty="0"/>
              <a:t>Hebrejské písemnictví lze označit také jako arabské. </a:t>
            </a:r>
          </a:p>
          <a:p>
            <a:pPr marL="514350" indent="-514350">
              <a:buAutoNum type="arabicPeriod" startAt="3"/>
            </a:pPr>
            <a:r>
              <a:rPr lang="cs-CZ" sz="2800" dirty="0"/>
              <a:t>Za základní knihu hebrejského písemnictví považujeme Nový zákon.  </a:t>
            </a:r>
          </a:p>
          <a:p>
            <a:pPr marL="514350" indent="-514350">
              <a:buAutoNum type="arabicPeriod" startAt="3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59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délník 1"/>
          <p:cNvSpPr>
            <a:spLocks noChangeArrowheads="1"/>
          </p:cNvSpPr>
          <p:nvPr/>
        </p:nvSpPr>
        <p:spPr bwMode="auto">
          <a:xfrm>
            <a:off x="684213" y="476250"/>
            <a:ext cx="8280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800">
                <a:latin typeface="Times New Roman" pitchFamily="18" charset="0"/>
                <a:cs typeface="Times New Roman" pitchFamily="18" charset="0"/>
              </a:rPr>
              <a:t>období prvních velkých civilizací (Mezopotámie, Persie, Indie, Egypt, Čína, Řecko, Řím)</a:t>
            </a:r>
          </a:p>
          <a:p>
            <a:pPr>
              <a:buFontTx/>
              <a:buChar char="-"/>
            </a:pPr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>
                <a:latin typeface="Times New Roman" pitchFamily="18" charset="0"/>
                <a:cs typeface="Times New Roman" pitchFamily="18" charset="0"/>
              </a:rPr>
              <a:t>Mezopotámie – </a:t>
            </a:r>
            <a:r>
              <a:rPr lang="cs-CZ" sz="2800">
                <a:latin typeface="Times New Roman" pitchFamily="18" charset="0"/>
                <a:cs typeface="Times New Roman" pitchFamily="18" charset="0"/>
              </a:rPr>
              <a:t>epos o Gilgamešovi (klínové písmo) – nejstarší lit. památka</a:t>
            </a:r>
            <a:endParaRPr lang="cs-CZ" sz="2800" b="1">
              <a:latin typeface="Times New Roman" pitchFamily="18" charset="0"/>
              <a:cs typeface="Times New Roman" pitchFamily="18" charset="0"/>
            </a:endParaRPr>
          </a:p>
          <a:p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endParaRPr lang="cs-CZ" sz="28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endParaRPr lang="cs-CZ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4" descr="http://www.mytologie.estranky.cz/img/mid/1/klinove-pis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492375"/>
            <a:ext cx="4381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/>
          <p:cNvSpPr txBox="1">
            <a:spLocks noChangeArrowheads="1"/>
          </p:cNvSpPr>
          <p:nvPr/>
        </p:nvSpPr>
        <p:spPr bwMode="auto">
          <a:xfrm>
            <a:off x="539750" y="549275"/>
            <a:ext cx="782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Indie –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Védy –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nábož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texty o hinduismu</a:t>
            </a:r>
          </a:p>
          <a:p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Egypt –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oslavné básně na faraóny (hymnus), knihy mrtvých,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099" name="Picture 2" descr="http://starovekyegypt.wbl.sk/800px-Egypt_dauingevek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4412324" cy="257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92896"/>
            <a:ext cx="26860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Védy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46561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Čína – Kniha písní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https://upload.wikimedia.org/wikipedia/commons/6/6f/Shi_J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696784" cy="274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Odpouštět a neživit v sobě zlobu jsou prostředky k nápravě ostatních. Pomstou, odplatou a hněvem nemohou být křivdy odčiněny. Zlo může být vyloučeno jen dobrem. Pomsta může zplodit jen novou křivdu nebo prodloužit již trvající nepřátelství. Shovívavost a odpouštění jsou potřeby k nápravě ostatních.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Uvidíš-li ušlechtilého, snaž se mu vyrovnat; uvidíš-li špatného, zpytuj své svědomí. Až potkáš dobrého člověka, uvažuj, jak by ses mu vyrovnal, až potkáš nedokonalého člověka, jdi do sebe a zkoumej se.</a:t>
            </a:r>
          </a:p>
          <a:p>
            <a:r>
              <a:rPr lang="cs-CZ" dirty="0"/>
              <a:t>Když uvidíš dobrého člověka, snaž se ho napodobit; když uvidíš špatného člověka, všímej si sám sebe.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Starověká orientální 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7776864" cy="544522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EGYPTSKÉ PÍSEMNICTVÍ</a:t>
            </a:r>
          </a:p>
          <a:p>
            <a:pPr marL="0" indent="0">
              <a:buNone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- z Egypta pochází nejstarší milostná lyrika, báje, mýty, naučná literatura (lékařství, mumifikace), písmo: hieroglyfy</a:t>
            </a:r>
          </a:p>
          <a:p>
            <a:pPr>
              <a:buFontTx/>
              <a:buChar char="-"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MEZOPOTÁMSKÉ PÍSEMNICTVÍ </a:t>
            </a:r>
          </a:p>
          <a:p>
            <a:pPr marL="0" indent="0">
              <a:buNone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- psali na hliněné tabulky</a:t>
            </a:r>
          </a:p>
          <a:p>
            <a:pPr>
              <a:buFontTx/>
              <a:buChar char="-"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na hliněné tabulce objevili archeologové </a:t>
            </a:r>
          </a:p>
          <a:p>
            <a:pPr marL="0" indent="0">
              <a:buNone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Epos O Gilgamešovi</a:t>
            </a:r>
          </a:p>
          <a:p>
            <a:pPr>
              <a:buFontTx/>
              <a:buChar char="-"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písmo: klínové</a:t>
            </a:r>
          </a:p>
          <a:p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mezopotámský Epos </a:t>
            </a:r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O Gilgamešovi</a:t>
            </a:r>
          </a:p>
          <a:p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E8637"/>
              </a:buClr>
              <a:buNone/>
            </a:pPr>
            <a:r>
              <a:rPr lang="cs-CZ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INDICKÉ PÍSEMNICTVÍ:</a:t>
            </a:r>
          </a:p>
          <a:p>
            <a:pPr lvl="0">
              <a:buClr>
                <a:srgbClr val="FE8637"/>
              </a:buClr>
            </a:pPr>
            <a:r>
              <a:rPr lang="cs-CZ" sz="2600" u="sng" dirty="0">
                <a:latin typeface="Times New Roman" pitchFamily="18" charset="0"/>
                <a:cs typeface="Times New Roman" pitchFamily="18" charset="0"/>
              </a:rPr>
              <a:t>védy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 = posvátné knihy obsahující náboženské texty.</a:t>
            </a:r>
          </a:p>
          <a:p>
            <a:pPr marL="0" lvl="0" indent="0">
              <a:buClr>
                <a:srgbClr val="FE8637"/>
              </a:buClr>
              <a:buNone/>
            </a:pPr>
            <a:endParaRPr lang="cs-CZ" sz="2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E8637"/>
              </a:buClr>
              <a:buNone/>
            </a:pPr>
            <a:r>
              <a:rPr lang="cs-CZ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ČÍNSKÉ PÍSEMNICTVÍ: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Dílo: </a:t>
            </a:r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Kniha písní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– obsahuje milostné verše, lidovou poezii, kritické básně – např. o neúrodě.</a:t>
            </a:r>
          </a:p>
          <a:p>
            <a:endParaRPr lang="cs-CZ" dirty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66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2"/>
          <p:cNvSpPr txBox="1">
            <a:spLocks noChangeArrowheads="1"/>
          </p:cNvSpPr>
          <p:nvPr/>
        </p:nvSpPr>
        <p:spPr bwMode="auto">
          <a:xfrm>
            <a:off x="539750" y="476250"/>
            <a:ext cx="82089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>
                <a:latin typeface="Times New Roman" pitchFamily="18" charset="0"/>
                <a:cs typeface="Times New Roman" pitchFamily="18" charset="0"/>
              </a:rPr>
              <a:t>Hebrejská literatura –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BIBLE (Starý zákon) – soubor textů o jediném bohu Hospodinovi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5 knih Mojžíšových (od stvoření světa po Mojžíšovo poslední pomazání)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 historické knihy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 básnické knihy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cs-CZ" sz="2400">
                <a:latin typeface="Times New Roman" pitchFamily="18" charset="0"/>
                <a:cs typeface="Times New Roman" pitchFamily="18" charset="0"/>
              </a:rPr>
              <a:t> knihy proroků</a:t>
            </a:r>
          </a:p>
          <a:p>
            <a:pPr>
              <a:lnSpc>
                <a:spcPct val="150000"/>
              </a:lnSpc>
            </a:pPr>
            <a:endParaRPr lang="cs-CZ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2" descr="http://media1.webgarden.name/images/media1:4e35d96554213.jpg/hebrej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24400"/>
            <a:ext cx="7524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398</Words>
  <Application>Microsoft Office PowerPoint</Application>
  <PresentationFormat>Předvádění na obrazovce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Gabriola</vt:lpstr>
      <vt:lpstr>Times New Roman</vt:lpstr>
      <vt:lpstr>Motiv sady Office</vt:lpstr>
      <vt:lpstr>Starověká literatura 3000 př.n.l. – 476 n.l.</vt:lpstr>
      <vt:lpstr>Prezentace aplikace PowerPoint</vt:lpstr>
      <vt:lpstr>Prezentace aplikace PowerPoint</vt:lpstr>
      <vt:lpstr>Védy</vt:lpstr>
      <vt:lpstr>Čína – Kniha písní </vt:lpstr>
      <vt:lpstr>Prezentace aplikace PowerPoint</vt:lpstr>
      <vt:lpstr>Prezentace aplikace PowerPoint</vt:lpstr>
      <vt:lpstr>Starověká orientální literatura:</vt:lpstr>
      <vt:lpstr>Prezentace aplikace PowerPoint</vt:lpstr>
      <vt:lpstr>Prezentace aplikace PowerPoint</vt:lpstr>
      <vt:lpstr>Starověká orientální literatura</vt:lpstr>
      <vt:lpstr>Opravte chyby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Starověká literatura 3000 př.n.l. – 476 n.l.</dc:title>
  <dc:creator>Petra</dc:creator>
  <cp:lastModifiedBy>Milan Bednář</cp:lastModifiedBy>
  <cp:revision>24</cp:revision>
  <dcterms:created xsi:type="dcterms:W3CDTF">2014-09-07T19:13:55Z</dcterms:created>
  <dcterms:modified xsi:type="dcterms:W3CDTF">2024-09-10T19:13:35Z</dcterms:modified>
</cp:coreProperties>
</file>