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F3376-9419-483F-A6C5-7323CEE06DE6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22B36-7ACA-415E-B3E6-7505B82A5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387D7-2DF7-403B-B5BD-09E93DF84A6A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0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92A81-5A7A-456A-8488-E8F33FE9A66C}" type="datetimeFigureOut">
              <a:rPr lang="cs-CZ" smtClean="0"/>
              <a:pPr/>
              <a:t>19.09.2021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3C6E5-7141-47A4-A0E6-50F4ECB75D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view2129198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watch?v=p4sksz72n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5400" b="1" dirty="0">
                <a:solidFill>
                  <a:srgbClr val="FF0000"/>
                </a:solidFill>
              </a:rPr>
              <a:t>Teorie literatury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667014" cy="189198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Úvod do studia literatury</a:t>
            </a:r>
          </a:p>
          <a:p>
            <a:pPr algn="ctr"/>
            <a:r>
              <a:rPr lang="cs-CZ" dirty="0">
                <a:solidFill>
                  <a:srgbClr val="002060"/>
                </a:solidFill>
              </a:rPr>
              <a:t>Základní pojmy z literární teorie</a:t>
            </a:r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883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5" y="0"/>
            <a:ext cx="8856984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Píseň </a:t>
            </a:r>
            <a:r>
              <a:rPr lang="cs-CZ" sz="3000" dirty="0">
                <a:latin typeface="Calibri" pitchFamily="34" charset="0"/>
              </a:rPr>
              <a:t>–</a:t>
            </a: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3000" dirty="0">
                <a:latin typeface="Calibri" pitchFamily="34" charset="0"/>
              </a:rPr>
              <a:t>prostá zpěvná báseň (lidová x umělá)</a:t>
            </a:r>
          </a:p>
          <a:p>
            <a:pPr marL="0" indent="0" algn="just">
              <a:buNone/>
            </a:pPr>
            <a:r>
              <a:rPr lang="cs-CZ" sz="3000" u="sng" dirty="0">
                <a:solidFill>
                  <a:srgbClr val="002060"/>
                </a:solidFill>
                <a:latin typeface="Calibri" pitchFamily="34" charset="0"/>
              </a:rPr>
              <a:t>3. Lyrickoepické žánry: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Balada </a:t>
            </a:r>
            <a:r>
              <a:rPr lang="cs-CZ" sz="3000" dirty="0">
                <a:latin typeface="Calibri" pitchFamily="34" charset="0"/>
              </a:rPr>
              <a:t>–</a:t>
            </a: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3000" dirty="0">
                <a:latin typeface="Calibri" pitchFamily="34" charset="0"/>
              </a:rPr>
              <a:t>lyrickoepická skladba s pochmurným dějem, dramatický spád děje, úsečnost, sevřenost, tragický závěr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Romance </a:t>
            </a:r>
            <a:r>
              <a:rPr lang="cs-CZ" sz="3000" dirty="0">
                <a:latin typeface="Calibri" pitchFamily="34" charset="0"/>
              </a:rPr>
              <a:t>–</a:t>
            </a: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3000" dirty="0">
                <a:latin typeface="Calibri" pitchFamily="34" charset="0"/>
              </a:rPr>
              <a:t>opak balady, básnická skladba veselé nálady, se šťastným koncem</a:t>
            </a:r>
          </a:p>
          <a:p>
            <a:pPr marL="0" indent="0" algn="just">
              <a:buNone/>
            </a:pPr>
            <a:r>
              <a:rPr lang="cs-CZ" sz="3000" u="sng" dirty="0">
                <a:solidFill>
                  <a:srgbClr val="002060"/>
                </a:solidFill>
                <a:latin typeface="Calibri" pitchFamily="34" charset="0"/>
              </a:rPr>
              <a:t>4. Žánry dramatické: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Tragédie </a:t>
            </a:r>
            <a:r>
              <a:rPr lang="cs-CZ" sz="3000" dirty="0">
                <a:latin typeface="Calibri" pitchFamily="34" charset="0"/>
              </a:rPr>
              <a:t>- drama s nešťastným závěrem (katastrofou)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Komedie </a:t>
            </a:r>
            <a:r>
              <a:rPr lang="cs-CZ" sz="3000" dirty="0">
                <a:latin typeface="Calibri" pitchFamily="34" charset="0"/>
              </a:rPr>
              <a:t>– komický obraz, veselá nálada, smírný závěr (happy-end</a:t>
            </a:r>
            <a:r>
              <a:rPr lang="cs-CZ" sz="3000" dirty="0">
                <a:latin typeface="Calibri" pitchFamily="34" charset="0"/>
              </a:rPr>
              <a:t>) </a:t>
            </a:r>
            <a:endParaRPr lang="cs-CZ" sz="3000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cs-CZ" sz="3000" dirty="0" smtClean="0">
                <a:latin typeface="Calibri" pitchFamily="34" charset="0"/>
                <a:hlinkClick r:id="rId2"/>
              </a:rPr>
              <a:t>https</a:t>
            </a:r>
            <a:r>
              <a:rPr lang="cs-CZ" sz="3000" dirty="0">
                <a:latin typeface="Calibri" pitchFamily="34" charset="0"/>
                <a:hlinkClick r:id="rId2"/>
              </a:rPr>
              <a:t>://learningapps.org/view21291986</a:t>
            </a:r>
            <a:endParaRPr lang="cs-CZ" sz="3000" dirty="0">
              <a:latin typeface="Calibri" pitchFamily="34" charset="0"/>
            </a:endParaRPr>
          </a:p>
          <a:p>
            <a:pPr marL="0" indent="0" algn="just">
              <a:buNone/>
            </a:pPr>
            <a:endParaRPr lang="cs-CZ" sz="2800" dirty="0">
              <a:latin typeface="Calibri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093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</a:rPr>
              <a:t>1. Literatura a její význam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</a:rPr>
              <a:t>2. Věda o literatuře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</a:rPr>
              <a:t>3. Výrazové formy 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</a:rPr>
              <a:t>4. Literární druhy</a:t>
            </a:r>
          </a:p>
          <a:p>
            <a:pPr marL="0" indent="0" algn="ctr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</a:rPr>
              <a:t>5. Literární žánry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8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125113" cy="924475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1. </a:t>
            </a:r>
            <a:r>
              <a:rPr lang="cs-CZ" b="1" dirty="0">
                <a:solidFill>
                  <a:srgbClr val="FF0000"/>
                </a:solidFill>
              </a:rPr>
              <a:t>Literatura a její význam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Literatura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 (českým termínem - písemnictví)</a:t>
            </a:r>
          </a:p>
          <a:p>
            <a:pPr>
              <a:buFontTx/>
              <a:buChar char="-"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z latinského termínu </a:t>
            </a:r>
            <a:r>
              <a:rPr lang="cs-CZ" sz="2800" dirty="0" err="1">
                <a:solidFill>
                  <a:srgbClr val="002060"/>
                </a:solidFill>
                <a:latin typeface="Calibri" pitchFamily="34" charset="0"/>
              </a:rPr>
              <a:t>littera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= písmeno</a:t>
            </a:r>
          </a:p>
          <a:p>
            <a:pPr>
              <a:buFontTx/>
              <a:buChar char="-"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texty (jazykové projevy)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fixované písmem</a:t>
            </a:r>
          </a:p>
          <a:p>
            <a:pPr>
              <a:buFontTx/>
              <a:buChar char="-"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vzniku prvních písemných památek předchází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ústní slovesnost</a:t>
            </a:r>
          </a:p>
          <a:p>
            <a:pPr>
              <a:buFontTx/>
              <a:buChar char="-"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Diskutujte nejprve o tom, jak rozumíte následujícím pojmům:</a:t>
            </a:r>
          </a:p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odborná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a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umělecká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(krásná)</a:t>
            </a:r>
          </a:p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národní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a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světová 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09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odborná: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hlavní cíl vzdělávat, podat informaci, poučit, věcnost, fakta, (např. historická literatura)</a:t>
            </a:r>
          </a:p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 umělecká (krásná):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hlavní cíl estetické působení (na rozum i cit)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národní: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je vytvářena etnickým celkem, pro který nese význam</a:t>
            </a:r>
          </a:p>
          <a:p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světová: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umělecké texty přesahující národní rámec svým významem a působností 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229200"/>
            <a:ext cx="19050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40472"/>
            <a:ext cx="1512168" cy="213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151713"/>
            <a:ext cx="1705969" cy="270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46386"/>
            <a:ext cx="1229729" cy="1806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560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1006" y="246233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2. Věda o literatuře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712968" cy="5760640"/>
          </a:xfrm>
        </p:spPr>
        <p:txBody>
          <a:bodyPr>
            <a:normAutofit/>
          </a:bodyPr>
          <a:lstStyle/>
          <a:p>
            <a:r>
              <a:rPr lang="cs-CZ" sz="2800" u="sng" dirty="0">
                <a:solidFill>
                  <a:srgbClr val="002060"/>
                </a:solidFill>
                <a:latin typeface="Calibri" pitchFamily="34" charset="0"/>
              </a:rPr>
              <a:t>Literární teorie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cs-CZ" sz="2800" dirty="0">
                <a:latin typeface="Calibri" pitchFamily="34" charset="0"/>
              </a:rPr>
              <a:t>(o podstatě literatury, literárních druzích a formách, o uměleckých prostředcích)</a:t>
            </a:r>
          </a:p>
          <a:p>
            <a:r>
              <a:rPr lang="cs-CZ" sz="2800" u="sng" dirty="0">
                <a:solidFill>
                  <a:srgbClr val="002060"/>
                </a:solidFill>
                <a:latin typeface="Calibri" pitchFamily="34" charset="0"/>
              </a:rPr>
              <a:t>Literární historie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cs-CZ" sz="2800" dirty="0">
                <a:latin typeface="Calibri" pitchFamily="34" charset="0"/>
              </a:rPr>
              <a:t>(o vývoji národních literatur, o významu spisovatelů a jejich literárních dílech)</a:t>
            </a:r>
          </a:p>
          <a:p>
            <a:r>
              <a:rPr lang="cs-CZ" sz="2800" u="sng" dirty="0">
                <a:solidFill>
                  <a:srgbClr val="002060"/>
                </a:solidFill>
                <a:latin typeface="Calibri" pitchFamily="34" charset="0"/>
              </a:rPr>
              <a:t>Literární kritika </a:t>
            </a:r>
          </a:p>
          <a:p>
            <a:pPr marL="457200" lvl="1" indent="0">
              <a:buNone/>
            </a:pPr>
            <a:r>
              <a:rPr lang="cs-CZ" sz="2600" dirty="0">
                <a:latin typeface="Calibri" pitchFamily="34" charset="0"/>
              </a:rPr>
              <a:t>(hodnocení, výklady a rozbory literárních děl)</a:t>
            </a:r>
          </a:p>
          <a:p>
            <a:pPr marL="0" indent="0"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26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1051519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3. Výrazové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využívá </a:t>
            </a:r>
            <a:r>
              <a:rPr lang="cs-CZ" sz="2800" u="sng" dirty="0">
                <a:solidFill>
                  <a:srgbClr val="FF0000"/>
                </a:solidFill>
                <a:latin typeface="Calibri" pitchFamily="34" charset="0"/>
              </a:rPr>
              <a:t>tři základní výrazové formy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:</a:t>
            </a:r>
          </a:p>
          <a:p>
            <a:pPr lvl="1" algn="just"/>
            <a:r>
              <a:rPr lang="cs-CZ" sz="2800" b="1" dirty="0"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próza („řeč nevázaná“) </a:t>
            </a:r>
            <a:r>
              <a:rPr lang="cs-CZ" sz="2800" dirty="0">
                <a:latin typeface="Calibri" pitchFamily="34" charset="0"/>
              </a:rPr>
              <a:t>– v popředí syntaktické členění promluvy</a:t>
            </a:r>
          </a:p>
          <a:p>
            <a:pPr marL="457200" lvl="1" indent="0" algn="just">
              <a:buNone/>
            </a:pPr>
            <a:r>
              <a:rPr lang="cs-CZ" sz="2800" dirty="0">
                <a:latin typeface="Calibri" pitchFamily="34" charset="0"/>
              </a:rPr>
              <a:t>	Základ: slova, věty, odstavce, kapitoly </a:t>
            </a:r>
          </a:p>
          <a:p>
            <a:pPr lvl="1" algn="just"/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poezie („řeč vázaná“) </a:t>
            </a:r>
            <a:r>
              <a:rPr lang="cs-CZ" sz="2800" dirty="0">
                <a:latin typeface="Calibri" pitchFamily="34" charset="0"/>
              </a:rPr>
              <a:t>– v popředí rytmicko-melodické členění promluvy </a:t>
            </a:r>
          </a:p>
          <a:p>
            <a:pPr marL="457200" lvl="1" indent="0" algn="just">
              <a:buNone/>
            </a:pPr>
            <a:r>
              <a:rPr lang="cs-CZ" sz="2800" dirty="0">
                <a:latin typeface="Calibri" pitchFamily="34" charset="0"/>
              </a:rPr>
              <a:t>	Základ: verš, sloka (strofa)</a:t>
            </a:r>
          </a:p>
          <a:p>
            <a:pPr lvl="1" algn="just"/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drama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– určeno pro jevištní zpracování</a:t>
            </a:r>
          </a:p>
          <a:p>
            <a:pPr marL="457200" lvl="1" indent="0" algn="just">
              <a:buNone/>
            </a:pPr>
            <a:r>
              <a:rPr lang="cs-CZ" sz="2800" dirty="0">
                <a:latin typeface="Calibri" pitchFamily="34" charset="0"/>
              </a:rPr>
              <a:t>	Základ: dramatický dialog i monolog postav (přímá 	řeč)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2060"/>
                </a:solidFill>
                <a:latin typeface="Calibri" pitchFamily="34" charset="0"/>
                <a:hlinkClick r:id="rId2"/>
              </a:rPr>
              <a:t>https://learningapps.org/watch?v=p4sksz72n21</a:t>
            </a:r>
            <a:endParaRPr lang="cs-CZ" sz="2800" dirty="0">
              <a:solidFill>
                <a:srgbClr val="002060"/>
              </a:solidFill>
              <a:latin typeface="Calibri" pitchFamily="34" charset="0"/>
            </a:endParaRPr>
          </a:p>
          <a:p>
            <a:pPr marL="457200" lvl="1" indent="0"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00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4. Literární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5" y="1052736"/>
            <a:ext cx="885698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Literatura rozlišuje </a:t>
            </a:r>
            <a:r>
              <a:rPr lang="cs-CZ" sz="2800" u="sng" dirty="0">
                <a:solidFill>
                  <a:srgbClr val="FF0000"/>
                </a:solidFill>
                <a:latin typeface="Calibri" pitchFamily="34" charset="0"/>
              </a:rPr>
              <a:t>tři základní literární druhy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: </a:t>
            </a:r>
          </a:p>
          <a:p>
            <a:pPr lvl="1" algn="just"/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epika </a:t>
            </a:r>
            <a:r>
              <a:rPr lang="cs-CZ" sz="2800" dirty="0">
                <a:latin typeface="Calibri" pitchFamily="34" charset="0"/>
              </a:rPr>
              <a:t> - lit. druh založený na dějovosti, ztvárňuje nějaký děj, důležité časové a příčinné souvislosti</a:t>
            </a:r>
          </a:p>
          <a:p>
            <a:pPr lvl="2" algn="just">
              <a:buFont typeface="Arial" pitchFamily="34" charset="0"/>
              <a:buChar char="•"/>
            </a:pPr>
            <a:r>
              <a:rPr lang="cs-CZ" sz="2600" dirty="0">
                <a:latin typeface="Calibri" pitchFamily="34" charset="0"/>
              </a:rPr>
              <a:t>Nositelem vyprávění je vypravěč. Aktéry děje označujeme jako postavy hlavní a vedlejší.</a:t>
            </a:r>
          </a:p>
          <a:p>
            <a:pPr lvl="1" algn="just"/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lyrika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– lit. druh, který se vyznačuje nedějovostí, vyjádřením prožitku, citu, nálady autora (= lyrického subjektu)</a:t>
            </a:r>
          </a:p>
          <a:p>
            <a:pPr lvl="1" algn="just"/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b="1" dirty="0">
                <a:solidFill>
                  <a:srgbClr val="002060"/>
                </a:solidFill>
                <a:latin typeface="Calibri" pitchFamily="34" charset="0"/>
              </a:rPr>
              <a:t>drama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– určeno pro jevištní zpracování v divadle, děj předváděn herci, prostředí naznačeno výstavbou scény a výpravou</a:t>
            </a:r>
          </a:p>
          <a:p>
            <a:pPr marL="0" indent="0"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78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5. Literární žánry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9036495" cy="58772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Na základě literárních druhů a výrazových forem rozlišujeme </a:t>
            </a:r>
            <a:r>
              <a:rPr lang="cs-CZ" sz="2800" dirty="0">
                <a:solidFill>
                  <a:srgbClr val="002060"/>
                </a:solidFill>
                <a:latin typeface="Calibri" pitchFamily="34" charset="0"/>
              </a:rPr>
              <a:t>literární žánry.</a:t>
            </a:r>
          </a:p>
          <a:p>
            <a:pPr marL="0" indent="0" algn="just">
              <a:buNone/>
            </a:pPr>
            <a:r>
              <a:rPr lang="cs-CZ" sz="3000" u="sng" dirty="0">
                <a:solidFill>
                  <a:srgbClr val="002060"/>
                </a:solidFill>
                <a:latin typeface="Calibri" pitchFamily="34" charset="0"/>
              </a:rPr>
              <a:t>1. Literární žánry epické: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FF00"/>
                </a:solidFill>
                <a:latin typeface="Calibri" pitchFamily="34" charset="0"/>
              </a:rPr>
              <a:t>a) Veršované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Epos</a:t>
            </a:r>
            <a:r>
              <a:rPr lang="cs-CZ" sz="3000" dirty="0">
                <a:latin typeface="Calibri" pitchFamily="34" charset="0"/>
              </a:rPr>
              <a:t> – rozsáhlá epická skladba s bohatým dějem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FF00"/>
                </a:solidFill>
                <a:latin typeface="Calibri" pitchFamily="34" charset="0"/>
              </a:rPr>
              <a:t>b) Prozaické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Báje</a:t>
            </a:r>
            <a:r>
              <a:rPr lang="cs-CZ" sz="3000" dirty="0">
                <a:latin typeface="Calibri" pitchFamily="34" charset="0"/>
              </a:rPr>
              <a:t> (mýtus) – pokus o výklad světa a přírodních jevů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Bajka</a:t>
            </a:r>
            <a:r>
              <a:rPr lang="cs-CZ" sz="3000" dirty="0">
                <a:latin typeface="Calibri" pitchFamily="34" charset="0"/>
              </a:rPr>
              <a:t> – příběh ze života zvířat a věcí, morální ponaučení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Pověst</a:t>
            </a:r>
            <a:r>
              <a:rPr lang="cs-CZ" sz="3000" dirty="0">
                <a:latin typeface="Calibri" pitchFamily="34" charset="0"/>
              </a:rPr>
              <a:t> – reálné jádro + fantazijní složka, váže se k určité osobě, místu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latin typeface="Calibri" pitchFamily="34" charset="0"/>
              </a:rPr>
              <a:t>Pohádka</a:t>
            </a:r>
            <a:r>
              <a:rPr lang="cs-CZ" sz="3000" dirty="0">
                <a:latin typeface="Calibri" pitchFamily="34" charset="0"/>
              </a:rPr>
              <a:t> – fantazie, nadpřirozené jevy, nejsou časově ani místně určeny, dobro vždy vítězí nad zlem</a:t>
            </a:r>
          </a:p>
        </p:txBody>
      </p:sp>
    </p:spTree>
    <p:extLst>
      <p:ext uri="{BB962C8B-B14F-4D97-AF65-F5344CB8AC3E}">
        <p14:creationId xmlns:p14="http://schemas.microsoft.com/office/powerpoint/2010/main" val="25448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0"/>
            <a:ext cx="9036495" cy="65253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Povídka </a:t>
            </a:r>
            <a:r>
              <a:rPr lang="cs-CZ" sz="2800" dirty="0">
                <a:latin typeface="Calibri" pitchFamily="34" charset="0"/>
              </a:rPr>
              <a:t>–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kratší příběh, většinou časově i místně určen, vystupuje více postav, více dějových linií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Novela </a:t>
            </a:r>
            <a:r>
              <a:rPr lang="cs-CZ" sz="2800" dirty="0">
                <a:latin typeface="Calibri" pitchFamily="34" charset="0"/>
              </a:rPr>
              <a:t> – střední rozsah, soustředěn na jednu událost, epizodu ze života, překvapivý závěr (pointa)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Román </a:t>
            </a:r>
            <a:r>
              <a:rPr lang="cs-CZ" sz="2800" dirty="0">
                <a:latin typeface="Calibri" pitchFamily="34" charset="0"/>
              </a:rPr>
              <a:t> – větší rozsah, řada událostí soustředěných kolem společného jádra, mnoho postav i dějových linií</a:t>
            </a:r>
          </a:p>
          <a:p>
            <a:pPr marL="0" indent="0">
              <a:buNone/>
            </a:pPr>
            <a:endParaRPr lang="cs-CZ" sz="2800" u="sng" dirty="0">
              <a:solidFill>
                <a:srgbClr val="002060"/>
              </a:solidFill>
              <a:latin typeface="Calibri" pitchFamily="34" charset="0"/>
            </a:endParaRPr>
          </a:p>
          <a:p>
            <a:pPr marL="0" indent="0">
              <a:buNone/>
            </a:pPr>
            <a:r>
              <a:rPr lang="cs-CZ" sz="2800" u="sng" dirty="0">
                <a:solidFill>
                  <a:srgbClr val="002060"/>
                </a:solidFill>
                <a:latin typeface="Calibri" pitchFamily="34" charset="0"/>
              </a:rPr>
              <a:t>2. Literární žánry lyrické: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Óda </a:t>
            </a:r>
            <a:r>
              <a:rPr lang="cs-CZ" sz="2800" dirty="0">
                <a:latin typeface="Calibri" pitchFamily="34" charset="0"/>
              </a:rPr>
              <a:t>–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oslavná báseň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Hymnus</a:t>
            </a:r>
            <a:r>
              <a:rPr lang="cs-CZ" sz="2800" dirty="0">
                <a:latin typeface="Calibri" pitchFamily="34" charset="0"/>
              </a:rPr>
              <a:t> – slavnostní píseň (týká se národa, vlasti, …)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Elegie  (žalozpěv ) </a:t>
            </a:r>
            <a:r>
              <a:rPr lang="cs-CZ" sz="2800" dirty="0">
                <a:latin typeface="Calibri" pitchFamily="34" charset="0"/>
              </a:rPr>
              <a:t>– vyjadřuje smutek</a:t>
            </a:r>
            <a:r>
              <a:rPr lang="cs-CZ" sz="2800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marL="0" indent="0">
              <a:buNone/>
            </a:pPr>
            <a:endParaRPr lang="cs-CZ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647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518</Words>
  <Application>Microsoft Office PowerPoint</Application>
  <PresentationFormat>Předvádění na obrazovce (4:3)</PresentationFormat>
  <Paragraphs>77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Teorie literatury</vt:lpstr>
      <vt:lpstr>OBSAH</vt:lpstr>
      <vt:lpstr>1. Literatura a její význam</vt:lpstr>
      <vt:lpstr>Prezentace aplikace PowerPoint</vt:lpstr>
      <vt:lpstr>2. Věda o literatuře</vt:lpstr>
      <vt:lpstr>3. Výrazové formy</vt:lpstr>
      <vt:lpstr>4. Literární druhy</vt:lpstr>
      <vt:lpstr>5. Literární žánry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literatury</dc:title>
  <dc:creator>Uživatel systému Windows</dc:creator>
  <cp:lastModifiedBy>Bednářová Pavla</cp:lastModifiedBy>
  <cp:revision>9</cp:revision>
  <dcterms:created xsi:type="dcterms:W3CDTF">2020-09-02T17:15:09Z</dcterms:created>
  <dcterms:modified xsi:type="dcterms:W3CDTF">2021-09-19T18:46:49Z</dcterms:modified>
</cp:coreProperties>
</file>