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7" r:id="rId2"/>
    <p:sldId id="273" r:id="rId3"/>
    <p:sldId id="268" r:id="rId4"/>
    <p:sldId id="269" r:id="rId5"/>
    <p:sldId id="258" r:id="rId6"/>
    <p:sldId id="259" r:id="rId7"/>
    <p:sldId id="270" r:id="rId8"/>
    <p:sldId id="271" r:id="rId9"/>
    <p:sldId id="27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1" d="100"/>
          <a:sy n="111" d="100"/>
        </p:scale>
        <p:origin x="4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A1205A-74E5-4F75-ABD9-EA5EDC221FCF}"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CBC4CCC7-D375-48BF-BF08-7467350124F4}">
      <dgm:prSet custT="1"/>
      <dgm:spPr/>
      <dgm:t>
        <a:bodyPr/>
        <a:lstStyle/>
        <a:p>
          <a:pPr>
            <a:lnSpc>
              <a:spcPct val="100000"/>
            </a:lnSpc>
          </a:pPr>
          <a:r>
            <a:rPr lang="cs-CZ" sz="2000" dirty="0"/>
            <a:t>jestliže jméno ulice, náměstí, nábřeží, parku, restaurace, hotelu ... začíná předložkou píše se s velkým písmenem nejen předložka, ale i první slovo po předložce  </a:t>
          </a:r>
          <a:r>
            <a:rPr lang="cs-CZ" sz="2000" b="1" dirty="0">
              <a:solidFill>
                <a:srgbClr val="C00000"/>
              </a:solidFill>
              <a:highlight>
                <a:srgbClr val="FFFF00"/>
              </a:highlight>
            </a:rPr>
            <a:t>ulice Na Žabinci, restaurace Na Růžku</a:t>
          </a:r>
          <a:endParaRPr lang="en-US" sz="2000" b="1" dirty="0">
            <a:solidFill>
              <a:srgbClr val="C00000"/>
            </a:solidFill>
            <a:highlight>
              <a:srgbClr val="FFFF00"/>
            </a:highlight>
          </a:endParaRPr>
        </a:p>
      </dgm:t>
    </dgm:pt>
    <dgm:pt modelId="{EB9F1604-8BD4-4533-A34C-A6B45B10A60D}" type="parTrans" cxnId="{395EA45D-476B-45EE-9FB7-8EDB32D12C0F}">
      <dgm:prSet/>
      <dgm:spPr/>
      <dgm:t>
        <a:bodyPr/>
        <a:lstStyle/>
        <a:p>
          <a:endParaRPr lang="en-US"/>
        </a:p>
      </dgm:t>
    </dgm:pt>
    <dgm:pt modelId="{05C94021-0871-4C9E-9846-C5DC2ACC0E71}" type="sibTrans" cxnId="{395EA45D-476B-45EE-9FB7-8EDB32D12C0F}">
      <dgm:prSet/>
      <dgm:spPr/>
      <dgm:t>
        <a:bodyPr/>
        <a:lstStyle/>
        <a:p>
          <a:endParaRPr lang="en-US"/>
        </a:p>
      </dgm:t>
    </dgm:pt>
    <dgm:pt modelId="{B119F77A-AA19-4EC5-AA2E-7AAB747D2081}">
      <dgm:prSet custT="1"/>
      <dgm:spPr/>
      <dgm:t>
        <a:bodyPr/>
        <a:lstStyle/>
        <a:p>
          <a:pPr>
            <a:lnSpc>
              <a:spcPct val="100000"/>
            </a:lnSpc>
          </a:pPr>
          <a:r>
            <a:rPr lang="cs-CZ" sz="4800" dirty="0"/>
            <a:t>!!! penzion U Dvou Aniček </a:t>
          </a:r>
          <a:endParaRPr lang="en-US" sz="4800" dirty="0"/>
        </a:p>
      </dgm:t>
    </dgm:pt>
    <dgm:pt modelId="{51E0DCCA-1A17-4650-B373-D94E03FD0366}" type="parTrans" cxnId="{608B019A-2DF0-46F9-96CD-5214853E1346}">
      <dgm:prSet/>
      <dgm:spPr/>
      <dgm:t>
        <a:bodyPr/>
        <a:lstStyle/>
        <a:p>
          <a:endParaRPr lang="en-US"/>
        </a:p>
      </dgm:t>
    </dgm:pt>
    <dgm:pt modelId="{A9F11F06-7772-411C-AFF6-2A17FAA599DA}" type="sibTrans" cxnId="{608B019A-2DF0-46F9-96CD-5214853E1346}">
      <dgm:prSet/>
      <dgm:spPr/>
      <dgm:t>
        <a:bodyPr/>
        <a:lstStyle/>
        <a:p>
          <a:endParaRPr lang="en-US"/>
        </a:p>
      </dgm:t>
    </dgm:pt>
    <dgm:pt modelId="{F2381260-78A2-41EB-B99D-0119B3E7C510}" type="pres">
      <dgm:prSet presAssocID="{F0A1205A-74E5-4F75-ABD9-EA5EDC221FCF}" presName="outerComposite" presStyleCnt="0">
        <dgm:presLayoutVars>
          <dgm:chMax val="5"/>
          <dgm:dir/>
          <dgm:resizeHandles val="exact"/>
        </dgm:presLayoutVars>
      </dgm:prSet>
      <dgm:spPr/>
    </dgm:pt>
    <dgm:pt modelId="{0FB55721-1DFF-4DCA-98FC-EE22BF6DF076}" type="pres">
      <dgm:prSet presAssocID="{F0A1205A-74E5-4F75-ABD9-EA5EDC221FCF}" presName="dummyMaxCanvas" presStyleCnt="0">
        <dgm:presLayoutVars/>
      </dgm:prSet>
      <dgm:spPr/>
    </dgm:pt>
    <dgm:pt modelId="{4D1B071A-9679-40FA-A0CD-8A1AD058FA35}" type="pres">
      <dgm:prSet presAssocID="{F0A1205A-74E5-4F75-ABD9-EA5EDC221FCF}" presName="TwoNodes_1" presStyleLbl="node1" presStyleIdx="0" presStyleCnt="2" custLinFactNeighborX="2949" custLinFactNeighborY="1743">
        <dgm:presLayoutVars>
          <dgm:bulletEnabled val="1"/>
        </dgm:presLayoutVars>
      </dgm:prSet>
      <dgm:spPr/>
    </dgm:pt>
    <dgm:pt modelId="{0D0B5845-9EA9-4E66-8E36-980EFBB0774D}" type="pres">
      <dgm:prSet presAssocID="{F0A1205A-74E5-4F75-ABD9-EA5EDC221FCF}" presName="TwoNodes_2" presStyleLbl="node1" presStyleIdx="1" presStyleCnt="2" custScaleX="117647" custLinFactNeighborX="-11342">
        <dgm:presLayoutVars>
          <dgm:bulletEnabled val="1"/>
        </dgm:presLayoutVars>
      </dgm:prSet>
      <dgm:spPr/>
    </dgm:pt>
    <dgm:pt modelId="{62582DC9-EEE7-4888-8CB7-5AFA8C9FC610}" type="pres">
      <dgm:prSet presAssocID="{F0A1205A-74E5-4F75-ABD9-EA5EDC221FCF}" presName="TwoConn_1-2" presStyleLbl="fgAccFollowNode1" presStyleIdx="0" presStyleCnt="1" custLinFactX="21692" custLinFactNeighborX="100000" custLinFactNeighborY="21960">
        <dgm:presLayoutVars>
          <dgm:bulletEnabled val="1"/>
        </dgm:presLayoutVars>
      </dgm:prSet>
      <dgm:spPr/>
    </dgm:pt>
    <dgm:pt modelId="{9BCD3F9A-109F-449D-B543-CE0531263217}" type="pres">
      <dgm:prSet presAssocID="{F0A1205A-74E5-4F75-ABD9-EA5EDC221FCF}" presName="TwoNodes_1_text" presStyleLbl="node1" presStyleIdx="1" presStyleCnt="2">
        <dgm:presLayoutVars>
          <dgm:bulletEnabled val="1"/>
        </dgm:presLayoutVars>
      </dgm:prSet>
      <dgm:spPr/>
    </dgm:pt>
    <dgm:pt modelId="{79396C48-48FF-4E64-8F88-F5FE8B3706C6}" type="pres">
      <dgm:prSet presAssocID="{F0A1205A-74E5-4F75-ABD9-EA5EDC221FCF}" presName="TwoNodes_2_text" presStyleLbl="node1" presStyleIdx="1" presStyleCnt="2">
        <dgm:presLayoutVars>
          <dgm:bulletEnabled val="1"/>
        </dgm:presLayoutVars>
      </dgm:prSet>
      <dgm:spPr/>
    </dgm:pt>
  </dgm:ptLst>
  <dgm:cxnLst>
    <dgm:cxn modelId="{95A5C300-FF6D-45CB-96D6-332C246944A6}" type="presOf" srcId="{CBC4CCC7-D375-48BF-BF08-7467350124F4}" destId="{9BCD3F9A-109F-449D-B543-CE0531263217}" srcOrd="1" destOrd="0" presId="urn:microsoft.com/office/officeart/2005/8/layout/vProcess5"/>
    <dgm:cxn modelId="{98915A1F-D270-4881-8027-DD80F301A045}" type="presOf" srcId="{05C94021-0871-4C9E-9846-C5DC2ACC0E71}" destId="{62582DC9-EEE7-4888-8CB7-5AFA8C9FC610}" srcOrd="0" destOrd="0" presId="urn:microsoft.com/office/officeart/2005/8/layout/vProcess5"/>
    <dgm:cxn modelId="{BD9E3825-D41D-4E5F-B199-6DBCB99624AC}" type="presOf" srcId="{CBC4CCC7-D375-48BF-BF08-7467350124F4}" destId="{4D1B071A-9679-40FA-A0CD-8A1AD058FA35}" srcOrd="0" destOrd="0" presId="urn:microsoft.com/office/officeart/2005/8/layout/vProcess5"/>
    <dgm:cxn modelId="{395EA45D-476B-45EE-9FB7-8EDB32D12C0F}" srcId="{F0A1205A-74E5-4F75-ABD9-EA5EDC221FCF}" destId="{CBC4CCC7-D375-48BF-BF08-7467350124F4}" srcOrd="0" destOrd="0" parTransId="{EB9F1604-8BD4-4533-A34C-A6B45B10A60D}" sibTransId="{05C94021-0871-4C9E-9846-C5DC2ACC0E71}"/>
    <dgm:cxn modelId="{DE1F7844-9C1F-47B1-B020-31C8B4989ABE}" type="presOf" srcId="{F0A1205A-74E5-4F75-ABD9-EA5EDC221FCF}" destId="{F2381260-78A2-41EB-B99D-0119B3E7C510}" srcOrd="0" destOrd="0" presId="urn:microsoft.com/office/officeart/2005/8/layout/vProcess5"/>
    <dgm:cxn modelId="{C0AF8949-2061-4182-A76B-FF2EB7665DA0}" type="presOf" srcId="{B119F77A-AA19-4EC5-AA2E-7AAB747D2081}" destId="{0D0B5845-9EA9-4E66-8E36-980EFBB0774D}" srcOrd="0" destOrd="0" presId="urn:microsoft.com/office/officeart/2005/8/layout/vProcess5"/>
    <dgm:cxn modelId="{39785C4E-E7D3-413F-97AD-B6D5F0AA3DBE}" type="presOf" srcId="{B119F77A-AA19-4EC5-AA2E-7AAB747D2081}" destId="{79396C48-48FF-4E64-8F88-F5FE8B3706C6}" srcOrd="1" destOrd="0" presId="urn:microsoft.com/office/officeart/2005/8/layout/vProcess5"/>
    <dgm:cxn modelId="{608B019A-2DF0-46F9-96CD-5214853E1346}" srcId="{F0A1205A-74E5-4F75-ABD9-EA5EDC221FCF}" destId="{B119F77A-AA19-4EC5-AA2E-7AAB747D2081}" srcOrd="1" destOrd="0" parTransId="{51E0DCCA-1A17-4650-B373-D94E03FD0366}" sibTransId="{A9F11F06-7772-411C-AFF6-2A17FAA599DA}"/>
    <dgm:cxn modelId="{BCA13816-5B12-40D8-A048-7A47007ABCC1}" type="presParOf" srcId="{F2381260-78A2-41EB-B99D-0119B3E7C510}" destId="{0FB55721-1DFF-4DCA-98FC-EE22BF6DF076}" srcOrd="0" destOrd="0" presId="urn:microsoft.com/office/officeart/2005/8/layout/vProcess5"/>
    <dgm:cxn modelId="{07502E6B-5A77-4420-A8F7-531EB35CAFBE}" type="presParOf" srcId="{F2381260-78A2-41EB-B99D-0119B3E7C510}" destId="{4D1B071A-9679-40FA-A0CD-8A1AD058FA35}" srcOrd="1" destOrd="0" presId="urn:microsoft.com/office/officeart/2005/8/layout/vProcess5"/>
    <dgm:cxn modelId="{01907246-BAC4-46CE-A846-75A83BC40F91}" type="presParOf" srcId="{F2381260-78A2-41EB-B99D-0119B3E7C510}" destId="{0D0B5845-9EA9-4E66-8E36-980EFBB0774D}" srcOrd="2" destOrd="0" presId="urn:microsoft.com/office/officeart/2005/8/layout/vProcess5"/>
    <dgm:cxn modelId="{BF306EE4-8C34-45E1-BFA7-8119BA815CBB}" type="presParOf" srcId="{F2381260-78A2-41EB-B99D-0119B3E7C510}" destId="{62582DC9-EEE7-4888-8CB7-5AFA8C9FC610}" srcOrd="3" destOrd="0" presId="urn:microsoft.com/office/officeart/2005/8/layout/vProcess5"/>
    <dgm:cxn modelId="{B4DE68E7-A95A-423D-A567-440D3B8EB9B3}" type="presParOf" srcId="{F2381260-78A2-41EB-B99D-0119B3E7C510}" destId="{9BCD3F9A-109F-449D-B543-CE0531263217}" srcOrd="4" destOrd="0" presId="urn:microsoft.com/office/officeart/2005/8/layout/vProcess5"/>
    <dgm:cxn modelId="{C0007CC2-49A6-4628-A33F-E0DD153C3633}" type="presParOf" srcId="{F2381260-78A2-41EB-B99D-0119B3E7C510}" destId="{79396C48-48FF-4E64-8F88-F5FE8B3706C6}"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1B071A-9679-40FA-A0CD-8A1AD058FA35}">
      <dsp:nvSpPr>
        <dsp:cNvPr id="0" name=""/>
        <dsp:cNvSpPr/>
      </dsp:nvSpPr>
      <dsp:spPr>
        <a:xfrm>
          <a:off x="-138403" y="43127"/>
          <a:ext cx="9461852" cy="2474343"/>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cs-CZ" sz="2000" kern="1200" dirty="0"/>
            <a:t>jestliže jméno ulice, náměstí, nábřeží, parku, restaurace, hotelu ... začíná předložkou píše se s velkým písmenem nejen předložka, ale i první slovo po předložce  </a:t>
          </a:r>
          <a:r>
            <a:rPr lang="cs-CZ" sz="2000" b="1" kern="1200" dirty="0">
              <a:solidFill>
                <a:srgbClr val="C00000"/>
              </a:solidFill>
              <a:highlight>
                <a:srgbClr val="FFFF00"/>
              </a:highlight>
            </a:rPr>
            <a:t>ulice Na Žabinci, restaurace Na Růžku</a:t>
          </a:r>
          <a:endParaRPr lang="en-US" sz="2000" b="1" kern="1200" dirty="0">
            <a:solidFill>
              <a:srgbClr val="C00000"/>
            </a:solidFill>
            <a:highlight>
              <a:srgbClr val="FFFF00"/>
            </a:highlight>
          </a:endParaRPr>
        </a:p>
      </dsp:txBody>
      <dsp:txXfrm>
        <a:off x="-65932" y="115598"/>
        <a:ext cx="6904425" cy="2329401"/>
      </dsp:txXfrm>
    </dsp:sp>
    <dsp:sp modelId="{0D0B5845-9EA9-4E66-8E36-980EFBB0774D}">
      <dsp:nvSpPr>
        <dsp:cNvPr id="0" name=""/>
        <dsp:cNvSpPr/>
      </dsp:nvSpPr>
      <dsp:spPr>
        <a:xfrm>
          <a:off x="0" y="3024197"/>
          <a:ext cx="11131585" cy="2474343"/>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100000"/>
            </a:lnSpc>
            <a:spcBef>
              <a:spcPct val="0"/>
            </a:spcBef>
            <a:spcAft>
              <a:spcPct val="35000"/>
            </a:spcAft>
            <a:buNone/>
          </a:pPr>
          <a:r>
            <a:rPr lang="cs-CZ" sz="4800" kern="1200" dirty="0"/>
            <a:t>!!! penzion U Dvou Aniček </a:t>
          </a:r>
          <a:endParaRPr lang="en-US" sz="4800" kern="1200" dirty="0"/>
        </a:p>
      </dsp:txBody>
      <dsp:txXfrm>
        <a:off x="72471" y="3096668"/>
        <a:ext cx="7130101" cy="2329401"/>
      </dsp:txXfrm>
    </dsp:sp>
    <dsp:sp modelId="{62582DC9-EEE7-4888-8CB7-5AFA8C9FC610}">
      <dsp:nvSpPr>
        <dsp:cNvPr id="0" name=""/>
        <dsp:cNvSpPr/>
      </dsp:nvSpPr>
      <dsp:spPr>
        <a:xfrm>
          <a:off x="9393296" y="2298296"/>
          <a:ext cx="1608323" cy="1608323"/>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755169" y="2298296"/>
        <a:ext cx="884577" cy="121026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2B71A911-F7C9-4AD8-931C-1493467CDA41}"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40DF6C-33D8-4BD3-B0BE-FB721DD1294F}"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050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B71A911-F7C9-4AD8-931C-1493467CDA41}"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172580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B71A911-F7C9-4AD8-931C-1493467CDA41}"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3747662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2B71A911-F7C9-4AD8-931C-1493467CDA41}"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1638837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2B71A911-F7C9-4AD8-931C-1493467CDA41}"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F40DF6C-33D8-4BD3-B0BE-FB721DD1294F}"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1638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2B71A911-F7C9-4AD8-931C-1493467CDA41}" type="datetimeFigureOut">
              <a:rPr lang="cs-CZ" smtClean="0"/>
              <a:t>17.09.2024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264876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97280" y="2582334"/>
            <a:ext cx="4937760" cy="3378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17920" y="2582334"/>
            <a:ext cx="4937760" cy="33782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2B71A911-F7C9-4AD8-931C-1493467CDA41}" type="datetimeFigureOut">
              <a:rPr lang="cs-CZ" smtClean="0"/>
              <a:t>17.09.2024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198635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2B71A911-F7C9-4AD8-931C-1493467CDA41}" type="datetimeFigureOut">
              <a:rPr lang="cs-CZ" smtClean="0"/>
              <a:t>17.09.2024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183667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B71A911-F7C9-4AD8-931C-1493467CDA41}" type="datetimeFigureOut">
              <a:rPr lang="cs-CZ" smtClean="0"/>
              <a:t>17.09.2024</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325060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B71A911-F7C9-4AD8-931C-1493467CDA41}" type="datetimeFigureOut">
              <a:rPr lang="cs-CZ" smtClean="0"/>
              <a:t>17.09.2024</a:t>
            </a:fld>
            <a:endParaRPr lang="cs-CZ"/>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40DF6C-33D8-4BD3-B0BE-FB721DD1294F}" type="slidenum">
              <a:rPr lang="cs-CZ" smtClean="0"/>
              <a:t>‹#›</a:t>
            </a:fld>
            <a:endParaRPr lang="cs-CZ"/>
          </a:p>
        </p:txBody>
      </p:sp>
    </p:spTree>
    <p:extLst>
      <p:ext uri="{BB962C8B-B14F-4D97-AF65-F5344CB8AC3E}">
        <p14:creationId xmlns:p14="http://schemas.microsoft.com/office/powerpoint/2010/main" val="155929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2B71A911-F7C9-4AD8-931C-1493467CDA41}" type="datetimeFigureOut">
              <a:rPr lang="cs-CZ" smtClean="0"/>
              <a:t>17.09.2024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F40DF6C-33D8-4BD3-B0BE-FB721DD1294F}" type="slidenum">
              <a:rPr lang="cs-CZ" smtClean="0"/>
              <a:t>‹#›</a:t>
            </a:fld>
            <a:endParaRPr lang="cs-CZ"/>
          </a:p>
        </p:txBody>
      </p:sp>
    </p:spTree>
    <p:extLst>
      <p:ext uri="{BB962C8B-B14F-4D97-AF65-F5344CB8AC3E}">
        <p14:creationId xmlns:p14="http://schemas.microsoft.com/office/powerpoint/2010/main" val="350869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B71A911-F7C9-4AD8-931C-1493467CDA41}" type="datetimeFigureOut">
              <a:rPr lang="cs-CZ" smtClean="0"/>
              <a:t>17.09.2024</a:t>
            </a:fld>
            <a:endParaRPr lang="cs-CZ"/>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40DF6C-33D8-4BD3-B0BE-FB721DD1294F}"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80250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721C79-4AD0-4C95-A2B9-135E9B39FBB6}"/>
              </a:ext>
            </a:extLst>
          </p:cNvPr>
          <p:cNvSpPr>
            <a:spLocks noGrp="1"/>
          </p:cNvSpPr>
          <p:nvPr>
            <p:ph type="ctrTitle"/>
          </p:nvPr>
        </p:nvSpPr>
        <p:spPr>
          <a:xfrm>
            <a:off x="4401379" y="758952"/>
            <a:ext cx="5489381" cy="3566160"/>
          </a:xfrm>
        </p:spPr>
        <p:txBody>
          <a:bodyPr>
            <a:normAutofit/>
          </a:bodyPr>
          <a:lstStyle/>
          <a:p>
            <a:r>
              <a:rPr lang="cs-CZ"/>
              <a:t>Vlastní jména </a:t>
            </a:r>
          </a:p>
        </p:txBody>
      </p:sp>
      <p:sp>
        <p:nvSpPr>
          <p:cNvPr id="3" name="Podnadpis 2">
            <a:extLst>
              <a:ext uri="{FF2B5EF4-FFF2-40B4-BE49-F238E27FC236}">
                <a16:creationId xmlns:a16="http://schemas.microsoft.com/office/drawing/2014/main" id="{E70478D4-E7C3-466F-A01D-7241049A0525}"/>
              </a:ext>
            </a:extLst>
          </p:cNvPr>
          <p:cNvSpPr>
            <a:spLocks noGrp="1"/>
          </p:cNvSpPr>
          <p:nvPr>
            <p:ph type="subTitle" idx="1"/>
          </p:nvPr>
        </p:nvSpPr>
        <p:spPr>
          <a:xfrm>
            <a:off x="4401379" y="4455620"/>
            <a:ext cx="5491459" cy="1143000"/>
          </a:xfrm>
        </p:spPr>
        <p:txBody>
          <a:bodyPr>
            <a:normAutofit/>
          </a:bodyPr>
          <a:lstStyle/>
          <a:p>
            <a:r>
              <a:rPr lang="cs-CZ"/>
              <a:t>7. třída </a:t>
            </a:r>
          </a:p>
        </p:txBody>
      </p:sp>
      <p:pic>
        <p:nvPicPr>
          <p:cNvPr id="16" name="Graphic 15" descr="Zaškrtnutí">
            <a:extLst>
              <a:ext uri="{FF2B5EF4-FFF2-40B4-BE49-F238E27FC236}">
                <a16:creationId xmlns:a16="http://schemas.microsoft.com/office/drawing/2014/main" id="{53C82376-C7FA-4384-8006-D4F478D1CC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21364" y="2251094"/>
            <a:ext cx="1837115" cy="1837115"/>
          </a:xfrm>
          <a:prstGeom prst="rect">
            <a:avLst/>
          </a:prstGeom>
        </p:spPr>
      </p:pic>
    </p:spTree>
    <p:extLst>
      <p:ext uri="{BB962C8B-B14F-4D97-AF65-F5344CB8AC3E}">
        <p14:creationId xmlns:p14="http://schemas.microsoft.com/office/powerpoint/2010/main" val="4279305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A707B-C0A9-E6D0-D75A-2867C766C9A9}"/>
              </a:ext>
            </a:extLst>
          </p:cNvPr>
          <p:cNvSpPr>
            <a:spLocks noGrp="1"/>
          </p:cNvSpPr>
          <p:nvPr>
            <p:ph type="title"/>
          </p:nvPr>
        </p:nvSpPr>
        <p:spPr/>
        <p:txBody>
          <a:bodyPr/>
          <a:lstStyle/>
          <a:p>
            <a:r>
              <a:rPr lang="cs-CZ" dirty="0"/>
              <a:t>Opakování učiva </a:t>
            </a:r>
          </a:p>
        </p:txBody>
      </p:sp>
      <p:pic>
        <p:nvPicPr>
          <p:cNvPr id="13" name="Obrázek 12" descr="Obsah obrázku vzor, čtverec, pixel&#10;&#10;Popis byl vytvořen automaticky">
            <a:extLst>
              <a:ext uri="{FF2B5EF4-FFF2-40B4-BE49-F238E27FC236}">
                <a16:creationId xmlns:a16="http://schemas.microsoft.com/office/drawing/2014/main" id="{DC046DC6-96BE-5882-B860-2412443163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827" y="1969478"/>
            <a:ext cx="4022725" cy="4022725"/>
          </a:xfrm>
          <a:prstGeom prst="rect">
            <a:avLst/>
          </a:prstGeom>
        </p:spPr>
      </p:pic>
      <p:pic>
        <p:nvPicPr>
          <p:cNvPr id="6" name="Zástupný obsah 5">
            <a:extLst>
              <a:ext uri="{FF2B5EF4-FFF2-40B4-BE49-F238E27FC236}">
                <a16:creationId xmlns:a16="http://schemas.microsoft.com/office/drawing/2014/main" id="{24A78768-9E77-FB68-9F37-56DD66B0047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0612" y="1969477"/>
            <a:ext cx="4022725" cy="4022725"/>
          </a:xfrm>
        </p:spPr>
      </p:pic>
    </p:spTree>
    <p:extLst>
      <p:ext uri="{BB962C8B-B14F-4D97-AF65-F5344CB8AC3E}">
        <p14:creationId xmlns:p14="http://schemas.microsoft.com/office/powerpoint/2010/main" val="293296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320FD-F300-4F5A-9A31-6C2650411A30}"/>
              </a:ext>
            </a:extLst>
          </p:cNvPr>
          <p:cNvSpPr>
            <a:spLocks noGrp="1"/>
          </p:cNvSpPr>
          <p:nvPr>
            <p:ph type="title"/>
          </p:nvPr>
        </p:nvSpPr>
        <p:spPr>
          <a:xfrm>
            <a:off x="2346960" y="286604"/>
            <a:ext cx="7543800" cy="1450757"/>
          </a:xfrm>
        </p:spPr>
        <p:txBody>
          <a:bodyPr>
            <a:normAutofit/>
          </a:bodyPr>
          <a:lstStyle/>
          <a:p>
            <a:r>
              <a:rPr lang="cs-CZ" dirty="0"/>
              <a:t>Vlastní jména </a:t>
            </a:r>
          </a:p>
        </p:txBody>
      </p:sp>
      <p:sp>
        <p:nvSpPr>
          <p:cNvPr id="3" name="Zástupný obsah 2">
            <a:extLst>
              <a:ext uri="{FF2B5EF4-FFF2-40B4-BE49-F238E27FC236}">
                <a16:creationId xmlns:a16="http://schemas.microsoft.com/office/drawing/2014/main" id="{6629A2E8-FB62-4C29-BD3B-0EF61996DD85}"/>
              </a:ext>
            </a:extLst>
          </p:cNvPr>
          <p:cNvSpPr>
            <a:spLocks noGrp="1"/>
          </p:cNvSpPr>
          <p:nvPr>
            <p:ph idx="1"/>
          </p:nvPr>
        </p:nvSpPr>
        <p:spPr>
          <a:xfrm>
            <a:off x="2346959" y="1845734"/>
            <a:ext cx="4841240" cy="4023360"/>
          </a:xfrm>
        </p:spPr>
        <p:txBody>
          <a:bodyPr>
            <a:normAutofit/>
          </a:bodyPr>
          <a:lstStyle/>
          <a:p>
            <a:r>
              <a:rPr lang="cs-CZ" dirty="0"/>
              <a:t>označují určitou osobu, zvíře, věc </a:t>
            </a:r>
          </a:p>
          <a:p>
            <a:r>
              <a:rPr lang="cs-CZ" dirty="0"/>
              <a:t>1. JMÉNA OSOBNÍ  - i postavy z pohádek, mytologické postavy</a:t>
            </a:r>
          </a:p>
          <a:p>
            <a:r>
              <a:rPr lang="cs-CZ" dirty="0"/>
              <a:t>Jan Novák, Zlatovláska, Zeus</a:t>
            </a:r>
          </a:p>
          <a:p>
            <a:r>
              <a:rPr lang="cs-CZ" dirty="0"/>
              <a:t>2. JMÉNA ZEMĚPISNÁ </a:t>
            </a:r>
          </a:p>
          <a:p>
            <a:r>
              <a:rPr lang="cs-CZ" dirty="0"/>
              <a:t>Vltava, Sněžka, Morava</a:t>
            </a:r>
          </a:p>
          <a:p>
            <a:r>
              <a:rPr lang="cs-CZ" dirty="0"/>
              <a:t>3. JMÉNA VÝSLEDKŮ LIDSKÝCH ČINNOSTÍ</a:t>
            </a:r>
          </a:p>
          <a:p>
            <a:r>
              <a:rPr lang="cs-CZ" dirty="0"/>
              <a:t>film Kolja, opera Hubička</a:t>
            </a:r>
          </a:p>
        </p:txBody>
      </p:sp>
      <p:pic>
        <p:nvPicPr>
          <p:cNvPr id="7" name="Graphic 6" descr="Had">
            <a:extLst>
              <a:ext uri="{FF2B5EF4-FFF2-40B4-BE49-F238E27FC236}">
                <a16:creationId xmlns:a16="http://schemas.microsoft.com/office/drawing/2014/main" id="{C295DB5F-30E4-4399-AD09-C02D28AD59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9427" y="2476158"/>
            <a:ext cx="2351332" cy="2351332"/>
          </a:xfrm>
          <a:prstGeom prst="rect">
            <a:avLst/>
          </a:prstGeom>
        </p:spPr>
      </p:pic>
    </p:spTree>
    <p:extLst>
      <p:ext uri="{BB962C8B-B14F-4D97-AF65-F5344CB8AC3E}">
        <p14:creationId xmlns:p14="http://schemas.microsoft.com/office/powerpoint/2010/main" val="992499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5011F-6CD9-4A10-98F6-0E65F2322ABD}"/>
              </a:ext>
            </a:extLst>
          </p:cNvPr>
          <p:cNvSpPr>
            <a:spLocks noGrp="1"/>
          </p:cNvSpPr>
          <p:nvPr>
            <p:ph type="title"/>
          </p:nvPr>
        </p:nvSpPr>
        <p:spPr>
          <a:xfrm>
            <a:off x="990932" y="286603"/>
            <a:ext cx="6750987" cy="1450757"/>
          </a:xfrm>
        </p:spPr>
        <p:txBody>
          <a:bodyPr>
            <a:normAutofit/>
          </a:bodyPr>
          <a:lstStyle/>
          <a:p>
            <a:r>
              <a:rPr lang="cs-CZ">
                <a:solidFill>
                  <a:schemeClr val="accent2"/>
                </a:solidFill>
              </a:rPr>
              <a:t>Vlastní jména</a:t>
            </a:r>
          </a:p>
        </p:txBody>
      </p:sp>
      <p:sp>
        <p:nvSpPr>
          <p:cNvPr id="3" name="Zástupný obsah 2">
            <a:extLst>
              <a:ext uri="{FF2B5EF4-FFF2-40B4-BE49-F238E27FC236}">
                <a16:creationId xmlns:a16="http://schemas.microsoft.com/office/drawing/2014/main" id="{078ECFD3-B218-4B81-B480-473445CFFD6B}"/>
              </a:ext>
            </a:extLst>
          </p:cNvPr>
          <p:cNvSpPr>
            <a:spLocks noGrp="1"/>
          </p:cNvSpPr>
          <p:nvPr>
            <p:ph idx="1"/>
          </p:nvPr>
        </p:nvSpPr>
        <p:spPr>
          <a:xfrm>
            <a:off x="1044204" y="2023962"/>
            <a:ext cx="6697715" cy="3845131"/>
          </a:xfrm>
        </p:spPr>
        <p:txBody>
          <a:bodyPr>
            <a:normAutofit/>
          </a:bodyPr>
          <a:lstStyle/>
          <a:p>
            <a:r>
              <a:rPr lang="cs-CZ" dirty="0"/>
              <a:t>jednoslovná, píšeme s velkým písmenem</a:t>
            </a:r>
          </a:p>
          <a:p>
            <a:r>
              <a:rPr lang="cs-CZ" dirty="0"/>
              <a:t>město, země, hora, stát, řeka – </a:t>
            </a:r>
            <a:r>
              <a:rPr lang="cs-CZ" b="1" dirty="0">
                <a:highlight>
                  <a:srgbClr val="FFFF00"/>
                </a:highlight>
              </a:rPr>
              <a:t>Znojmo, Morava, Praděd, Česko</a:t>
            </a:r>
            <a:r>
              <a:rPr lang="cs-CZ" dirty="0"/>
              <a:t>, </a:t>
            </a:r>
            <a:r>
              <a:rPr lang="cs-CZ" b="1" dirty="0">
                <a:highlight>
                  <a:srgbClr val="FFFF00"/>
                </a:highlight>
              </a:rPr>
              <a:t>Dyje</a:t>
            </a:r>
          </a:p>
          <a:p>
            <a:r>
              <a:rPr lang="cs-CZ" dirty="0"/>
              <a:t>příslušník národa, obyvatel místa – </a:t>
            </a:r>
            <a:r>
              <a:rPr lang="cs-CZ" b="1" dirty="0">
                <a:highlight>
                  <a:srgbClr val="FFFF00"/>
                </a:highlight>
              </a:rPr>
              <a:t>Čech, Slovák, Pražan</a:t>
            </a:r>
          </a:p>
          <a:p>
            <a:r>
              <a:rPr lang="cs-CZ" dirty="0"/>
              <a:t>spolek, podnik, kniha, časopis, umělecké dílo – </a:t>
            </a:r>
            <a:r>
              <a:rPr lang="cs-CZ" b="1" dirty="0">
                <a:highlight>
                  <a:srgbClr val="FFFF00"/>
                </a:highlight>
              </a:rPr>
              <a:t>Sokol, </a:t>
            </a:r>
            <a:r>
              <a:rPr lang="cs-CZ" b="1" dirty="0" err="1">
                <a:highlight>
                  <a:srgbClr val="FFFF00"/>
                </a:highlight>
              </a:rPr>
              <a:t>Aditeg</a:t>
            </a:r>
            <a:r>
              <a:rPr lang="cs-CZ" b="1" dirty="0">
                <a:highlight>
                  <a:srgbClr val="FFFF00"/>
                </a:highlight>
              </a:rPr>
              <a:t>, </a:t>
            </a:r>
            <a:r>
              <a:rPr lang="cs-CZ" b="1" dirty="0" err="1">
                <a:highlight>
                  <a:srgbClr val="FFFF00"/>
                </a:highlight>
              </a:rPr>
              <a:t>Prašina</a:t>
            </a:r>
            <a:r>
              <a:rPr lang="cs-CZ" b="1" dirty="0">
                <a:highlight>
                  <a:srgbClr val="FFFF00"/>
                </a:highlight>
              </a:rPr>
              <a:t>, Mateřídouška</a:t>
            </a:r>
          </a:p>
          <a:p>
            <a:r>
              <a:rPr lang="cs-CZ" dirty="0"/>
              <a:t>svátky – </a:t>
            </a:r>
            <a:r>
              <a:rPr lang="cs-CZ" b="1" dirty="0">
                <a:highlight>
                  <a:srgbClr val="FFFF00"/>
                </a:highlight>
              </a:rPr>
              <a:t>Vánoce, Velikonoce, Hromnice </a:t>
            </a:r>
          </a:p>
        </p:txBody>
      </p:sp>
    </p:spTree>
    <p:extLst>
      <p:ext uri="{BB962C8B-B14F-4D97-AF65-F5344CB8AC3E}">
        <p14:creationId xmlns:p14="http://schemas.microsoft.com/office/powerpoint/2010/main" val="3819552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67199" y="286604"/>
            <a:ext cx="5063240" cy="1450757"/>
          </a:xfrm>
        </p:spPr>
        <p:txBody>
          <a:bodyPr>
            <a:normAutofit/>
          </a:bodyPr>
          <a:lstStyle/>
          <a:p>
            <a:r>
              <a:rPr lang="cs-CZ">
                <a:solidFill>
                  <a:schemeClr val="accent2"/>
                </a:solidFill>
              </a:rPr>
              <a:t>VLASTNÍ  JMÉNA</a:t>
            </a:r>
          </a:p>
        </p:txBody>
      </p:sp>
      <p:sp>
        <p:nvSpPr>
          <p:cNvPr id="3" name="Zástupný symbol pro obsah 2"/>
          <p:cNvSpPr>
            <a:spLocks noGrp="1"/>
          </p:cNvSpPr>
          <p:nvPr>
            <p:ph idx="1"/>
          </p:nvPr>
        </p:nvSpPr>
        <p:spPr>
          <a:xfrm>
            <a:off x="1162164" y="2023963"/>
            <a:ext cx="8236277" cy="3845131"/>
          </a:xfrm>
        </p:spPr>
        <p:txBody>
          <a:bodyPr>
            <a:normAutofit/>
          </a:bodyPr>
          <a:lstStyle/>
          <a:p>
            <a:pPr>
              <a:buFont typeface="Wingdings" pitchFamily="2" charset="2"/>
              <a:buChar char="v"/>
            </a:pPr>
            <a:r>
              <a:rPr lang="cs-CZ" sz="1900" dirty="0"/>
              <a:t>Obecné zásady pro  psaní velkých písmen a vlastním jmen a názvů</a:t>
            </a:r>
          </a:p>
          <a:p>
            <a:pPr>
              <a:buNone/>
            </a:pPr>
            <a:r>
              <a:rPr lang="cs-CZ" sz="1900" dirty="0"/>
              <a:t>   1. V názvu utvořeném z několika jmen obecných píšeme velké písmeno jen u prvního slova</a:t>
            </a:r>
          </a:p>
          <a:p>
            <a:pPr>
              <a:buNone/>
            </a:pPr>
            <a:r>
              <a:rPr lang="cs-CZ" sz="1900" dirty="0"/>
              <a:t>    </a:t>
            </a:r>
            <a:r>
              <a:rPr lang="cs-CZ" sz="1900" b="1" dirty="0">
                <a:highlight>
                  <a:srgbClr val="FFFF00"/>
                </a:highlight>
              </a:rPr>
              <a:t>Spojené státy americké,  Organizace spojených národů</a:t>
            </a:r>
          </a:p>
          <a:p>
            <a:pPr>
              <a:buNone/>
            </a:pPr>
            <a:endParaRPr lang="cs-CZ" sz="1900" dirty="0"/>
          </a:p>
          <a:p>
            <a:pPr>
              <a:buNone/>
            </a:pPr>
            <a:r>
              <a:rPr lang="cs-CZ" sz="1900" dirty="0"/>
              <a:t>   2.Je-li součástí názvu vlastní jméno, píšeme též s velkým písmenem</a:t>
            </a:r>
          </a:p>
          <a:p>
            <a:pPr>
              <a:buNone/>
            </a:pPr>
            <a:r>
              <a:rPr lang="cs-CZ" sz="1900" b="1" dirty="0">
                <a:highlight>
                  <a:srgbClr val="FFFF00"/>
                </a:highlight>
              </a:rPr>
              <a:t>     Spolková republika Německo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990932" y="286603"/>
            <a:ext cx="6750987" cy="1450757"/>
          </a:xfrm>
        </p:spPr>
        <p:txBody>
          <a:bodyPr>
            <a:normAutofit/>
          </a:bodyPr>
          <a:lstStyle/>
          <a:p>
            <a:r>
              <a:rPr lang="cs-CZ">
                <a:solidFill>
                  <a:schemeClr val="accent2"/>
                </a:solidFill>
              </a:rPr>
              <a:t> VLASTNÍ  JMÉNA</a:t>
            </a:r>
          </a:p>
        </p:txBody>
      </p:sp>
      <p:sp>
        <p:nvSpPr>
          <p:cNvPr id="3" name="Zástupný symbol pro obsah 2"/>
          <p:cNvSpPr>
            <a:spLocks noGrp="1"/>
          </p:cNvSpPr>
          <p:nvPr>
            <p:ph idx="1"/>
          </p:nvPr>
        </p:nvSpPr>
        <p:spPr>
          <a:xfrm>
            <a:off x="572863" y="1929693"/>
            <a:ext cx="10425816" cy="3845131"/>
          </a:xfrm>
        </p:spPr>
        <p:txBody>
          <a:bodyPr>
            <a:noAutofit/>
          </a:bodyPr>
          <a:lstStyle/>
          <a:p>
            <a:pPr>
              <a:buNone/>
            </a:pPr>
            <a:r>
              <a:rPr lang="cs-CZ" sz="1800" dirty="0"/>
              <a:t>   3. V zeměpisných názvech ,pokud obsahují druhové</a:t>
            </a:r>
          </a:p>
          <a:p>
            <a:pPr>
              <a:buNone/>
            </a:pPr>
            <a:r>
              <a:rPr lang="cs-CZ" sz="1800" dirty="0"/>
              <a:t>        jméno ,pokládáme za název rozlišující PK </a:t>
            </a:r>
            <a:r>
              <a:rPr lang="cs-CZ" sz="1800" dirty="0" err="1"/>
              <a:t>sh</a:t>
            </a:r>
            <a:r>
              <a:rPr lang="cs-CZ" sz="1800" dirty="0"/>
              <a:t> nebo </a:t>
            </a:r>
          </a:p>
          <a:p>
            <a:pPr>
              <a:buNone/>
            </a:pPr>
            <a:r>
              <a:rPr lang="cs-CZ" sz="1800" dirty="0"/>
              <a:t>        PK </a:t>
            </a:r>
            <a:r>
              <a:rPr lang="cs-CZ" sz="1800" dirty="0" err="1"/>
              <a:t>nesh</a:t>
            </a:r>
            <a:r>
              <a:rPr lang="cs-CZ" sz="1800" dirty="0"/>
              <a:t>, obecné jméno zůstává malé</a:t>
            </a:r>
          </a:p>
          <a:p>
            <a:pPr>
              <a:buNone/>
            </a:pPr>
            <a:r>
              <a:rPr lang="cs-CZ" sz="1800" b="1" dirty="0">
                <a:highlight>
                  <a:srgbClr val="FFFF00"/>
                </a:highlight>
              </a:rPr>
              <a:t>        Černé moře,  moře Jaderské </a:t>
            </a:r>
          </a:p>
          <a:p>
            <a:pPr>
              <a:buNone/>
            </a:pPr>
            <a:endParaRPr lang="cs-CZ" sz="1800" dirty="0"/>
          </a:p>
          <a:p>
            <a:pPr>
              <a:buNone/>
            </a:pPr>
            <a:r>
              <a:rPr lang="cs-CZ" sz="1800" dirty="0"/>
              <a:t>    4.V několikaslovných názvech osad a také městských      </a:t>
            </a:r>
          </a:p>
          <a:p>
            <a:pPr>
              <a:buNone/>
            </a:pPr>
            <a:r>
              <a:rPr lang="cs-CZ" sz="1800" dirty="0"/>
              <a:t>        čtvrtích píšeme velkým písmem všechna slova   </a:t>
            </a:r>
          </a:p>
          <a:p>
            <a:pPr>
              <a:buNone/>
            </a:pPr>
            <a:r>
              <a:rPr lang="cs-CZ" sz="1800" dirty="0"/>
              <a:t>        kromě předložek</a:t>
            </a:r>
          </a:p>
          <a:p>
            <a:pPr>
              <a:buNone/>
            </a:pPr>
            <a:r>
              <a:rPr lang="cs-CZ" sz="1800" dirty="0"/>
              <a:t>        </a:t>
            </a:r>
            <a:r>
              <a:rPr lang="cs-CZ" sz="1800" b="1" dirty="0">
                <a:highlight>
                  <a:srgbClr val="FFFF00"/>
                </a:highlight>
              </a:rPr>
              <a:t>Staré  Město, Malá  Strana, Nové  Město na Moravě</a:t>
            </a:r>
          </a:p>
          <a:p>
            <a:pPr>
              <a:buNone/>
            </a:pPr>
            <a:r>
              <a:rPr lang="cs-CZ" sz="18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98D56B-4182-4D8C-8407-B82FF5F2AAF9}"/>
              </a:ext>
            </a:extLst>
          </p:cNvPr>
          <p:cNvSpPr>
            <a:spLocks noGrp="1"/>
          </p:cNvSpPr>
          <p:nvPr>
            <p:ph type="title"/>
          </p:nvPr>
        </p:nvSpPr>
        <p:spPr>
          <a:xfrm>
            <a:off x="1066800" y="5252936"/>
            <a:ext cx="10058400" cy="1028715"/>
          </a:xfrm>
        </p:spPr>
        <p:txBody>
          <a:bodyPr>
            <a:normAutofit/>
          </a:bodyPr>
          <a:lstStyle/>
          <a:p>
            <a:pPr algn="ctr"/>
            <a:r>
              <a:rPr lang="cs-CZ">
                <a:solidFill>
                  <a:srgbClr val="FFFFFF"/>
                </a:solidFill>
              </a:rPr>
              <a:t>Vlastní jména – názvy s předložkou</a:t>
            </a:r>
          </a:p>
        </p:txBody>
      </p:sp>
      <p:graphicFrame>
        <p:nvGraphicFramePr>
          <p:cNvPr id="5" name="Zástupný obsah 2">
            <a:extLst>
              <a:ext uri="{FF2B5EF4-FFF2-40B4-BE49-F238E27FC236}">
                <a16:creationId xmlns:a16="http://schemas.microsoft.com/office/drawing/2014/main" id="{3176EFB8-298E-4E0B-B1D6-B73582EBEA1E}"/>
              </a:ext>
            </a:extLst>
          </p:cNvPr>
          <p:cNvGraphicFramePr>
            <a:graphicFrameLocks noGrp="1"/>
          </p:cNvGraphicFramePr>
          <p:nvPr>
            <p:ph idx="1"/>
            <p:extLst>
              <p:ext uri="{D42A27DB-BD31-4B8C-83A1-F6EECF244321}">
                <p14:modId xmlns:p14="http://schemas.microsoft.com/office/powerpoint/2010/main" val="2692549670"/>
              </p:ext>
            </p:extLst>
          </p:nvPr>
        </p:nvGraphicFramePr>
        <p:xfrm>
          <a:off x="643466" y="643466"/>
          <a:ext cx="11131591" cy="5498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1834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3BB25A-A5BD-0759-95E9-530E0A204C41}"/>
              </a:ext>
            </a:extLst>
          </p:cNvPr>
          <p:cNvSpPr>
            <a:spLocks noGrp="1"/>
          </p:cNvSpPr>
          <p:nvPr>
            <p:ph type="title"/>
          </p:nvPr>
        </p:nvSpPr>
        <p:spPr/>
        <p:txBody>
          <a:bodyPr/>
          <a:lstStyle/>
          <a:p>
            <a:r>
              <a:rPr lang="cs-CZ" dirty="0"/>
              <a:t>Pravopisné cvičení </a:t>
            </a:r>
          </a:p>
        </p:txBody>
      </p:sp>
      <p:sp>
        <p:nvSpPr>
          <p:cNvPr id="3" name="Zástupný obsah 2">
            <a:extLst>
              <a:ext uri="{FF2B5EF4-FFF2-40B4-BE49-F238E27FC236}">
                <a16:creationId xmlns:a16="http://schemas.microsoft.com/office/drawing/2014/main" id="{7D21AFCE-C1C9-DDCB-67AC-1500581DD5F1}"/>
              </a:ext>
            </a:extLst>
          </p:cNvPr>
          <p:cNvSpPr>
            <a:spLocks noGrp="1"/>
          </p:cNvSpPr>
          <p:nvPr>
            <p:ph idx="1"/>
          </p:nvPr>
        </p:nvSpPr>
        <p:spPr>
          <a:xfrm>
            <a:off x="327804" y="1845734"/>
            <a:ext cx="11300604" cy="4023360"/>
          </a:xfrm>
        </p:spPr>
        <p:txBody>
          <a:bodyPr/>
          <a:lstStyle/>
          <a:p>
            <a:pPr>
              <a:lnSpc>
                <a:spcPct val="200000"/>
              </a:lnSpc>
              <a:buNone/>
            </a:pPr>
            <a:r>
              <a:rPr lang="cs-CZ" sz="2000" dirty="0"/>
              <a:t> </a:t>
            </a:r>
            <a:r>
              <a:rPr lang="cs-CZ" sz="2800" dirty="0"/>
              <a:t>NÁMĚSTÍ  REPUBLIKY,HORA ŘÍP,VELIKONOCE,OSTROV NAD  OHŘÍ,LIDOVÉ NOVINY,KAŠPERSKÉ HORY,KARLOVY VARY, KLENČÍ POD ČERCHOVEM, BABIČČINO ÚDOLÍ,POOHŘÍ, KINO SVĚT,ČEŠI, HRAD KŘIVOKLÁT,KAREL ČAPEK, KNIHA BABIČKA,TICHÝ OCEÁN</a:t>
            </a:r>
          </a:p>
          <a:p>
            <a:pPr>
              <a:buNone/>
            </a:pPr>
            <a:r>
              <a:rPr lang="cs-CZ" sz="2400" dirty="0"/>
              <a:t>   </a:t>
            </a:r>
          </a:p>
        </p:txBody>
      </p:sp>
    </p:spTree>
    <p:extLst>
      <p:ext uri="{BB962C8B-B14F-4D97-AF65-F5344CB8AC3E}">
        <p14:creationId xmlns:p14="http://schemas.microsoft.com/office/powerpoint/2010/main" val="3901683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697796-416E-0D68-7F5A-946B7217AE4E}"/>
              </a:ext>
            </a:extLst>
          </p:cNvPr>
          <p:cNvSpPr>
            <a:spLocks noGrp="1"/>
          </p:cNvSpPr>
          <p:nvPr>
            <p:ph type="title"/>
          </p:nvPr>
        </p:nvSpPr>
        <p:spPr/>
        <p:txBody>
          <a:bodyPr/>
          <a:lstStyle/>
          <a:p>
            <a:r>
              <a:rPr lang="cs-CZ" dirty="0"/>
              <a:t>Pravopisné cvičení </a:t>
            </a:r>
          </a:p>
        </p:txBody>
      </p:sp>
      <p:sp>
        <p:nvSpPr>
          <p:cNvPr id="3" name="Zástupný obsah 2">
            <a:extLst>
              <a:ext uri="{FF2B5EF4-FFF2-40B4-BE49-F238E27FC236}">
                <a16:creationId xmlns:a16="http://schemas.microsoft.com/office/drawing/2014/main" id="{1C112450-436B-271E-4A84-9125D6365FE3}"/>
              </a:ext>
            </a:extLst>
          </p:cNvPr>
          <p:cNvSpPr>
            <a:spLocks noGrp="1"/>
          </p:cNvSpPr>
          <p:nvPr>
            <p:ph idx="1"/>
          </p:nvPr>
        </p:nvSpPr>
        <p:spPr>
          <a:xfrm>
            <a:off x="526211" y="1845734"/>
            <a:ext cx="10629469" cy="4023360"/>
          </a:xfrm>
        </p:spPr>
        <p:txBody>
          <a:bodyPr/>
          <a:lstStyle/>
          <a:p>
            <a:pPr>
              <a:lnSpc>
                <a:spcPct val="150000"/>
              </a:lnSpc>
            </a:pPr>
            <a:r>
              <a:rPr lang="cs-CZ" sz="2800" dirty="0">
                <a:effectLst/>
                <a:latin typeface="Calibri" panose="020F0502020204030204" pitchFamily="34" charset="0"/>
                <a:ea typeface="Calibri" panose="020F0502020204030204" pitchFamily="34" charset="0"/>
                <a:cs typeface="Times New Roman" panose="02020603050405020304" pitchFamily="18" charset="0"/>
              </a:rPr>
              <a:t>EVROPSKÁ ULICE, PYRENEJSKÝ POLOOSTROV, SMETANOVO NÁBŘEŽÍ, ŽELEZNÉ HORY, ČADSKÉ JEZERO, KARLOVO NÁMĚSTÍ, ZAHRADNÍ ULICE, JADERSKÉ MOŘE, AMAZONSKÁ NÍŽINA, PLOOSTROV FLORIDA, PANAMSKÝ PRŮPLAV, MRTVÉ MOŘE, ČESKÁ NÁRODNÍ BANKA, HAVLÍČKOVO NÁMĚSTÍ, MORAVSKÁ DYJE, HRADEC KRÁLOVÉ, TEPLICE NAD BEČVOU, KOSTELEC NAD ČERNÝMI LESY</a:t>
            </a:r>
          </a:p>
          <a:p>
            <a:endParaRPr lang="cs-CZ" dirty="0"/>
          </a:p>
        </p:txBody>
      </p:sp>
    </p:spTree>
    <p:extLst>
      <p:ext uri="{BB962C8B-B14F-4D97-AF65-F5344CB8AC3E}">
        <p14:creationId xmlns:p14="http://schemas.microsoft.com/office/powerpoint/2010/main" val="2969731829"/>
      </p:ext>
    </p:extLst>
  </p:cSld>
  <p:clrMapOvr>
    <a:masterClrMapping/>
  </p:clrMapOvr>
</p:sld>
</file>

<file path=ppt/theme/theme1.xml><?xml version="1.0" encoding="utf-8"?>
<a:theme xmlns:a="http://schemas.openxmlformats.org/drawingml/2006/main" name="Retrospektiva">
  <a:themeElements>
    <a:clrScheme name="Žluto-oranžová">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131</TotalTime>
  <Words>399</Words>
  <Application>Microsoft Office PowerPoint</Application>
  <PresentationFormat>Širokoúhlá obrazovka</PresentationFormat>
  <Paragraphs>43</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Calibri</vt:lpstr>
      <vt:lpstr>Calibri Light</vt:lpstr>
      <vt:lpstr>Wingdings</vt:lpstr>
      <vt:lpstr>Retrospektiva</vt:lpstr>
      <vt:lpstr>Vlastní jména </vt:lpstr>
      <vt:lpstr>Opakování učiva </vt:lpstr>
      <vt:lpstr>Vlastní jména </vt:lpstr>
      <vt:lpstr>Vlastní jména</vt:lpstr>
      <vt:lpstr>VLASTNÍ  JMÉNA</vt:lpstr>
      <vt:lpstr> VLASTNÍ  JMÉNA</vt:lpstr>
      <vt:lpstr>Vlastní jména – názvy s předložkou</vt:lpstr>
      <vt:lpstr>Pravopisné cvičení </vt:lpstr>
      <vt:lpstr>Pravopisné cvičení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Bednář Milan, nprap.</dc:creator>
  <cp:lastModifiedBy>Milan Bednář</cp:lastModifiedBy>
  <cp:revision>3</cp:revision>
  <dcterms:created xsi:type="dcterms:W3CDTF">2020-12-06T13:01:22Z</dcterms:created>
  <dcterms:modified xsi:type="dcterms:W3CDTF">2024-09-17T17:28:25Z</dcterms:modified>
</cp:coreProperties>
</file>