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  <p:sldId id="271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B8B6E-F680-492B-B46D-AEF28E29E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02F0E2-814A-439D-9C57-43C0BA9FA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C6FB78-B026-453F-B3AC-3FFB68FAC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0335D5-C3CA-4793-BA91-14B9796D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9E302A-0389-4B0E-8F4A-851E452B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03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C3FFF-FE01-4868-BB59-31A2F29FB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E595C5-4D77-46D8-8470-A7B199C30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7EAEAE-E225-4F26-9520-8E5BD19A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664135-B5D2-4CEE-974F-E5CA43822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A04997-D1B5-4D76-9B25-D0B612ED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6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1E1493-136E-485D-943D-2052060D2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74AFF5-EE4E-4159-AFCE-69CC806BA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5A810-9B7B-4AF0-A9B2-AA370CC2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E5AC4C-B988-4905-B399-DBAD0426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ADBC31-444D-44FB-88B6-8964B465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45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F743B-5B86-4351-9317-B8D5263B2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516203-41E3-40A4-9B6F-002F58C58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212ECC-7809-4474-BB72-A3C66524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8299AD-6C82-4FF3-955F-96112F592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774739-E118-4362-8FCB-2EE439B1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59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A01FA-A443-4404-BEF8-D7CF28953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004858-DDD8-4DAB-9178-22CF070E2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B8D519-FA97-4092-9DF9-5E93F78FA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89D52E-4FB6-49D6-9397-AF1FD287C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555268-74E0-4B8F-896B-660D6743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2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E8A94-2754-4042-989C-4C288320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8D397-1510-4519-A3FC-1E82D06C2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09524D-9D58-46D5-9598-CD8709A92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4FEC84-6942-401A-A1FA-C2FD6AA78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67FB67-BCF2-4829-B097-C0DF8FEE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AD9077-ECDD-40F0-BEBD-B5E4715A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34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1172E-3A65-4ADE-9C5C-E7AD3D9C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4B2105-A6CD-4EB8-8499-ACF59CAC1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374948-52C7-4C38-B9E8-7B86277D3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1A86836-A04F-4E20-BC8F-FACF5404F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338D816-5E96-4E05-B8CD-36EFB8782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47F08A-30D1-4692-8AEE-EF56BBFDE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3E3D8A4-2B3A-4BEB-8DBE-F052AE650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E6274C1-71D6-4955-832D-34386D73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16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A3B7B-9111-4E4E-81D4-5ABB6DA20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400F79-D54A-4C79-9FA7-1D86F2C40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211DC7-24FC-4B9E-AD20-57016479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553526-92D1-463D-B364-2740B7EB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8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662A87E-442E-4CE6-9D9E-9DB74242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1DCA53-5608-4666-B3F6-300064A7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42E9C1-009D-4BCA-9406-38358CFE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84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BF1A4-191F-44D0-96D0-C4A22BB36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3019D6-40F6-440F-81E6-122A6B3DE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0829C3-4CAD-4DA0-B0DD-7FD866D95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7AA597-AA65-49C2-91EF-1B5D4D86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1AC62F-22E6-4676-92EF-414EE577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84EDC2-5286-4A11-BAC5-1CF9C2807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38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6F9F6-5808-4384-8678-F5B232DB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792D3E6-4C94-4FAD-BA88-CF7E70FF3C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BBC8DD4-2342-468B-97BF-E5AA47CB1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37BD9C-3F3F-4349-8968-226EC08DD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3F8B7F-C4DC-44E9-B7F5-B9AA53E4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8F1613-DB9B-4413-82C7-2E561EFB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BA55B26-0C0F-4750-9BA1-8091B2AF5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CC4C0F-E6CB-4763-B5BD-6C2D10F84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DFB9E9-ADD2-4637-8E09-EF95B935F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6DC3-048D-4EE6-ADDA-280222F30254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F00A1F-CEFC-4F96-8133-3FCFE60C7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4163B1-CD0A-4B97-9C6F-295504BF1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7029-BB20-499B-99EF-545607DDBF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5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5771" y="939778"/>
            <a:ext cx="8229600" cy="272717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800" dirty="0">
                <a:solidFill>
                  <a:srgbClr val="C00000"/>
                </a:solidFill>
              </a:rPr>
              <a:t>Věta dvojčlenná, věta jednočlenná, větný ekvivalent</a:t>
            </a:r>
          </a:p>
        </p:txBody>
      </p:sp>
    </p:spTree>
    <p:extLst>
      <p:ext uri="{BB962C8B-B14F-4D97-AF65-F5344CB8AC3E}">
        <p14:creationId xmlns:p14="http://schemas.microsoft.com/office/powerpoint/2010/main" val="64085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5C2F4-5BA9-A0C8-0253-834A43D94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pravopisu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7D8AADB-1E6F-0A2B-C137-797B2D9368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759" y="1811547"/>
            <a:ext cx="10829701" cy="4336620"/>
          </a:xfrm>
        </p:spPr>
      </p:pic>
    </p:spTree>
    <p:extLst>
      <p:ext uri="{BB962C8B-B14F-4D97-AF65-F5344CB8AC3E}">
        <p14:creationId xmlns:p14="http://schemas.microsoft.com/office/powerpoint/2010/main" val="71061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B2083-2955-D1E7-6403-6F1EB63E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pravopisu, řešení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2E10123-C6EE-E97D-BD41-4D54F1EE0C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052" y="2027118"/>
            <a:ext cx="11613896" cy="4019999"/>
          </a:xfrm>
        </p:spPr>
      </p:pic>
    </p:spTree>
    <p:extLst>
      <p:ext uri="{BB962C8B-B14F-4D97-AF65-F5344CB8AC3E}">
        <p14:creationId xmlns:p14="http://schemas.microsoft.com/office/powerpoint/2010/main" val="58705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Věta dvojčlenná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 část přísudkovou + část podmětovou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Příklady:</a:t>
            </a:r>
          </a:p>
          <a:p>
            <a:r>
              <a:rPr lang="cs-CZ" dirty="0"/>
              <a:t>Babička </a:t>
            </a:r>
            <a:r>
              <a:rPr lang="cs-CZ" dirty="0">
                <a:solidFill>
                  <a:schemeClr val="tx2"/>
                </a:solidFill>
              </a:rPr>
              <a:t>plete</a:t>
            </a:r>
            <a:r>
              <a:rPr lang="cs-CZ" dirty="0"/>
              <a:t> svetr.</a:t>
            </a:r>
          </a:p>
          <a:p>
            <a:r>
              <a:rPr lang="cs-CZ" dirty="0">
                <a:solidFill>
                  <a:schemeClr val="tx2"/>
                </a:solidFill>
              </a:rPr>
              <a:t>Čte</a:t>
            </a:r>
            <a:r>
              <a:rPr lang="cs-CZ" dirty="0"/>
              <a:t> novou knihu. (on)</a:t>
            </a:r>
          </a:p>
          <a:p>
            <a:r>
              <a:rPr lang="cs-CZ" dirty="0"/>
              <a:t>Maminka </a:t>
            </a:r>
            <a:r>
              <a:rPr lang="cs-CZ" dirty="0">
                <a:solidFill>
                  <a:schemeClr val="tx2"/>
                </a:solidFill>
              </a:rPr>
              <a:t>je prodavačka</a:t>
            </a:r>
            <a:r>
              <a:rPr lang="cs-CZ" dirty="0"/>
              <a:t>.</a:t>
            </a:r>
          </a:p>
          <a:p>
            <a:r>
              <a:rPr lang="cs-CZ" dirty="0"/>
              <a:t>Sliby </a:t>
            </a:r>
            <a:r>
              <a:rPr lang="cs-CZ" dirty="0">
                <a:solidFill>
                  <a:schemeClr val="tx2"/>
                </a:solidFill>
              </a:rPr>
              <a:t>chyby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42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Věta jednočlenná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Obsahuje pouze část přísudkovou, základem je slovesný tvar.</a:t>
            </a:r>
          </a:p>
          <a:p>
            <a:r>
              <a:rPr lang="cs-CZ" dirty="0">
                <a:solidFill>
                  <a:srgbClr val="C00000"/>
                </a:solidFill>
              </a:rPr>
              <a:t>Vyjadřují: </a:t>
            </a:r>
          </a:p>
          <a:p>
            <a:pPr>
              <a:buFont typeface="Courier New" pitchFamily="49" charset="0"/>
              <a:buChar char="o"/>
            </a:pPr>
            <a:r>
              <a:rPr lang="cs-CZ" dirty="0"/>
              <a:t>přírodní jevy: </a:t>
            </a:r>
            <a:r>
              <a:rPr lang="cs-CZ" dirty="0">
                <a:solidFill>
                  <a:schemeClr val="tx2"/>
                </a:solidFill>
              </a:rPr>
              <a:t>Zablýsklo se</a:t>
            </a:r>
            <a:r>
              <a:rPr lang="cs-CZ" dirty="0"/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cs-CZ" dirty="0"/>
              <a:t>tělesné stavy: </a:t>
            </a:r>
            <a:r>
              <a:rPr lang="cs-CZ" dirty="0">
                <a:solidFill>
                  <a:schemeClr val="tx2"/>
                </a:solidFill>
              </a:rPr>
              <a:t>Bolí</a:t>
            </a:r>
            <a:r>
              <a:rPr lang="cs-CZ" dirty="0"/>
              <a:t> mě v zádech.</a:t>
            </a:r>
          </a:p>
          <a:p>
            <a:pPr>
              <a:buFont typeface="Courier New" pitchFamily="49" charset="0"/>
              <a:buChar char="o"/>
            </a:pPr>
            <a:r>
              <a:rPr lang="cs-CZ" dirty="0"/>
              <a:t>duševní stavy. </a:t>
            </a:r>
            <a:r>
              <a:rPr lang="cs-CZ" dirty="0">
                <a:solidFill>
                  <a:schemeClr val="tx2"/>
                </a:solidFill>
              </a:rPr>
              <a:t>Je</a:t>
            </a:r>
            <a:r>
              <a:rPr lang="cs-CZ" dirty="0"/>
              <a:t> mi </a:t>
            </a:r>
            <a:r>
              <a:rPr lang="cs-CZ" dirty="0">
                <a:solidFill>
                  <a:schemeClr val="tx2"/>
                </a:solidFill>
              </a:rPr>
              <a:t>smutno</a:t>
            </a:r>
            <a:r>
              <a:rPr lang="cs-CZ" dirty="0"/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cs-CZ" dirty="0"/>
              <a:t>smyslové vjemy: </a:t>
            </a:r>
            <a:r>
              <a:rPr lang="cs-CZ" dirty="0">
                <a:solidFill>
                  <a:schemeClr val="tx2"/>
                </a:solidFill>
              </a:rPr>
              <a:t>Hoří</a:t>
            </a:r>
            <a:r>
              <a:rPr lang="cs-CZ" dirty="0"/>
              <a:t> v kamnech.  </a:t>
            </a:r>
          </a:p>
          <a:p>
            <a:pPr lvl="2"/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62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Větný ekvivalent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Obsahuje základní člen, kterým může být:</a:t>
            </a: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cs-CZ" dirty="0">
                <a:solidFill>
                  <a:srgbClr val="C00000"/>
                </a:solidFill>
              </a:rPr>
              <a:t>Podstatné jméno</a:t>
            </a:r>
            <a:r>
              <a:rPr lang="cs-CZ" dirty="0"/>
              <a:t>: Mladá </a:t>
            </a:r>
            <a:r>
              <a:rPr lang="cs-CZ" dirty="0">
                <a:solidFill>
                  <a:schemeClr val="tx2"/>
                </a:solidFill>
              </a:rPr>
              <a:t>fronta</a:t>
            </a:r>
            <a:r>
              <a:rPr lang="cs-CZ" dirty="0"/>
              <a:t>. Těch </a:t>
            </a:r>
            <a:r>
              <a:rPr lang="cs-CZ" dirty="0">
                <a:solidFill>
                  <a:schemeClr val="tx2"/>
                </a:solidFill>
              </a:rPr>
              <a:t>lidí</a:t>
            </a:r>
            <a:r>
              <a:rPr lang="cs-CZ" dirty="0"/>
              <a:t>! </a:t>
            </a:r>
            <a:r>
              <a:rPr lang="cs-CZ" dirty="0">
                <a:solidFill>
                  <a:schemeClr val="tx2"/>
                </a:solidFill>
              </a:rPr>
              <a:t>Pepo</a:t>
            </a:r>
            <a:r>
              <a:rPr lang="cs-CZ" dirty="0"/>
              <a:t>!</a:t>
            </a:r>
          </a:p>
          <a:p>
            <a:pPr>
              <a:buFont typeface="Courier New" pitchFamily="49" charset="0"/>
              <a:buChar char="o"/>
            </a:pPr>
            <a:r>
              <a:rPr lang="cs-CZ" dirty="0">
                <a:solidFill>
                  <a:srgbClr val="C00000"/>
                </a:solidFill>
              </a:rPr>
              <a:t>Přídavné jméno</a:t>
            </a:r>
            <a:r>
              <a:rPr lang="cs-CZ" dirty="0"/>
              <a:t>: Jak </a:t>
            </a:r>
            <a:r>
              <a:rPr lang="cs-CZ" dirty="0">
                <a:solidFill>
                  <a:schemeClr val="tx2"/>
                </a:solidFill>
              </a:rPr>
              <a:t>krásné</a:t>
            </a:r>
            <a:r>
              <a:rPr lang="cs-CZ" dirty="0"/>
              <a:t>! Velmi </a:t>
            </a:r>
            <a:r>
              <a:rPr lang="cs-CZ" dirty="0">
                <a:solidFill>
                  <a:schemeClr val="tx2"/>
                </a:solidFill>
              </a:rPr>
              <a:t>zajímavé</a:t>
            </a:r>
            <a:r>
              <a:rPr lang="cs-CZ" dirty="0"/>
              <a:t>!</a:t>
            </a:r>
          </a:p>
          <a:p>
            <a:pPr>
              <a:buFont typeface="Courier New" pitchFamily="49" charset="0"/>
              <a:buChar char="o"/>
            </a:pPr>
            <a:r>
              <a:rPr lang="cs-CZ" dirty="0">
                <a:solidFill>
                  <a:srgbClr val="C00000"/>
                </a:solidFill>
              </a:rPr>
              <a:t>Infinitiv</a:t>
            </a:r>
            <a:r>
              <a:rPr lang="cs-CZ" dirty="0"/>
              <a:t>: Tak </a:t>
            </a:r>
            <a:r>
              <a:rPr lang="cs-CZ" dirty="0">
                <a:solidFill>
                  <a:schemeClr val="tx2"/>
                </a:solidFill>
              </a:rPr>
              <a:t>se</a:t>
            </a:r>
            <a:r>
              <a:rPr lang="cs-CZ" dirty="0"/>
              <a:t> dnes </a:t>
            </a:r>
            <a:r>
              <a:rPr lang="cs-CZ" dirty="0">
                <a:solidFill>
                  <a:schemeClr val="tx2"/>
                </a:solidFill>
              </a:rPr>
              <a:t>vykoupat</a:t>
            </a:r>
            <a:r>
              <a:rPr lang="cs-CZ" dirty="0"/>
              <a:t>!</a:t>
            </a:r>
          </a:p>
          <a:p>
            <a:pPr>
              <a:buFont typeface="Courier New" pitchFamily="49" charset="0"/>
              <a:buChar char="o"/>
            </a:pPr>
            <a:r>
              <a:rPr lang="cs-CZ" dirty="0">
                <a:solidFill>
                  <a:srgbClr val="C00000"/>
                </a:solidFill>
              </a:rPr>
              <a:t>Příslovce</a:t>
            </a:r>
            <a:r>
              <a:rPr lang="cs-CZ" dirty="0"/>
              <a:t>: </a:t>
            </a:r>
            <a:r>
              <a:rPr lang="cs-CZ" dirty="0">
                <a:solidFill>
                  <a:schemeClr val="tx2"/>
                </a:solidFill>
              </a:rPr>
              <a:t>Skvěle</a:t>
            </a:r>
            <a:r>
              <a:rPr lang="cs-CZ" dirty="0"/>
              <a:t>! Zcela </a:t>
            </a:r>
            <a:r>
              <a:rPr lang="cs-CZ" dirty="0">
                <a:solidFill>
                  <a:schemeClr val="tx2"/>
                </a:solidFill>
              </a:rPr>
              <a:t>špatně</a:t>
            </a:r>
            <a:r>
              <a:rPr lang="cs-CZ" dirty="0"/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cs-CZ" dirty="0">
                <a:solidFill>
                  <a:srgbClr val="C00000"/>
                </a:solidFill>
              </a:rPr>
              <a:t>Citoslovce</a:t>
            </a:r>
            <a:r>
              <a:rPr lang="cs-CZ" dirty="0"/>
              <a:t>: </a:t>
            </a:r>
            <a:r>
              <a:rPr lang="cs-CZ" dirty="0">
                <a:solidFill>
                  <a:schemeClr val="tx2"/>
                </a:solidFill>
              </a:rPr>
              <a:t>Haf </a:t>
            </a:r>
            <a:r>
              <a:rPr lang="cs-CZ" dirty="0" err="1">
                <a:solidFill>
                  <a:schemeClr val="tx2"/>
                </a:solidFill>
              </a:rPr>
              <a:t>haf</a:t>
            </a:r>
            <a:r>
              <a:rPr lang="cs-CZ" dirty="0"/>
              <a:t>! </a:t>
            </a:r>
            <a:r>
              <a:rPr lang="cs-CZ" dirty="0" err="1">
                <a:solidFill>
                  <a:schemeClr val="tx2"/>
                </a:solidFill>
              </a:rPr>
              <a:t>Hih</a:t>
            </a:r>
            <a:r>
              <a:rPr lang="cs-CZ" dirty="0" err="1"/>
              <a:t>i</a:t>
            </a:r>
            <a:r>
              <a:rPr lang="cs-CZ" dirty="0"/>
              <a:t>!</a:t>
            </a:r>
          </a:p>
          <a:p>
            <a:pPr>
              <a:buFont typeface="Courier New" pitchFamily="49" charset="0"/>
              <a:buChar char="o"/>
            </a:pPr>
            <a:r>
              <a:rPr lang="cs-CZ" dirty="0">
                <a:solidFill>
                  <a:srgbClr val="C00000"/>
                </a:solidFill>
              </a:rPr>
              <a:t>Částice</a:t>
            </a:r>
            <a:r>
              <a:rPr lang="cs-CZ" dirty="0"/>
              <a:t>: </a:t>
            </a:r>
            <a:r>
              <a:rPr lang="cs-CZ" dirty="0">
                <a:solidFill>
                  <a:schemeClr val="tx2"/>
                </a:solidFill>
              </a:rPr>
              <a:t>Ano</a:t>
            </a:r>
            <a:r>
              <a:rPr lang="cs-CZ" dirty="0"/>
              <a:t>, ovšem. </a:t>
            </a:r>
            <a:r>
              <a:rPr lang="cs-CZ" dirty="0">
                <a:solidFill>
                  <a:schemeClr val="tx2"/>
                </a:solidFill>
              </a:rPr>
              <a:t>Kdepak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24250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Rozlište věty dvojčlenné, jednočlenné, ekvivalenty: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482282"/>
              </p:ext>
            </p:extLst>
          </p:nvPr>
        </p:nvGraphicFramePr>
        <p:xfrm>
          <a:off x="1207698" y="2027208"/>
          <a:ext cx="9549442" cy="438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6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8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574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Věta dvojčlenná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Věta jednočlenná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Větný ekvivalent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Venku prší.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Milá</a:t>
                      </a:r>
                      <a:r>
                        <a:rPr lang="cs-CZ" baseline="0" dirty="0"/>
                        <a:t> maminko!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Přijeli kamarádi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Kdo ti to řekl?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Mám ráda léto.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Pojedeme</a:t>
                      </a:r>
                      <a:r>
                        <a:rPr lang="cs-CZ" baseline="0" dirty="0"/>
                        <a:t> na výlet.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Venku</a:t>
                      </a:r>
                      <a:r>
                        <a:rPr lang="cs-CZ" baseline="0" dirty="0"/>
                        <a:t> je krásně.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Je mi smutno.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cs-CZ" dirty="0"/>
                        <a:t>Venku</a:t>
                      </a:r>
                      <a:r>
                        <a:rPr lang="cs-CZ" baseline="0" dirty="0"/>
                        <a:t> padal sníh.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99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Rozlište věty dvojčlenné, jednočlenné, ekvivalenty: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17585" y="1825625"/>
            <a:ext cx="1154214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Déšť pomalu ustával.  Necvičit!   Vážená paní! </a:t>
            </a:r>
          </a:p>
          <a:p>
            <a:endParaRPr lang="cs-CZ" sz="2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Velmi zajímavé!  Přijď včas.  </a:t>
            </a:r>
          </a:p>
          <a:p>
            <a:endParaRPr lang="cs-CZ" sz="2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Bolí mě v krku. Venku se stmívá.  Křič!  Neskákal.  </a:t>
            </a:r>
          </a:p>
          <a:p>
            <a:endParaRPr lang="cs-CZ" sz="2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dovolené nám pršelo. Zpívá.  Bolí mě ruka.  </a:t>
            </a:r>
          </a:p>
          <a:p>
            <a:endParaRPr lang="cs-CZ" sz="2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Začíná sněžit. Ještě se mi nechce pracovat.  </a:t>
            </a:r>
          </a:p>
          <a:p>
            <a:endParaRPr lang="cs-CZ" sz="2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Dobrý den. Prodávali na trhu.  Ulice U Plovárny.  Ticho! </a:t>
            </a:r>
          </a:p>
          <a:p>
            <a:endParaRPr lang="cs-CZ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258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Motiv Office</vt:lpstr>
      <vt:lpstr>Věta dvojčlenná, věta jednočlenná, větný ekvivalent</vt:lpstr>
      <vt:lpstr>Opakování pravopisu </vt:lpstr>
      <vt:lpstr>Opakování pravopisu, řešení </vt:lpstr>
      <vt:lpstr>Věta dvojčlenná</vt:lpstr>
      <vt:lpstr>Věta jednočlenná</vt:lpstr>
      <vt:lpstr>Větný ekvivalent</vt:lpstr>
      <vt:lpstr>Rozlište věty dvojčlenné, jednočlenné, ekvivalenty: </vt:lpstr>
      <vt:lpstr>Rozlište věty dvojčlenné, jednočlenné, ekvivalenty: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dvojčlenná, věta jednočlenná, větný ekvivalent</dc:title>
  <dc:creator>Milan Bednář</dc:creator>
  <cp:lastModifiedBy>Milan Bednář</cp:lastModifiedBy>
  <cp:revision>3</cp:revision>
  <dcterms:created xsi:type="dcterms:W3CDTF">2021-09-19T14:12:50Z</dcterms:created>
  <dcterms:modified xsi:type="dcterms:W3CDTF">2024-09-16T18:25:07Z</dcterms:modified>
</cp:coreProperties>
</file>