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2"/>
  </p:notesMasterIdLst>
  <p:sldIdLst>
    <p:sldId id="286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87" r:id="rId17"/>
    <p:sldId id="288" r:id="rId18"/>
    <p:sldId id="289" r:id="rId19"/>
    <p:sldId id="290" r:id="rId20"/>
    <p:sldId id="272" r:id="rId21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38FC18EF-E122-761A-218F-FAB63EEB1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EC8375A9-B1BC-971D-6EF7-AB061F047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A2B4F3F7-96A1-0733-FB48-7410B4293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F7A48EE0-C189-3613-4B72-07886D7A3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44E7943E-D54A-CF42-BC3A-CFF535B270A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71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AD493570-2645-9B7C-1CEB-CB4D022E9E6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576E27B1-3336-30F4-E7BE-85482B9313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3425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1E07E357-DCFD-C774-3EDC-BB30DD32BA7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3425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86CF6965-89DE-43A5-EFA5-06627FE2F3A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3425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064E363B-3E40-A497-9522-C887E77EACA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3425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4185533-5054-4883-8A25-B306A5F4DB2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4236D821-6661-5FC8-A244-152CA5958D8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FB4C599E-707C-433F-B161-1B3E105AE55A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2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27C89E69-FB55-5A50-B49E-49A821698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7A790BAD-EB0A-4943-E20F-DD24E982F3A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">
            <a:extLst>
              <a:ext uri="{FF2B5EF4-FFF2-40B4-BE49-F238E27FC236}">
                <a16:creationId xmlns:a16="http://schemas.microsoft.com/office/drawing/2014/main" id="{CBD44D00-186D-C36C-D78C-AD54A333EB2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978762A4-4081-449D-821B-256C44E2B3CB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13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21DEC6C7-F56C-92DB-7064-824B7D529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3F2A2143-14FF-7DF5-D974-B7808BE397C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">
            <a:extLst>
              <a:ext uri="{FF2B5EF4-FFF2-40B4-BE49-F238E27FC236}">
                <a16:creationId xmlns:a16="http://schemas.microsoft.com/office/drawing/2014/main" id="{B60CB469-CF8C-5D6D-4392-57E375D14AE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986A5B3E-FB23-4B4A-B768-E3AE15EF0F8B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14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111B3493-798F-FF5D-5505-83EF8F7B5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491A1F36-F4B6-4C72-4D02-8D8A3ED6E73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">
            <a:extLst>
              <a:ext uri="{FF2B5EF4-FFF2-40B4-BE49-F238E27FC236}">
                <a16:creationId xmlns:a16="http://schemas.microsoft.com/office/drawing/2014/main" id="{7EF1C12C-C6C0-5CFD-E034-BF013C3C17B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C24FC056-3DA6-4D18-A5E3-CC2C8898324E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15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Text Box 1">
            <a:extLst>
              <a:ext uri="{FF2B5EF4-FFF2-40B4-BE49-F238E27FC236}">
                <a16:creationId xmlns:a16="http://schemas.microsoft.com/office/drawing/2014/main" id="{3577E248-BBBA-1FA9-B173-F8C1D8EFB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352E3B88-5A82-902B-A3E0-1D2E5BE046C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F729AB2C-9670-7E95-F7C5-CB710CE4598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0711BEEF-3510-4393-8A26-30BB06C985E3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3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AC51DEBE-6CDE-7775-0B16-F86A1B4AC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1C8218F3-A5C2-99F9-71A6-3DCCA4C8C69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>
            <a:extLst>
              <a:ext uri="{FF2B5EF4-FFF2-40B4-BE49-F238E27FC236}">
                <a16:creationId xmlns:a16="http://schemas.microsoft.com/office/drawing/2014/main" id="{1BD0A9D7-EF6A-CF39-40AC-F348EDF5BE2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3D945698-A480-42E6-9D1A-ABDED28228D3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4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C7BE8682-00BD-F317-2B13-091324F1A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495B5E84-B369-0AA2-9216-1BC53104E3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>
            <a:extLst>
              <a:ext uri="{FF2B5EF4-FFF2-40B4-BE49-F238E27FC236}">
                <a16:creationId xmlns:a16="http://schemas.microsoft.com/office/drawing/2014/main" id="{654427F2-BA7F-556F-836E-329F8D2C068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88FB7D2A-A0A1-4274-8DCB-D95E64477384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5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Text Box 1">
            <a:extLst>
              <a:ext uri="{FF2B5EF4-FFF2-40B4-BE49-F238E27FC236}">
                <a16:creationId xmlns:a16="http://schemas.microsoft.com/office/drawing/2014/main" id="{D100C881-8E15-1B6E-E674-97BC0DE6A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A313DF8D-ED07-92AD-9A6E-62B3100F2D5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>
            <a:extLst>
              <a:ext uri="{FF2B5EF4-FFF2-40B4-BE49-F238E27FC236}">
                <a16:creationId xmlns:a16="http://schemas.microsoft.com/office/drawing/2014/main" id="{4E88F2FE-03B0-08CA-BCA8-BCA898648A9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CAFEA7C7-3164-4719-909E-6B8D62B0725C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6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Text Box 1">
            <a:extLst>
              <a:ext uri="{FF2B5EF4-FFF2-40B4-BE49-F238E27FC236}">
                <a16:creationId xmlns:a16="http://schemas.microsoft.com/office/drawing/2014/main" id="{13DDDE34-4FC3-E650-3659-DF6D6FB3F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1F1774A7-C10A-BADC-54B0-356A8BD87DD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>
            <a:extLst>
              <a:ext uri="{FF2B5EF4-FFF2-40B4-BE49-F238E27FC236}">
                <a16:creationId xmlns:a16="http://schemas.microsoft.com/office/drawing/2014/main" id="{497CD5F1-87F4-CC71-1264-2A2B95133C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2FC0CCFC-CFA6-4CD8-9E0C-E96C96F5AD22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7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442AF32F-5FAD-264F-5DC6-209D0C178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C4FAF687-C1A8-4072-731B-1A81B091295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">
            <a:extLst>
              <a:ext uri="{FF2B5EF4-FFF2-40B4-BE49-F238E27FC236}">
                <a16:creationId xmlns:a16="http://schemas.microsoft.com/office/drawing/2014/main" id="{008BBF93-7715-235E-EC77-24A59109E88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9AFFB7F5-955C-44F8-81F4-4C1BFF082BAD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9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Text Box 1">
            <a:extLst>
              <a:ext uri="{FF2B5EF4-FFF2-40B4-BE49-F238E27FC236}">
                <a16:creationId xmlns:a16="http://schemas.microsoft.com/office/drawing/2014/main" id="{F64C0800-DE66-C894-4F8B-B240BCF5B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B43E66AB-F68D-205C-03E4-224CA26DDEF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">
            <a:extLst>
              <a:ext uri="{FF2B5EF4-FFF2-40B4-BE49-F238E27FC236}">
                <a16:creationId xmlns:a16="http://schemas.microsoft.com/office/drawing/2014/main" id="{11E5B49F-736B-F012-DF1E-F46631768E3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5D1E936B-0437-4C42-931B-8DFBF51221A5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10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86DB9F02-803B-F11B-7718-04982168E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8DA13159-B4AE-2CD5-74F1-29B0C597209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">
            <a:extLst>
              <a:ext uri="{FF2B5EF4-FFF2-40B4-BE49-F238E27FC236}">
                <a16:creationId xmlns:a16="http://schemas.microsoft.com/office/drawing/2014/main" id="{BDBDAE40-0D7C-2C65-C315-CFFB863AEE8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95000"/>
              </a:lnSpc>
            </a:pPr>
            <a:fld id="{35B4277B-9301-4F9A-9F37-8A5576B94C41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11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Text Box 1">
            <a:extLst>
              <a:ext uri="{FF2B5EF4-FFF2-40B4-BE49-F238E27FC236}">
                <a16:creationId xmlns:a16="http://schemas.microsoft.com/office/drawing/2014/main" id="{A2306B3E-C82A-42F6-C7A3-D6BF3BAB8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7D19AAB0-5AAF-4759-A2CB-8AC4DB1DA21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DEEA-231A-388B-E026-E088B06D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EE0E5C-931C-67DA-BA0C-E3EB6F94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66A8E0-3766-65EE-8D33-6D20AF91E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8B32-7372-410F-9BB5-33B0AF67D86C}" type="slidenum">
              <a:rPr lang="cs-CZ" altLang="cs-CZ"/>
              <a:pPr>
                <a:defRPr/>
              </a:pPr>
              <a:t>‹#›</a:t>
            </a:fld>
            <a:fld id="{ADDBBDD6-6413-4BC2-9C4D-A5CEB58F82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05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CDF0D3-A6CB-58D6-6DCF-3C11D2199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4F735B-1695-8677-3623-3073F3683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6AD110-5E37-8C28-2A32-4CBF65C08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578A5-609D-4F0D-A0C9-8CEA7998F8AD}" type="slidenum">
              <a:rPr lang="cs-CZ" altLang="cs-CZ"/>
              <a:pPr>
                <a:defRPr/>
              </a:pPr>
              <a:t>‹#›</a:t>
            </a:fld>
            <a:fld id="{E1B15944-A1C1-4B03-8182-0CA3B06173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502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27DB78-B9B8-F7B3-A33A-CC37AEA12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BC960F-F7CD-244B-E4E2-A69D63DB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AAF6F7-C5DF-8CE6-45EA-0527F221B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85648-F89B-4B90-95B0-3A0D20692B8B}" type="slidenum">
              <a:rPr lang="cs-CZ" altLang="cs-CZ"/>
              <a:pPr>
                <a:defRPr/>
              </a:pPr>
              <a:t>‹#›</a:t>
            </a:fld>
            <a:fld id="{30F44791-C078-4012-A297-E7B7148EF5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884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2861-658A-0554-FAF9-52155BAD8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8BA251-5CD1-B70C-17F3-E59EBD2FD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88F6B8-08D7-D05C-546E-A15FE20FE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8B3A1-60D7-40D9-9EBC-CFD1171C383C}" type="slidenum">
              <a:rPr lang="cs-CZ" altLang="cs-CZ"/>
              <a:pPr>
                <a:defRPr/>
              </a:pPr>
              <a:t>‹#›</a:t>
            </a:fld>
            <a:fld id="{629D5988-8618-48D3-B4EE-109704D84E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53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496A66-6B49-8E2A-9E88-5D6AE28C0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F78786-5287-DE0D-6413-178653A1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65873C-A9A3-A3C7-D1F2-0AD3CB088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B02AC-125F-43BD-8E58-98E646E1F1B1}" type="slidenum">
              <a:rPr lang="cs-CZ" altLang="cs-CZ"/>
              <a:pPr>
                <a:defRPr/>
              </a:pPr>
              <a:t>‹#›</a:t>
            </a:fld>
            <a:fld id="{6C01DE04-77A8-4F92-A814-2E708995B5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729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D823EB10-4D3D-38D0-8A79-D42CBBCC7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E2D21CF2-4B6D-636A-6375-24A8486A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2A9C35E0-A88F-0ADE-3C74-5F874728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8638-A47C-406A-B1F6-B29B22DE79F0}" type="slidenum">
              <a:rPr lang="cs-CZ" altLang="cs-CZ"/>
              <a:pPr>
                <a:defRPr/>
              </a:pPr>
              <a:t>‹#›</a:t>
            </a:fld>
            <a:fld id="{ECA13BEE-3325-4A60-9AC4-7E35D494B8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833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657FA553-BB68-EFC9-FCF4-BDF2362F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5BB044C4-4009-84F3-76ED-15905AE8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5CFE5938-0EB9-F668-A346-1F52AFE67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86BB7-EC75-4831-8274-34811851E9F6}" type="slidenum">
              <a:rPr lang="cs-CZ" altLang="cs-CZ"/>
              <a:pPr>
                <a:defRPr/>
              </a:pPr>
              <a:t>‹#›</a:t>
            </a:fld>
            <a:fld id="{70776521-B19B-4142-977E-B754261078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176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E84F2912-A7B7-8600-0AAA-51E5B9A5B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83CA6EE1-6132-F551-7441-BB78111CD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1B6C7E18-B495-DFD3-8A50-349159B2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E9A00-6192-430C-8F49-F6000A63D283}" type="slidenum">
              <a:rPr lang="cs-CZ" altLang="cs-CZ"/>
              <a:pPr>
                <a:defRPr/>
              </a:pPr>
              <a:t>‹#›</a:t>
            </a:fld>
            <a:fld id="{2FBDA5A6-7804-4985-B978-E772C5A0D4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981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1B525649-C4E0-73DD-6B5B-EF7F0C6C8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0963FF02-91B7-9A56-52D1-B0E5CE54F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99265DA6-091C-BB29-D998-36596DE5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07461-5FEB-426F-B9EF-E488C756CE22}" type="slidenum">
              <a:rPr lang="cs-CZ" altLang="cs-CZ"/>
              <a:pPr>
                <a:defRPr/>
              </a:pPr>
              <a:t>‹#›</a:t>
            </a:fld>
            <a:fld id="{5BEF53A3-A3B9-4AB6-A713-03559A6305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49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CA21238F-9775-CFEB-A6AD-2CD1C46DA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A1C31132-C074-0B9C-AA6C-310B51304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7F730170-A696-EA47-12EF-365ADA12D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DA69E-D465-4356-AC88-1A82C621C0AD}" type="slidenum">
              <a:rPr lang="cs-CZ" altLang="cs-CZ"/>
              <a:pPr>
                <a:defRPr/>
              </a:pPr>
              <a:t>‹#›</a:t>
            </a:fld>
            <a:fld id="{4B1C51E3-3C3A-4694-8CE8-293443DD10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534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06CE0974-2FB6-5DBE-64FD-70BDCBEE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6C0035C-ED29-45FC-7DE1-5B1C39AC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D94AD826-EA3C-7B7E-1F6A-9DB39AF6F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D6A91-3ABE-41E5-A1D6-D326D2636C2A}" type="slidenum">
              <a:rPr lang="cs-CZ" altLang="cs-CZ"/>
              <a:pPr>
                <a:defRPr/>
              </a:pPr>
              <a:t>‹#›</a:t>
            </a:fld>
            <a:fld id="{8FA59129-A509-4E69-B39E-E46AD863FC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627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8E2A8497-6017-4BFC-9F1D-F275A7D250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9384CCDF-48AF-FA60-C005-ACB56A853E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0E1689-5A78-D523-0FA9-4583876AE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r>
              <a:rPr lang="cs-CZ"/>
              <a:t>24.8.2012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A356D4-3C8C-82B0-24E7-13B716517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6C630C-53DF-D80A-5267-CD4670099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E57AAB-F037-4380-A379-6E8AC526B8D4}" type="slidenum">
              <a:rPr lang="cs-CZ" altLang="cs-CZ"/>
              <a:pPr>
                <a:defRPr/>
              </a:pPr>
              <a:t>‹#›</a:t>
            </a:fld>
            <a:fld id="{273ABD9B-D386-4763-B3EB-E5A0DE74B5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8B7EF94C-594E-F08A-4C0D-F47461338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altLang="cs-CZ"/>
              <a:t>Časování nepravidelných sloves</a:t>
            </a:r>
          </a:p>
        </p:txBody>
      </p:sp>
      <p:sp>
        <p:nvSpPr>
          <p:cNvPr id="3075" name="Podnadpis 2">
            <a:extLst>
              <a:ext uri="{FF2B5EF4-FFF2-40B4-BE49-F238E27FC236}">
                <a16:creationId xmlns:a16="http://schemas.microsoft.com/office/drawing/2014/main" id="{F93617F2-80E4-109E-866E-AD6770E36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1275" y="3886200"/>
            <a:ext cx="3921125" cy="622300"/>
          </a:xfrm>
          <a:solidFill>
            <a:srgbClr val="FFC000"/>
          </a:solidFill>
        </p:spPr>
        <p:txBody>
          <a:bodyPr/>
          <a:lstStyle/>
          <a:p>
            <a:r>
              <a:rPr lang="cs-CZ" altLang="cs-CZ" b="1">
                <a:solidFill>
                  <a:srgbClr val="FF0000"/>
                </a:solidFill>
              </a:rPr>
              <a:t>9. ročník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92BFF35C-6493-4BBD-8990-82D848A394D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Podobně časujeme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74DAFBB0-8612-6211-A2A6-A4F2A4948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1593850"/>
            <a:ext cx="3908425" cy="4525963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50000"/>
              </a:lnSpc>
            </a:pPr>
            <a:r>
              <a:rPr lang="cs-CZ" altLang="cs-CZ" sz="3200" b="1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b="1">
                <a:solidFill>
                  <a:srgbClr val="000000"/>
                </a:solidFill>
                <a:latin typeface="Calibri" panose="020F0502020204030204" pitchFamily="34" charset="0"/>
              </a:rPr>
              <a:t>e </a:t>
            </a:r>
            <a:r>
              <a:rPr lang="cs-CZ" altLang="cs-CZ" sz="3600" b="1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→ i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essen = jíst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helfen = pomáhat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sprechen = mluvit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nehmen = vzít, brát</a:t>
            </a:r>
          </a:p>
          <a:p>
            <a:pPr eaLnBrk="1">
              <a:lnSpc>
                <a:spcPct val="100000"/>
              </a:lnSpc>
            </a:pPr>
            <a:endParaRPr lang="cs-CZ" altLang="cs-CZ" sz="3200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eaLnBrk="1">
              <a:lnSpc>
                <a:spcPct val="100000"/>
              </a:lnSpc>
            </a:pPr>
            <a:endParaRPr lang="cs-CZ" altLang="cs-CZ" sz="3200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D3F5D05-1A29-8F2B-F6AD-14F1A3D95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1593850"/>
            <a:ext cx="4140200" cy="4525963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50000"/>
              </a:lnSpc>
            </a:pPr>
            <a:r>
              <a:rPr lang="cs-CZ" altLang="cs-CZ" sz="3200" b="1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 b="1">
                <a:solidFill>
                  <a:srgbClr val="000000"/>
                </a:solidFill>
                <a:latin typeface="Calibri" panose="020F0502020204030204" pitchFamily="34" charset="0"/>
              </a:rPr>
              <a:t>e  </a:t>
            </a:r>
            <a:r>
              <a:rPr lang="cs-CZ" altLang="cs-CZ" sz="3600" b="1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→ ie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lesen = číst</a:t>
            </a:r>
          </a:p>
          <a:p>
            <a:pPr eaLnBrk="1">
              <a:lnSpc>
                <a:spcPct val="150000"/>
              </a:lnSpc>
            </a:pPr>
            <a:endParaRPr lang="cs-CZ" altLang="cs-CZ" sz="3200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eaLnBrk="1">
              <a:lnSpc>
                <a:spcPct val="150000"/>
              </a:lnSpc>
            </a:pPr>
            <a:endParaRPr lang="cs-CZ" altLang="cs-CZ" sz="320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71E92970-D85C-B081-D707-5FE8C44A423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Vyčasuj slovesa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8B15F65-E142-7A65-93AE-AEA5E25B8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593850"/>
            <a:ext cx="8229600" cy="5075238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B80047"/>
                </a:solidFill>
                <a:latin typeface="Calibri" panose="020F0502020204030204" pitchFamily="34" charset="0"/>
              </a:rPr>
              <a:t> sprechen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ich                              wir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du                               ihr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er, sie, es                   sie, Sie 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B80047"/>
                </a:solidFill>
                <a:latin typeface="Calibri" panose="020F0502020204030204" pitchFamily="34" charset="0"/>
              </a:rPr>
              <a:t> lesen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ich                              wir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du                               ihr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er, sie, es                   sie, Sie </a:t>
            </a:r>
          </a:p>
          <a:p>
            <a:pPr eaLnBrk="1">
              <a:lnSpc>
                <a:spcPct val="100000"/>
              </a:lnSpc>
            </a:pPr>
            <a:endParaRPr lang="cs-CZ" altLang="cs-CZ" sz="3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532" name="Text Box 3">
            <a:extLst>
              <a:ext uri="{FF2B5EF4-FFF2-40B4-BE49-F238E27FC236}">
                <a16:creationId xmlns:a16="http://schemas.microsoft.com/office/drawing/2014/main" id="{2E9AA842-F086-38C1-DCBA-6DEDB2DF0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519363"/>
            <a:ext cx="17938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3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6D9D8AE9-A321-F945-4BFE-CBA36CF790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Vyčasoval jsi správně?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D08C3BB0-37EA-C099-7269-AB6E56E777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4025" y="1600200"/>
            <a:ext cx="8221663" cy="4997450"/>
          </a:xfr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46800" bIns="46800"/>
          <a:lstStyle/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ich  spreche                  wir sprechen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du spr</a:t>
            </a:r>
            <a:r>
              <a:rPr lang="cs-CZ" altLang="cs-CZ" sz="4000">
                <a:solidFill>
                  <a:srgbClr val="FF0000"/>
                </a:solidFill>
              </a:rPr>
              <a:t>i</a:t>
            </a:r>
            <a:r>
              <a:rPr lang="cs-CZ" altLang="cs-CZ" sz="4000"/>
              <a:t>chst                    ihr sprecht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er, sie, es  spr</a:t>
            </a:r>
            <a:r>
              <a:rPr lang="cs-CZ" altLang="cs-CZ" sz="4000">
                <a:solidFill>
                  <a:srgbClr val="FF0000"/>
                </a:solidFill>
              </a:rPr>
              <a:t>i</a:t>
            </a:r>
            <a:r>
              <a:rPr lang="cs-CZ" altLang="cs-CZ" sz="4000"/>
              <a:t>cht        sie, Sie sprechen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ich lese                          wir lesen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du l</a:t>
            </a:r>
            <a:r>
              <a:rPr lang="cs-CZ" altLang="cs-CZ" sz="4000">
                <a:solidFill>
                  <a:srgbClr val="FF0000"/>
                </a:solidFill>
              </a:rPr>
              <a:t>ie</a:t>
            </a:r>
            <a:r>
              <a:rPr lang="cs-CZ" altLang="cs-CZ" sz="4000"/>
              <a:t>st                          ihr lest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 er, sie, es l</a:t>
            </a:r>
            <a:r>
              <a:rPr lang="cs-CZ" altLang="cs-CZ" sz="4000">
                <a:solidFill>
                  <a:srgbClr val="FF0000"/>
                </a:solidFill>
              </a:rPr>
              <a:t>ie</a:t>
            </a:r>
            <a:r>
              <a:rPr lang="cs-CZ" altLang="cs-CZ" sz="4000"/>
              <a:t>st              sie, Sie lesen 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8464A6F2-F347-0ED0-A7CE-C578756D3A3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POZOR!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32F336E5-392B-3E6B-D1CF-D3799E30F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93850"/>
            <a:ext cx="8229600" cy="4787900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4000" b="1">
                <a:solidFill>
                  <a:srgbClr val="000000"/>
                </a:solidFill>
                <a:latin typeface="Times New Roman" panose="02020603050405020304" pitchFamily="18" charset="0"/>
              </a:rPr>
              <a:t>nehmen</a:t>
            </a:r>
          </a:p>
          <a:p>
            <a:pPr eaLnBrk="1">
              <a:lnSpc>
                <a:spcPct val="100000"/>
              </a:lnSpc>
            </a:pPr>
            <a:endParaRPr lang="cs-CZ" altLang="cs-CZ" sz="4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Times New Roman" panose="02020603050405020304" pitchFamily="18" charset="0"/>
              </a:rPr>
              <a:t> ich nehme                wir nehmen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Times New Roman" panose="02020603050405020304" pitchFamily="18" charset="0"/>
              </a:rPr>
              <a:t> du n</a:t>
            </a:r>
            <a:r>
              <a:rPr lang="cs-CZ" altLang="cs-CZ" sz="4000">
                <a:solidFill>
                  <a:srgbClr val="FF0000"/>
                </a:solidFill>
                <a:latin typeface="Times New Roman" panose="02020603050405020304" pitchFamily="18" charset="0"/>
              </a:rPr>
              <a:t>imm</a:t>
            </a:r>
            <a:r>
              <a:rPr lang="cs-CZ" altLang="cs-CZ" sz="4000">
                <a:solidFill>
                  <a:srgbClr val="000000"/>
                </a:solidFill>
                <a:latin typeface="Times New Roman" panose="02020603050405020304" pitchFamily="18" charset="0"/>
              </a:rPr>
              <a:t>st                ihr nehmt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Times New Roman" panose="02020603050405020304" pitchFamily="18" charset="0"/>
              </a:rPr>
              <a:t> er, sie, es n</a:t>
            </a:r>
            <a:r>
              <a:rPr lang="cs-CZ" altLang="cs-CZ" sz="4000">
                <a:solidFill>
                  <a:srgbClr val="FF0000"/>
                </a:solidFill>
                <a:latin typeface="Times New Roman" panose="02020603050405020304" pitchFamily="18" charset="0"/>
              </a:rPr>
              <a:t>imm</a:t>
            </a:r>
            <a:r>
              <a:rPr lang="cs-CZ" altLang="cs-CZ" sz="4000">
                <a:solidFill>
                  <a:srgbClr val="000000"/>
                </a:solidFill>
                <a:latin typeface="Times New Roman" panose="02020603050405020304" pitchFamily="18" charset="0"/>
              </a:rPr>
              <a:t>t      sie, Sie nehmen</a:t>
            </a:r>
          </a:p>
          <a:p>
            <a:pPr eaLnBrk="1">
              <a:lnSpc>
                <a:spcPct val="100000"/>
              </a:lnSpc>
            </a:pPr>
            <a:endParaRPr lang="cs-CZ" altLang="cs-CZ" sz="4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480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změna celého kmene</a:t>
            </a:r>
          </a:p>
          <a:p>
            <a:pPr eaLnBrk="1">
              <a:lnSpc>
                <a:spcPct val="100000"/>
              </a:lnSpc>
            </a:pPr>
            <a:endParaRPr lang="cs-CZ" altLang="cs-CZ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BE225AB9-D58A-2A2B-355C-A81D452986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POZOR!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AC727DB5-3BC2-251F-7A01-6EE3503FA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924425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440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cs-CZ" altLang="cs-CZ" sz="4400">
                <a:solidFill>
                  <a:srgbClr val="002060"/>
                </a:solidFill>
                <a:latin typeface="Times New Roman" panose="02020603050405020304" pitchFamily="18" charset="0"/>
              </a:rPr>
              <a:t>ss</a:t>
            </a:r>
            <a:r>
              <a:rPr lang="cs-CZ" altLang="cs-CZ" sz="4400">
                <a:solidFill>
                  <a:srgbClr val="000000"/>
                </a:solidFill>
                <a:latin typeface="Times New Roman" panose="02020603050405020304" pitchFamily="18" charset="0"/>
              </a:rPr>
              <a:t>en</a:t>
            </a:r>
          </a:p>
          <a:p>
            <a:pPr eaLnBrk="1">
              <a:lnSpc>
                <a:spcPct val="100000"/>
              </a:lnSpc>
            </a:pPr>
            <a:endParaRPr lang="cs-CZ" altLang="cs-CZ" sz="4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4400">
                <a:solidFill>
                  <a:srgbClr val="000000"/>
                </a:solidFill>
                <a:latin typeface="Times New Roman" panose="02020603050405020304" pitchFamily="18" charset="0"/>
              </a:rPr>
              <a:t> ich esse                  wir essen</a:t>
            </a:r>
          </a:p>
          <a:p>
            <a:pPr eaLnBrk="1">
              <a:lnSpc>
                <a:spcPct val="100000"/>
              </a:lnSpc>
            </a:pPr>
            <a:r>
              <a:rPr lang="cs-CZ" altLang="cs-CZ" sz="4400">
                <a:solidFill>
                  <a:srgbClr val="000000"/>
                </a:solidFill>
                <a:latin typeface="Times New Roman" panose="02020603050405020304" pitchFamily="18" charset="0"/>
              </a:rPr>
              <a:t> du </a:t>
            </a:r>
            <a:r>
              <a:rPr lang="cs-CZ" altLang="cs-CZ" sz="440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cs-CZ" altLang="cs-CZ" sz="4400">
                <a:solidFill>
                  <a:srgbClr val="000000"/>
                </a:solidFill>
                <a:latin typeface="Times New Roman" panose="02020603050405020304" pitchFamily="18" charset="0"/>
              </a:rPr>
              <a:t>ss</a:t>
            </a:r>
            <a:r>
              <a:rPr lang="cs-CZ" altLang="cs-CZ" sz="4400">
                <a:solidFill>
                  <a:srgbClr val="00FF00"/>
                </a:solidFill>
                <a:latin typeface="Times New Roman" panose="02020603050405020304" pitchFamily="18" charset="0"/>
              </a:rPr>
              <a:t>t</a:t>
            </a:r>
            <a:r>
              <a:rPr lang="cs-CZ" altLang="cs-CZ" sz="440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ihr esst</a:t>
            </a:r>
          </a:p>
          <a:p>
            <a:pPr eaLnBrk="1">
              <a:lnSpc>
                <a:spcPct val="100000"/>
              </a:lnSpc>
            </a:pPr>
            <a:r>
              <a:rPr lang="cs-CZ" altLang="cs-CZ" sz="4400">
                <a:solidFill>
                  <a:srgbClr val="000000"/>
                </a:solidFill>
                <a:latin typeface="Times New Roman" panose="02020603050405020304" pitchFamily="18" charset="0"/>
              </a:rPr>
              <a:t> er, sie, es </a:t>
            </a:r>
            <a:r>
              <a:rPr lang="cs-CZ" altLang="cs-CZ" sz="440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cs-CZ" altLang="cs-CZ" sz="4400">
                <a:solidFill>
                  <a:srgbClr val="000000"/>
                </a:solidFill>
                <a:latin typeface="Times New Roman" panose="02020603050405020304" pitchFamily="18" charset="0"/>
              </a:rPr>
              <a:t>ss</a:t>
            </a:r>
            <a:r>
              <a:rPr lang="cs-CZ" altLang="cs-CZ" sz="4400">
                <a:solidFill>
                  <a:srgbClr val="00FF00"/>
                </a:solidFill>
                <a:latin typeface="Times New Roman" panose="02020603050405020304" pitchFamily="18" charset="0"/>
              </a:rPr>
              <a:t>t</a:t>
            </a:r>
            <a:r>
              <a:rPr lang="cs-CZ" altLang="cs-CZ" sz="4400">
                <a:solidFill>
                  <a:srgbClr val="000000"/>
                </a:solidFill>
                <a:latin typeface="Times New Roman" panose="02020603050405020304" pitchFamily="18" charset="0"/>
              </a:rPr>
              <a:t>         sie, Sie essen</a:t>
            </a:r>
          </a:p>
          <a:p>
            <a:pPr eaLnBrk="1">
              <a:lnSpc>
                <a:spcPct val="100000"/>
              </a:lnSpc>
            </a:pPr>
            <a:endParaRPr lang="cs-CZ" altLang="cs-CZ" sz="36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32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altLang="cs-CZ" sz="3200">
                <a:solidFill>
                  <a:srgbClr val="99003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→ Končí-li kmen sloves na </a:t>
            </a:r>
            <a:r>
              <a:rPr lang="cs-CZ" altLang="cs-CZ" sz="320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-s, -ss, -ß, -x, -z</a:t>
            </a:r>
            <a:r>
              <a:rPr lang="cs-CZ" altLang="cs-CZ" sz="3200">
                <a:solidFill>
                  <a:srgbClr val="99003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eaLnBrk="1">
              <a:lnSpc>
                <a:spcPct val="100000"/>
              </a:lnSpc>
            </a:pPr>
            <a:r>
              <a:rPr lang="cs-CZ" altLang="cs-CZ" sz="3200">
                <a:solidFill>
                  <a:srgbClr val="99003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připojuje se </a:t>
            </a:r>
            <a:r>
              <a:rPr lang="cs-CZ" altLang="cs-CZ" sz="3200" b="1">
                <a:solidFill>
                  <a:srgbClr val="99003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 2. os. č.j. </a:t>
            </a:r>
            <a:r>
              <a:rPr lang="cs-CZ" altLang="cs-CZ" sz="3200">
                <a:solidFill>
                  <a:srgbClr val="99003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pouze </a:t>
            </a:r>
            <a:r>
              <a:rPr lang="cs-CZ" altLang="cs-CZ" sz="3200">
                <a:solidFill>
                  <a:srgbClr val="00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-t</a:t>
            </a:r>
            <a:r>
              <a:rPr lang="cs-CZ" altLang="cs-CZ" sz="32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eaLnBrk="1">
              <a:lnSpc>
                <a:spcPct val="100000"/>
              </a:lnSpc>
            </a:pPr>
            <a:endParaRPr lang="cs-CZ" altLang="cs-CZ" sz="320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1864FC91-71C4-E89F-2CE0-BA2B0509E11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Jak poznat nepravidelná slovesa?</a:t>
            </a: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6EFDD9B6-391C-F7EA-B0E9-837B1E123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1476375"/>
            <a:ext cx="8229600" cy="4525963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r>
              <a:rPr lang="cs-CZ" altLang="cs-CZ" sz="4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400">
                <a:solidFill>
                  <a:srgbClr val="990033"/>
                </a:solidFill>
                <a:latin typeface="Calibri" panose="020F0502020204030204" pitchFamily="34" charset="0"/>
              </a:rPr>
              <a:t>Změna je uvedena ve slovníku:</a:t>
            </a:r>
          </a:p>
          <a:p>
            <a:pPr eaLnBrk="1"/>
            <a:endParaRPr lang="cs-CZ" altLang="cs-CZ" sz="4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/>
            <a:r>
              <a:rPr lang="cs-CZ" altLang="cs-CZ" sz="4400">
                <a:solidFill>
                  <a:srgbClr val="000000"/>
                </a:solidFill>
                <a:latin typeface="Calibri" panose="020F0502020204030204" pitchFamily="34" charset="0"/>
              </a:rPr>
              <a:t> fahren (er fährt)</a:t>
            </a:r>
          </a:p>
          <a:p>
            <a:pPr eaLnBrk="1"/>
            <a:endParaRPr lang="cs-CZ" altLang="cs-CZ" sz="4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/>
            <a:r>
              <a:rPr lang="cs-CZ" altLang="cs-CZ" sz="4400">
                <a:solidFill>
                  <a:srgbClr val="000000"/>
                </a:solidFill>
                <a:latin typeface="Calibri" panose="020F0502020204030204" pitchFamily="34" charset="0"/>
              </a:rPr>
              <a:t> lesen (er liest)</a:t>
            </a:r>
          </a:p>
          <a:p>
            <a:pPr eaLnBrk="1"/>
            <a:endParaRPr lang="cs-CZ" altLang="cs-CZ" sz="4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/>
            <a:r>
              <a:rPr lang="cs-CZ" altLang="cs-CZ" sz="4400">
                <a:solidFill>
                  <a:srgbClr val="000000"/>
                </a:solidFill>
                <a:latin typeface="Calibri" panose="020F0502020204030204" pitchFamily="34" charset="0"/>
              </a:rPr>
              <a:t> a pod.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D26F886B-4914-99BC-9888-5E7B9EB23B9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altLang="cs-CZ"/>
              <a:t>Přiřaď slovesa do skupin a přelož. </a:t>
            </a:r>
          </a:p>
        </p:txBody>
      </p:sp>
      <p:sp>
        <p:nvSpPr>
          <p:cNvPr id="31747" name="Zástupný obsah 2">
            <a:extLst>
              <a:ext uri="{FF2B5EF4-FFF2-40B4-BE49-F238E27FC236}">
                <a16:creationId xmlns:a16="http://schemas.microsoft.com/office/drawing/2014/main" id="{45120EBC-136E-F587-86EC-0582FA6EBB0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fahren, schlafen, geben, lesen, backen,</a:t>
            </a:r>
          </a:p>
          <a:p>
            <a:endParaRPr lang="cs-CZ" altLang="cs-CZ"/>
          </a:p>
          <a:p>
            <a:r>
              <a:rPr lang="cs-CZ" altLang="cs-CZ"/>
              <a:t> sprechen, laufen, sehen, helfen,</a:t>
            </a:r>
          </a:p>
          <a:p>
            <a:endParaRPr lang="cs-CZ" altLang="cs-CZ"/>
          </a:p>
          <a:p>
            <a:r>
              <a:rPr lang="cs-CZ" altLang="cs-CZ"/>
              <a:t> nehmen, essen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245784D1-187E-7779-B489-DB86BE194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088" y="457200"/>
            <a:ext cx="8229600" cy="1143000"/>
          </a:xfrm>
          <a:solidFill>
            <a:srgbClr val="92D050"/>
          </a:solidFill>
        </p:spPr>
        <p:txBody>
          <a:bodyPr/>
          <a:lstStyle/>
          <a:p>
            <a:pPr algn="l"/>
            <a:br>
              <a:rPr lang="cs-CZ" altLang="cs-CZ" sz="3200"/>
            </a:br>
            <a:r>
              <a:rPr lang="cs-CZ" altLang="cs-CZ" sz="3200" b="1">
                <a:solidFill>
                  <a:srgbClr val="FF0000"/>
                </a:solidFill>
              </a:rPr>
              <a:t>lesen–fahren–schlafen–nehmen–backen–sehen–sprechen–essen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A2DC3-BD98-D584-6BD4-63609A70C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err="1"/>
              <a:t>keinen</a:t>
            </a:r>
            <a:r>
              <a:rPr lang="cs-CZ" sz="2800" dirty="0"/>
              <a:t> </a:t>
            </a:r>
            <a:r>
              <a:rPr lang="cs-CZ" sz="2800" dirty="0" err="1"/>
              <a:t>Kaffee</a:t>
            </a:r>
            <a:r>
              <a:rPr lang="cs-CZ" sz="2800" dirty="0"/>
              <a:t>______________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err="1"/>
              <a:t>einen</a:t>
            </a:r>
            <a:r>
              <a:rPr lang="cs-CZ" sz="2800" dirty="0"/>
              <a:t> </a:t>
            </a:r>
            <a:r>
              <a:rPr lang="cs-CZ" sz="2800" dirty="0" err="1"/>
              <a:t>Kuchen</a:t>
            </a:r>
            <a:r>
              <a:rPr lang="cs-CZ" sz="2800" dirty="0"/>
              <a:t> ________________________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err="1"/>
              <a:t>ein</a:t>
            </a:r>
            <a:r>
              <a:rPr lang="cs-CZ" sz="2800" dirty="0"/>
              <a:t> Buch ________________________ 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err="1"/>
              <a:t>einen</a:t>
            </a:r>
            <a:r>
              <a:rPr lang="cs-CZ" sz="2800" dirty="0"/>
              <a:t> Film ___________________________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err="1"/>
              <a:t>mit</a:t>
            </a:r>
            <a:r>
              <a:rPr lang="cs-CZ" sz="2800" dirty="0"/>
              <a:t> dem Auto ____________________ 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err="1"/>
              <a:t>mit</a:t>
            </a:r>
            <a:r>
              <a:rPr lang="cs-CZ" sz="2800" dirty="0"/>
              <a:t> dem </a:t>
            </a:r>
            <a:r>
              <a:rPr lang="cs-CZ" sz="2800" dirty="0" err="1"/>
              <a:t>Freund</a:t>
            </a:r>
            <a:r>
              <a:rPr lang="cs-CZ" sz="2800" dirty="0"/>
              <a:t> _______________________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err="1"/>
              <a:t>die</a:t>
            </a:r>
            <a:r>
              <a:rPr lang="cs-CZ" sz="2800" dirty="0"/>
              <a:t> </a:t>
            </a:r>
            <a:r>
              <a:rPr lang="cs-CZ" sz="2800" dirty="0" err="1"/>
              <a:t>ganze</a:t>
            </a:r>
            <a:r>
              <a:rPr lang="cs-CZ" sz="2800" dirty="0"/>
              <a:t> </a:t>
            </a:r>
            <a:r>
              <a:rPr lang="cs-CZ" sz="2800" dirty="0" err="1"/>
              <a:t>Nacht</a:t>
            </a:r>
            <a:r>
              <a:rPr lang="cs-CZ" sz="2800" dirty="0"/>
              <a:t> __________________	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 err="1"/>
              <a:t>eine</a:t>
            </a:r>
            <a:r>
              <a:rPr lang="cs-CZ" sz="2800" dirty="0"/>
              <a:t> </a:t>
            </a:r>
            <a:r>
              <a:rPr lang="cs-CZ" sz="2800" dirty="0" err="1"/>
              <a:t>Suppe</a:t>
            </a:r>
            <a:r>
              <a:rPr lang="cs-CZ" sz="2800" dirty="0"/>
              <a:t> ___________________________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800" dirty="0"/>
              <a:t> 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78F0A009-1FDA-6385-2127-6ECF87CEF16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br>
              <a:rPr lang="cs-CZ" altLang="cs-CZ"/>
            </a:br>
            <a:r>
              <a:rPr lang="cs-CZ" altLang="cs-CZ"/>
              <a:t> Vyčasuj slovesa v závorce: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3795" name="Zástupný obsah 2">
            <a:extLst>
              <a:ext uri="{FF2B5EF4-FFF2-40B4-BE49-F238E27FC236}">
                <a16:creationId xmlns:a16="http://schemas.microsoft.com/office/drawing/2014/main" id="{143278F7-5615-AE23-06EC-303DA0C93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a) Peter __________ sehr schnell. (sprechen) </a:t>
            </a:r>
          </a:p>
          <a:p>
            <a:r>
              <a:rPr lang="cs-CZ" altLang="cs-CZ" sz="2800"/>
              <a:t>b) __________ du mir ein Brötchen?(geben)</a:t>
            </a:r>
          </a:p>
          <a:p>
            <a:r>
              <a:rPr lang="cs-CZ" altLang="cs-CZ" sz="2800"/>
              <a:t>c) Wir ____________ zur Oma. (fahren) </a:t>
            </a:r>
          </a:p>
          <a:p>
            <a:r>
              <a:rPr lang="cs-CZ" altLang="cs-CZ" sz="2800"/>
              <a:t>d) _____________ ihr gut? (schlafen)</a:t>
            </a:r>
          </a:p>
          <a:p>
            <a:r>
              <a:rPr lang="cs-CZ" altLang="cs-CZ" sz="2800"/>
              <a:t>e) Ich ___________ dir beim Kochen. (helfen) </a:t>
            </a:r>
          </a:p>
          <a:p>
            <a:r>
              <a:rPr lang="cs-CZ" altLang="cs-CZ" sz="2800"/>
              <a:t>f) ____________ du das Kind da? (sehen)</a:t>
            </a:r>
          </a:p>
          <a:p>
            <a:r>
              <a:rPr lang="cs-CZ" altLang="cs-CZ" sz="2800"/>
              <a:t>g) Susi __________ sehr gern. (backen) </a:t>
            </a:r>
          </a:p>
          <a:p>
            <a:r>
              <a:rPr lang="cs-CZ" altLang="cs-CZ" sz="2800"/>
              <a:t>h) ______________ Sie dieses Buch? (lesen)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8D106159-FE4F-7E5F-BF99-E3659A577F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altLang="cs-CZ"/>
              <a:t>Převeďte do jednotného čísla</a:t>
            </a:r>
          </a:p>
        </p:txBody>
      </p:sp>
      <p:sp>
        <p:nvSpPr>
          <p:cNvPr id="34819" name="Zástupný obsah 2">
            <a:extLst>
              <a:ext uri="{FF2B5EF4-FFF2-40B4-BE49-F238E27FC236}">
                <a16:creationId xmlns:a16="http://schemas.microsoft.com/office/drawing/2014/main" id="{7172273C-6E41-222D-F413-3826556AA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a) Wir laufen zur Schule. _______________________________</a:t>
            </a:r>
          </a:p>
          <a:p>
            <a:r>
              <a:rPr lang="cs-CZ" altLang="cs-CZ" sz="2800"/>
              <a:t>b) Ihr backt einen Kuchen. _____________________________________</a:t>
            </a:r>
          </a:p>
          <a:p>
            <a:r>
              <a:rPr lang="cs-CZ" altLang="cs-CZ" sz="2800"/>
              <a:t>c) Die Kinder sprechen mit ihren Eltern. _____________________________________</a:t>
            </a:r>
          </a:p>
          <a:p>
            <a:r>
              <a:rPr lang="cs-CZ" altLang="cs-CZ" sz="2800"/>
              <a:t>d) Lest ihr jeden Tag? ____________________________________</a:t>
            </a:r>
          </a:p>
          <a:p>
            <a:r>
              <a:rPr lang="cs-CZ" altLang="cs-CZ" sz="2800"/>
              <a:t>e) Nehmen die Frauen etwas zum Trinken? _____________________________________</a:t>
            </a:r>
          </a:p>
          <a:p>
            <a:r>
              <a:rPr lang="cs-CZ" altLang="cs-CZ" sz="2800"/>
              <a:t>f) Wir helfen oft unserer Oma.____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9D84B3AD-5FBB-835F-CEB5-110B761DA75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508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Typy sloves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80016AD-744D-6169-E80C-000758B7E8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1163" y="1619250"/>
            <a:ext cx="8229600" cy="4679950"/>
          </a:xfr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</p:spPr>
        <p:txBody>
          <a:bodyPr lIns="4680" tIns="4680" rIns="4680" bIns="4680" rtlCol="0">
            <a:normAutofit/>
          </a:bodyPr>
          <a:lstStyle/>
          <a:p>
            <a:pPr marL="679450" indent="-679450" eaLnBrk="1" fontAlgn="auto" hangingPunct="1">
              <a:spcAft>
                <a:spcPts val="0"/>
              </a:spcAft>
              <a:buFont typeface="Times New Roman" pitchFamily="16" charset="0"/>
              <a:buChar char="•"/>
              <a:tabLst>
                <a:tab pos="6794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cs-CZ" sz="2800" dirty="0"/>
              <a:t>Pravidelná</a:t>
            </a:r>
          </a:p>
          <a:p>
            <a:pPr marL="679450" indent="-679450" eaLnBrk="1" fontAlgn="auto" hangingPunct="1">
              <a:spcAft>
                <a:spcPts val="0"/>
              </a:spcAft>
              <a:buFont typeface="Times New Roman" pitchFamily="16" charset="0"/>
              <a:buChar char="•"/>
              <a:tabLst>
                <a:tab pos="6794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cs-CZ" sz="2800" dirty="0"/>
              <a:t>Nepravidelná – pomocná </a:t>
            </a:r>
          </a:p>
          <a:p>
            <a:pPr marL="0" indent="0" eaLnBrk="1" fontAlgn="auto" hangingPunct="1">
              <a:spcAft>
                <a:spcPts val="0"/>
              </a:spcAft>
              <a:tabLst>
                <a:tab pos="6794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cs-CZ" sz="2800" dirty="0"/>
              <a:t>                                 - </a:t>
            </a:r>
            <a:r>
              <a:rPr lang="cs-CZ" sz="2800" dirty="0">
                <a:solidFill>
                  <a:srgbClr val="B80047"/>
                </a:solidFill>
              </a:rPr>
              <a:t>se změnou kmenové samohlásky</a:t>
            </a:r>
          </a:p>
          <a:p>
            <a:pPr marL="0" indent="0" eaLnBrk="1" fontAlgn="auto" hangingPunct="1">
              <a:spcAft>
                <a:spcPts val="0"/>
              </a:spcAft>
              <a:tabLst>
                <a:tab pos="6794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cs-CZ" sz="2800" dirty="0"/>
              <a:t>                                 - způsobová</a:t>
            </a:r>
          </a:p>
          <a:p>
            <a:pPr marL="679450" indent="-679450" eaLnBrk="1" fontAlgn="auto" hangingPunct="1">
              <a:spcAft>
                <a:spcPts val="0"/>
              </a:spcAft>
              <a:buFont typeface="Times New Roman" pitchFamily="16" charset="0"/>
              <a:buChar char="•"/>
              <a:tabLst>
                <a:tab pos="6794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cs-CZ" sz="2800" dirty="0"/>
              <a:t>Zvratná </a:t>
            </a:r>
          </a:p>
          <a:p>
            <a:pPr marL="679450" indent="-679450" eaLnBrk="1" fontAlgn="auto" hangingPunct="1">
              <a:spcAft>
                <a:spcPts val="0"/>
              </a:spcAft>
              <a:buFont typeface="Times New Roman" pitchFamily="16" charset="0"/>
              <a:buChar char="•"/>
              <a:tabLst>
                <a:tab pos="6794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cs-CZ" sz="2800" dirty="0"/>
              <a:t>S neodlučitelnou předponou</a:t>
            </a:r>
          </a:p>
          <a:p>
            <a:pPr marL="679450" indent="-679450" eaLnBrk="1" fontAlgn="auto" hangingPunct="1">
              <a:spcAft>
                <a:spcPts val="0"/>
              </a:spcAft>
              <a:buFont typeface="Times New Roman" pitchFamily="16" charset="0"/>
              <a:buChar char="•"/>
              <a:tabLst>
                <a:tab pos="6794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cs-CZ" sz="2800" dirty="0"/>
              <a:t>S odlučitelnou předponou                    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D0B5F5A1-A636-419A-B57D-3D3B2A890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549275"/>
            <a:ext cx="8229600" cy="5499100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>
              <a:lnSpc>
                <a:spcPct val="100000"/>
              </a:lnSpc>
            </a:pPr>
            <a:endParaRPr lang="cs-CZ" altLang="cs-CZ" sz="6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>
              <a:lnSpc>
                <a:spcPct val="100000"/>
              </a:lnSpc>
            </a:pPr>
            <a:endParaRPr lang="cs-CZ" altLang="cs-CZ" sz="6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>
              <a:lnSpc>
                <a:spcPct val="100000"/>
              </a:lnSpc>
            </a:pPr>
            <a:r>
              <a:rPr lang="cs-CZ" altLang="cs-CZ" sz="6000">
                <a:solidFill>
                  <a:srgbClr val="000000"/>
                </a:solidFill>
                <a:latin typeface="Calibri" panose="020F0502020204030204" pitchFamily="34" charset="0"/>
              </a:rPr>
              <a:t>  Gibt es Fragen?</a:t>
            </a:r>
          </a:p>
          <a:p>
            <a:pPr algn="ctr" eaLnBrk="1">
              <a:lnSpc>
                <a:spcPct val="100000"/>
              </a:lnSpc>
            </a:pPr>
            <a:endParaRPr lang="cs-CZ" altLang="cs-CZ" sz="6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Veselý obličej 4">
            <a:extLst>
              <a:ext uri="{FF2B5EF4-FFF2-40B4-BE49-F238E27FC236}">
                <a16:creationId xmlns:a16="http://schemas.microsoft.com/office/drawing/2014/main" id="{EEB3F5C5-FEC1-D7D6-6B55-80C03470E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38608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BD696826-2935-3802-EA27-3CFFB601D4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38113"/>
            <a:ext cx="8229600" cy="1414462"/>
          </a:xfrm>
          <a:solidFill>
            <a:srgbClr val="D0A60E"/>
          </a:solidFill>
        </p:spPr>
        <p:txBody>
          <a:bodyPr tIns="5616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/>
              <a:t>Slovesa se změnou kmenové samohlásky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F3039C19-B63F-D692-2ADC-798172CAD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1630363"/>
            <a:ext cx="8229600" cy="4822825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112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→ při časování dochází ke změně                                                                                               </a:t>
            </a:r>
          </a:p>
          <a:p>
            <a:pPr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	kmenové samohlásky     </a:t>
            </a:r>
            <a:r>
              <a:rPr lang="cs-CZ" altLang="cs-CZ" sz="4000">
                <a:solidFill>
                  <a:srgbClr val="9900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         2 skupiny: </a:t>
            </a:r>
          </a:p>
          <a:p>
            <a:pPr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         1) </a:t>
            </a:r>
            <a:r>
              <a:rPr lang="cs-CZ" altLang="cs-CZ" sz="4000" b="1">
                <a:solidFill>
                  <a:srgbClr val="FF0000"/>
                </a:solidFill>
                <a:latin typeface="Calibri" panose="020F0502020204030204" pitchFamily="34" charset="0"/>
              </a:rPr>
              <a:t>a </a:t>
            </a:r>
            <a:r>
              <a:rPr lang="cs-CZ" altLang="cs-CZ" sz="4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→ </a:t>
            </a:r>
            <a:r>
              <a:rPr lang="cs-CZ" altLang="cs-CZ" sz="4000" b="1">
                <a:solidFill>
                  <a:srgbClr val="FF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ä</a:t>
            </a:r>
          </a:p>
          <a:p>
            <a:pPr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        2) </a:t>
            </a:r>
            <a:r>
              <a:rPr lang="cs-CZ" altLang="cs-CZ" sz="4000" b="1">
                <a:solidFill>
                  <a:srgbClr val="FF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e </a:t>
            </a:r>
            <a:r>
              <a:rPr lang="cs-CZ" altLang="cs-CZ" sz="4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→ </a:t>
            </a:r>
            <a:r>
              <a:rPr lang="cs-CZ" altLang="cs-CZ" sz="4000" b="1">
                <a:solidFill>
                  <a:srgbClr val="FF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i/ie</a:t>
            </a:r>
          </a:p>
          <a:p>
            <a:pPr algn="ctr"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endParaRPr lang="cs-CZ" altLang="cs-CZ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endParaRPr lang="cs-CZ" altLang="cs-CZ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98000"/>
              </a:lnSpc>
              <a:spcAft>
                <a:spcPts val="1425"/>
              </a:spcAft>
            </a:pPr>
            <a:r>
              <a:rPr lang="cs-CZ" altLang="cs-CZ" sz="2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algn="ctr" eaLnBrk="1" hangingPunct="1">
              <a:lnSpc>
                <a:spcPct val="98000"/>
              </a:lnSpc>
              <a:spcAft>
                <a:spcPts val="1425"/>
              </a:spcAft>
            </a:pPr>
            <a:endParaRPr lang="cs-CZ" altLang="cs-CZ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98000"/>
              </a:lnSpc>
              <a:spcAft>
                <a:spcPts val="1425"/>
              </a:spcAft>
            </a:pPr>
            <a:r>
              <a:rPr lang="cs-CZ" altLang="cs-CZ" sz="2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algn="ctr"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endParaRPr lang="cs-CZ" altLang="cs-CZ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</a:pPr>
            <a:endParaRPr lang="cs-CZ" altLang="cs-CZ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172" name="AutoShape 3">
            <a:extLst>
              <a:ext uri="{FF2B5EF4-FFF2-40B4-BE49-F238E27FC236}">
                <a16:creationId xmlns:a16="http://schemas.microsoft.com/office/drawing/2014/main" id="{2C8C4A99-C5E1-6FB5-FCE9-7E02A06C8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663825"/>
            <a:ext cx="2235200" cy="723900"/>
          </a:xfrm>
          <a:prstGeom prst="roundRect">
            <a:avLst>
              <a:gd name="adj" fmla="val 21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2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7EEB7AA3-234A-40F3-C8C2-E39CFF16A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088" y="296863"/>
            <a:ext cx="8229600" cy="1143000"/>
          </a:xfrm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1) a </a:t>
            </a:r>
            <a:r>
              <a:rPr lang="cs-CZ" altLang="cs-CZ">
                <a:cs typeface="Courier New" panose="02070309020205020404" pitchFamily="49" charset="0"/>
              </a:rPr>
              <a:t>→ ä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C2E21D2E-F378-990B-D8BA-DBA8BC14C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1593850"/>
            <a:ext cx="8229600" cy="4859338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5292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Lucida Sans Unicode" charset="0"/>
              </a:defRPr>
            </a:lvl9pPr>
          </a:lstStyle>
          <a:p>
            <a:pPr algn="ctr"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charset="0"/>
            </a:endParaRPr>
          </a:p>
          <a:p>
            <a:pPr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4400" b="1" dirty="0">
                <a:latin typeface="Calibri" charset="0"/>
              </a:rPr>
              <a:t>               </a:t>
            </a:r>
            <a:r>
              <a:rPr lang="cs-CZ" sz="4400" b="1" dirty="0" err="1">
                <a:latin typeface="Calibri" charset="0"/>
              </a:rPr>
              <a:t>fahren</a:t>
            </a:r>
            <a:r>
              <a:rPr lang="cs-CZ" sz="4400" b="1" dirty="0">
                <a:latin typeface="Calibri" charset="0"/>
              </a:rPr>
              <a:t> = jet</a:t>
            </a:r>
          </a:p>
          <a:p>
            <a:pPr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ich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fahr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e</a:t>
            </a:r>
            <a:r>
              <a:rPr lang="cs-CZ" sz="4400" dirty="0">
                <a:solidFill>
                  <a:srgbClr val="00FF00"/>
                </a:solidFill>
                <a:latin typeface="Calibri" charset="0"/>
              </a:rPr>
              <a:t>                    </a:t>
            </a:r>
            <a:r>
              <a:rPr lang="cs-CZ" sz="4400" dirty="0" err="1">
                <a:latin typeface="Calibri" charset="0"/>
              </a:rPr>
              <a:t>wir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fahr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en</a:t>
            </a:r>
            <a:endParaRPr lang="cs-CZ" sz="4400" dirty="0">
              <a:solidFill>
                <a:srgbClr val="00FF00"/>
              </a:solidFill>
              <a:latin typeface="Calibri" charset="0"/>
            </a:endParaRPr>
          </a:p>
          <a:p>
            <a:pPr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du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</a:t>
            </a:r>
            <a:r>
              <a:rPr lang="cs-CZ" sz="4400" dirty="0" err="1">
                <a:solidFill>
                  <a:srgbClr val="FF0000"/>
                </a:solidFill>
                <a:latin typeface="Calibri" charset="0"/>
              </a:rPr>
              <a:t>ä</a:t>
            </a:r>
            <a:r>
              <a:rPr lang="cs-CZ" sz="4400" dirty="0" err="1">
                <a:latin typeface="Calibri" charset="0"/>
              </a:rPr>
              <a:t>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st</a:t>
            </a:r>
            <a:r>
              <a:rPr lang="cs-CZ" sz="4400" dirty="0">
                <a:latin typeface="Calibri" charset="0"/>
              </a:rPr>
              <a:t>                    </a:t>
            </a:r>
            <a:r>
              <a:rPr lang="cs-CZ" sz="4400" dirty="0" err="1">
                <a:latin typeface="Calibri" charset="0"/>
              </a:rPr>
              <a:t>ihr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fahr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t</a:t>
            </a:r>
            <a:endParaRPr lang="cs-CZ" sz="4400" dirty="0">
              <a:solidFill>
                <a:srgbClr val="00FF00"/>
              </a:solidFill>
              <a:latin typeface="Calibri" charset="0"/>
            </a:endParaRPr>
          </a:p>
          <a:p>
            <a:pPr eaLnBrk="1" hangingPunct="1">
              <a:lnSpc>
                <a:spcPct val="98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er</a:t>
            </a:r>
            <a:r>
              <a:rPr lang="cs-CZ" sz="4400" dirty="0">
                <a:latin typeface="Calibri" charset="0"/>
              </a:rPr>
              <a:t>, </a:t>
            </a:r>
            <a:r>
              <a:rPr lang="cs-CZ" sz="4400" dirty="0" err="1">
                <a:latin typeface="Calibri" charset="0"/>
              </a:rPr>
              <a:t>sie</a:t>
            </a:r>
            <a:r>
              <a:rPr lang="cs-CZ" sz="4400" dirty="0">
                <a:latin typeface="Calibri" charset="0"/>
              </a:rPr>
              <a:t>, es </a:t>
            </a:r>
            <a:r>
              <a:rPr lang="cs-CZ" sz="4400" dirty="0" err="1">
                <a:latin typeface="Calibri" charset="0"/>
              </a:rPr>
              <a:t>f</a:t>
            </a:r>
            <a:r>
              <a:rPr lang="cs-CZ" sz="4400" dirty="0" err="1">
                <a:solidFill>
                  <a:srgbClr val="FF0000"/>
                </a:solidFill>
                <a:latin typeface="Calibri" charset="0"/>
              </a:rPr>
              <a:t>ä</a:t>
            </a:r>
            <a:r>
              <a:rPr lang="cs-CZ" sz="4400" dirty="0" err="1">
                <a:latin typeface="Calibri" charset="0"/>
              </a:rPr>
              <a:t>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t</a:t>
            </a:r>
            <a:r>
              <a:rPr lang="cs-CZ" sz="4400" dirty="0">
                <a:latin typeface="Calibri" charset="0"/>
              </a:rPr>
              <a:t>          </a:t>
            </a:r>
            <a:r>
              <a:rPr lang="cs-CZ" sz="4400" dirty="0" err="1">
                <a:latin typeface="Calibri" charset="0"/>
              </a:rPr>
              <a:t>sie</a:t>
            </a:r>
            <a:r>
              <a:rPr lang="cs-CZ" sz="4400" dirty="0">
                <a:latin typeface="Calibri" charset="0"/>
              </a:rPr>
              <a:t>, </a:t>
            </a:r>
            <a:r>
              <a:rPr lang="cs-CZ" sz="4400" dirty="0" err="1">
                <a:latin typeface="Calibri" charset="0"/>
              </a:rPr>
              <a:t>Sie</a:t>
            </a:r>
            <a:r>
              <a:rPr lang="cs-CZ" sz="4400" dirty="0">
                <a:latin typeface="Calibri" charset="0"/>
              </a:rPr>
              <a:t> </a:t>
            </a:r>
            <a:r>
              <a:rPr lang="cs-CZ" sz="4400" dirty="0" err="1">
                <a:latin typeface="Calibri" charset="0"/>
              </a:rPr>
              <a:t>fahr</a:t>
            </a:r>
            <a:r>
              <a:rPr lang="cs-CZ" sz="4400" dirty="0" err="1">
                <a:solidFill>
                  <a:srgbClr val="00FF00"/>
                </a:solidFill>
                <a:latin typeface="Calibri" charset="0"/>
              </a:rPr>
              <a:t>en</a:t>
            </a:r>
            <a:r>
              <a:rPr lang="cs-CZ" sz="4400" dirty="0">
                <a:solidFill>
                  <a:srgbClr val="00FF00"/>
                </a:solidFill>
                <a:latin typeface="Calibri" charset="0"/>
              </a:rPr>
              <a:t> </a:t>
            </a:r>
          </a:p>
        </p:txBody>
      </p:sp>
      <p:sp>
        <p:nvSpPr>
          <p:cNvPr id="9220" name="AutoShape 3">
            <a:extLst>
              <a:ext uri="{FF2B5EF4-FFF2-40B4-BE49-F238E27FC236}">
                <a16:creationId xmlns:a16="http://schemas.microsoft.com/office/drawing/2014/main" id="{584AC2EF-8299-D23C-8E3D-E9160E6FF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0" y="1844675"/>
            <a:ext cx="2171700" cy="1257300"/>
          </a:xfrm>
          <a:prstGeom prst="roundRect">
            <a:avLst>
              <a:gd name="adj" fmla="val 125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9221" name="AutoShape 4">
            <a:extLst>
              <a:ext uri="{FF2B5EF4-FFF2-40B4-BE49-F238E27FC236}">
                <a16:creationId xmlns:a16="http://schemas.microsoft.com/office/drawing/2014/main" id="{B7E54B59-9763-94E6-F7F2-ECA15103E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2338" y="3571875"/>
            <a:ext cx="508000" cy="228600"/>
          </a:xfrm>
          <a:prstGeom prst="roundRect">
            <a:avLst>
              <a:gd name="adj" fmla="val 69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AB975CFE-742A-298B-1E8B-9ACDD0B51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3838"/>
            <a:ext cx="8228013" cy="1243012"/>
          </a:xfrm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a </a:t>
            </a:r>
            <a:r>
              <a:rPr lang="cs-CZ" altLang="cs-CZ">
                <a:cs typeface="Courier New" panose="02070309020205020404" pitchFamily="49" charset="0"/>
              </a:rPr>
              <a:t>→ ä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67FB9118-ED1A-08F8-F67F-8D2CBAD6C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524375"/>
          </a:xfrm>
        </p:spPr>
        <p:txBody>
          <a:bodyPr/>
          <a:lstStyle/>
          <a:p>
            <a:pPr eaLnBrk="1" hangingPunct="1">
              <a:buFont typeface="Times New Roman" panose="02020603050405020304" pitchFamily="18" charset="0"/>
              <a:buChar char="•"/>
            </a:pPr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D4785DC7-F812-18BF-34B4-71E683BAB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1593850"/>
            <a:ext cx="8229600" cy="4525963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r>
              <a:rPr lang="cs-CZ" altLang="cs-CZ" sz="4000" b="1">
                <a:solidFill>
                  <a:srgbClr val="000000"/>
                </a:solidFill>
                <a:latin typeface="Calibri" panose="020F0502020204030204" pitchFamily="34" charset="0"/>
              </a:rPr>
              <a:t>Pravidla:</a:t>
            </a:r>
          </a:p>
          <a:p>
            <a:pPr eaLnBrk="1"/>
            <a:endParaRPr lang="cs-CZ" altLang="cs-CZ" sz="4000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eaLnBrk="1"/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</a:t>
            </a:r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→ osobní koncovky </a:t>
            </a:r>
          </a:p>
          <a:p>
            <a:pPr eaLnBrk="1"/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  jako u pravidelných sloves</a:t>
            </a:r>
          </a:p>
          <a:p>
            <a:pPr eaLnBrk="1"/>
            <a:endParaRPr lang="cs-CZ" altLang="cs-CZ" sz="4000">
              <a:solidFill>
                <a:srgbClr val="990033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eaLnBrk="1"/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→ </a:t>
            </a:r>
            <a:r>
              <a:rPr lang="cs-CZ" altLang="cs-CZ" sz="4000" u="sng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změna</a:t>
            </a:r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kmenové samohlásky na -ä-</a:t>
            </a:r>
          </a:p>
          <a:p>
            <a:pPr eaLnBrk="1"/>
            <a:r>
              <a:rPr lang="cs-CZ" altLang="cs-CZ" sz="4000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    </a:t>
            </a:r>
            <a:r>
              <a:rPr lang="cs-CZ" altLang="cs-CZ" sz="4000" u="sng">
                <a:solidFill>
                  <a:srgbClr val="990033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ve  2. a 3. osobě čísla jednotného</a:t>
            </a:r>
          </a:p>
          <a:p>
            <a:pPr eaLnBrk="1"/>
            <a:endParaRPr lang="cs-CZ" altLang="cs-CZ" sz="4000" u="sng">
              <a:solidFill>
                <a:srgbClr val="000000"/>
              </a:solidFill>
              <a:latin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3D9294E1-888B-6C8A-B7EE-BBF01C27997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Podobně časujeme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EAD606CB-BD8A-013A-5087-A8AA0EADB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708525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50000"/>
              </a:lnSpc>
            </a:pPr>
            <a:r>
              <a:rPr lang="cs-CZ" altLang="cs-CZ" sz="2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backen = péci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schlafen = spát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laufen = běžet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tragen = nést</a:t>
            </a:r>
          </a:p>
          <a:p>
            <a:pPr eaLnBrk="1">
              <a:lnSpc>
                <a:spcPct val="15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gefallen = líbit se</a:t>
            </a:r>
          </a:p>
          <a:p>
            <a:pPr eaLnBrk="1">
              <a:lnSpc>
                <a:spcPct val="150000"/>
              </a:lnSpc>
            </a:pPr>
            <a:r>
              <a:rPr lang="cs-CZ" altLang="cs-CZ" sz="2800">
                <a:solidFill>
                  <a:srgbClr val="000000"/>
                </a:solidFill>
                <a:latin typeface="Calibri" panose="020F0502020204030204" pitchFamily="34" charset="0"/>
              </a:rPr>
              <a:t> ...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83E2BEE4-E21F-8E77-B6AA-23601DD035F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Vyčasuj slovesa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15F20814-CD51-9FBF-0A83-EAB6F799E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57338"/>
            <a:ext cx="8229600" cy="5111750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3200">
                <a:solidFill>
                  <a:srgbClr val="B80047"/>
                </a:solidFill>
                <a:latin typeface="Calibri" panose="020F0502020204030204" pitchFamily="34" charset="0"/>
              </a:rPr>
              <a:t>  </a:t>
            </a:r>
            <a:r>
              <a:rPr lang="cs-CZ" altLang="cs-CZ" sz="3600">
                <a:solidFill>
                  <a:srgbClr val="B80047"/>
                </a:solidFill>
                <a:latin typeface="Calibri" panose="020F0502020204030204" pitchFamily="34" charset="0"/>
              </a:rPr>
              <a:t>backen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 ich                              wir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 du                               ihr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 er, sie, es                   sie, Sie 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B80047"/>
                </a:solidFill>
                <a:latin typeface="Calibri" panose="020F0502020204030204" pitchFamily="34" charset="0"/>
              </a:rPr>
              <a:t>  laufen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 ich                              wir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 du                               ihr</a:t>
            </a:r>
          </a:p>
          <a:p>
            <a:pPr eaLnBrk="1">
              <a:lnSpc>
                <a:spcPct val="100000"/>
              </a:lnSpc>
            </a:pPr>
            <a:r>
              <a:rPr lang="cs-CZ" altLang="cs-CZ" sz="3600">
                <a:solidFill>
                  <a:srgbClr val="000000"/>
                </a:solidFill>
                <a:latin typeface="Calibri" panose="020F0502020204030204" pitchFamily="34" charset="0"/>
              </a:rPr>
              <a:t>  er, sie, es                   sie, Sie </a:t>
            </a:r>
          </a:p>
          <a:p>
            <a:pPr eaLnBrk="1">
              <a:lnSpc>
                <a:spcPct val="100000"/>
              </a:lnSpc>
            </a:pPr>
            <a:endParaRPr lang="cs-CZ" altLang="cs-CZ" sz="3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3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3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3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3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3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3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3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3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3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3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3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3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3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3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3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3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08A72BC9-3922-CD81-AF10-779C6657687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Vyčasoval jsi správně?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8CBFD898-7624-1A43-BD37-A8307080BC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1663" cy="5141913"/>
          </a:xfr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46800" bIns="46800"/>
          <a:lstStyle/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  </a:t>
            </a:r>
            <a:r>
              <a:rPr lang="cs-CZ" altLang="cs-CZ" sz="3600"/>
              <a:t>ich backe                     wir backen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  du b</a:t>
            </a:r>
            <a:r>
              <a:rPr lang="cs-CZ" altLang="cs-CZ" sz="3600">
                <a:solidFill>
                  <a:srgbClr val="FF0000"/>
                </a:solidFill>
              </a:rPr>
              <a:t>ä</a:t>
            </a:r>
            <a:r>
              <a:rPr lang="cs-CZ" altLang="cs-CZ" sz="3600"/>
              <a:t>ckst                     ihr backt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  er, sie, es  b</a:t>
            </a:r>
            <a:r>
              <a:rPr lang="cs-CZ" altLang="cs-CZ" sz="3600">
                <a:solidFill>
                  <a:srgbClr val="FF0000"/>
                </a:solidFill>
              </a:rPr>
              <a:t>ä</a:t>
            </a:r>
            <a:r>
              <a:rPr lang="cs-CZ" altLang="cs-CZ" sz="3600"/>
              <a:t>ckt          sie, Sie backen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 </a:t>
            </a:r>
            <a:r>
              <a:rPr lang="cs-CZ" altLang="cs-CZ" sz="3600">
                <a:solidFill>
                  <a:srgbClr val="B80047"/>
                </a:solidFill>
              </a:rPr>
              <a:t> 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  ich laufe                       wir laufen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  du l</a:t>
            </a:r>
            <a:r>
              <a:rPr lang="cs-CZ" altLang="cs-CZ" sz="3600">
                <a:solidFill>
                  <a:srgbClr val="FF0000"/>
                </a:solidFill>
              </a:rPr>
              <a:t>äu</a:t>
            </a:r>
            <a:r>
              <a:rPr lang="cs-CZ" altLang="cs-CZ" sz="3600"/>
              <a:t>fst                       ihr lauft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  er, sie, es l</a:t>
            </a:r>
            <a:r>
              <a:rPr lang="cs-CZ" altLang="cs-CZ" sz="3600">
                <a:solidFill>
                  <a:srgbClr val="FF0000"/>
                </a:solidFill>
              </a:rPr>
              <a:t>äu</a:t>
            </a:r>
            <a:r>
              <a:rPr lang="cs-CZ" altLang="cs-CZ" sz="3600"/>
              <a:t>ft            sie, Sie laufen</a:t>
            </a:r>
          </a:p>
          <a:p>
            <a:pPr marL="0" indent="0" eaLnBrk="1" hangingPunct="1"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7CB954C3-BFC0-1178-8D04-BCFF71E0662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0A60E"/>
          </a:solidFill>
        </p:spPr>
        <p:txBody>
          <a:bodyPr tIns="5616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2) e </a:t>
            </a:r>
            <a:r>
              <a:rPr lang="cs-CZ" altLang="cs-CZ">
                <a:cs typeface="Courier New" panose="02070309020205020404" pitchFamily="49" charset="0"/>
              </a:rPr>
              <a:t>→ i / ie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4B7928BE-D5F9-B8B5-DFF9-297DD1EFE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593850"/>
            <a:ext cx="3836988" cy="5148263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000" b="1">
                <a:solidFill>
                  <a:srgbClr val="000000"/>
                </a:solidFill>
                <a:latin typeface="Calibri" panose="020F0502020204030204" pitchFamily="34" charset="0"/>
              </a:rPr>
              <a:t>geben = dát            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ich g</a:t>
            </a:r>
            <a:r>
              <a:rPr lang="cs-CZ" altLang="cs-CZ" sz="4000">
                <a:solidFill>
                  <a:schemeClr val="tx1"/>
                </a:solidFill>
                <a:latin typeface="Calibri" panose="020F0502020204030204" pitchFamily="34" charset="0"/>
              </a:rPr>
              <a:t>e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du g</a:t>
            </a:r>
            <a:r>
              <a:rPr lang="cs-CZ" altLang="cs-CZ" sz="4000">
                <a:solidFill>
                  <a:srgbClr val="FF0000"/>
                </a:solidFill>
                <a:latin typeface="Calibri" panose="020F0502020204030204" pitchFamily="34" charset="0"/>
              </a:rPr>
              <a:t>i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st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er, sie es g</a:t>
            </a:r>
            <a:r>
              <a:rPr lang="cs-CZ" altLang="cs-CZ" sz="4000">
                <a:solidFill>
                  <a:srgbClr val="FF0000"/>
                </a:solidFill>
                <a:latin typeface="Calibri" panose="020F0502020204030204" pitchFamily="34" charset="0"/>
              </a:rPr>
              <a:t>i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t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              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wir geb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en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ihr geb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t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sie, Sie geb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en</a:t>
            </a:r>
          </a:p>
          <a:p>
            <a:pPr eaLnBrk="1">
              <a:lnSpc>
                <a:spcPct val="100000"/>
              </a:lnSpc>
            </a:pPr>
            <a:endParaRPr lang="cs-CZ" altLang="cs-CZ" sz="320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  <p:sp>
        <p:nvSpPr>
          <p:cNvPr id="18436" name="Text Box 3">
            <a:extLst>
              <a:ext uri="{FF2B5EF4-FFF2-40B4-BE49-F238E27FC236}">
                <a16:creationId xmlns:a16="http://schemas.microsoft.com/office/drawing/2014/main" id="{EBF1D77D-DB23-5E1D-6BA0-AE9095B06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175" y="3060700"/>
            <a:ext cx="179388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/>
            <a:r>
              <a:rPr lang="cs-CZ" altLang="cs-CZ" sz="4400">
                <a:solidFill>
                  <a:srgbClr val="00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→→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4C7C2122-F070-5E51-4E31-D2C05220F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50" y="1593850"/>
            <a:ext cx="3995738" cy="5148263"/>
          </a:xfrm>
          <a:prstGeom prst="rect">
            <a:avLst/>
          </a:prstGeom>
          <a:gradFill rotWithShape="0">
            <a:gsLst>
              <a:gs pos="0">
                <a:srgbClr val="D0A60E"/>
              </a:gs>
              <a:gs pos="100000">
                <a:srgbClr val="F9DF6F"/>
              </a:gs>
            </a:gsLst>
            <a:lin ang="5400000" scaled="1"/>
          </a:gra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4000" b="1">
                <a:solidFill>
                  <a:srgbClr val="000000"/>
                </a:solidFill>
                <a:latin typeface="Calibri" panose="020F0502020204030204" pitchFamily="34" charset="0"/>
              </a:rPr>
              <a:t>sehen = vidět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ich seh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du s</a:t>
            </a:r>
            <a:r>
              <a:rPr lang="cs-CZ" altLang="cs-CZ" sz="4000">
                <a:solidFill>
                  <a:srgbClr val="FF0000"/>
                </a:solidFill>
                <a:latin typeface="Calibri" panose="020F0502020204030204" pitchFamily="34" charset="0"/>
              </a:rPr>
              <a:t>ie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st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er, sie, es s</a:t>
            </a:r>
            <a:r>
              <a:rPr lang="cs-CZ" altLang="cs-CZ" sz="4000">
                <a:solidFill>
                  <a:srgbClr val="FF0000"/>
                </a:solidFill>
                <a:latin typeface="Calibri" panose="020F0502020204030204" pitchFamily="34" charset="0"/>
              </a:rPr>
              <a:t>ie</a:t>
            </a: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t</a:t>
            </a:r>
          </a:p>
          <a:p>
            <a:pPr eaLnBrk="1">
              <a:lnSpc>
                <a:spcPct val="100000"/>
              </a:lnSpc>
            </a:pPr>
            <a:endParaRPr lang="cs-CZ" altLang="cs-CZ" sz="4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wir seh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en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ihr seh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t</a:t>
            </a:r>
          </a:p>
          <a:p>
            <a:pPr eaLnBrk="1">
              <a:lnSpc>
                <a:spcPct val="100000"/>
              </a:lnSpc>
            </a:pPr>
            <a:r>
              <a:rPr lang="cs-CZ" altLang="cs-CZ" sz="4000">
                <a:solidFill>
                  <a:srgbClr val="000000"/>
                </a:solidFill>
                <a:latin typeface="Calibri" panose="020F0502020204030204" pitchFamily="34" charset="0"/>
              </a:rPr>
              <a:t> sie, Sie seh</a:t>
            </a:r>
            <a:r>
              <a:rPr lang="cs-CZ" altLang="cs-CZ" sz="4000">
                <a:solidFill>
                  <a:srgbClr val="00FF00"/>
                </a:solidFill>
                <a:latin typeface="Calibri" panose="020F0502020204030204" pitchFamily="34" charset="0"/>
              </a:rPr>
              <a:t>en</a:t>
            </a:r>
          </a:p>
          <a:p>
            <a:pPr eaLnBrk="1">
              <a:lnSpc>
                <a:spcPct val="100000"/>
              </a:lnSpc>
            </a:pPr>
            <a:endParaRPr lang="cs-CZ" altLang="cs-CZ" sz="400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34641</TotalTime>
  <Words>776</Words>
  <Application>Microsoft Office PowerPoint</Application>
  <PresentationFormat>Předvádění na obrazovce (4:3)</PresentationFormat>
  <Paragraphs>177</Paragraphs>
  <Slides>20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Motiv systému Office</vt:lpstr>
      <vt:lpstr>Časování nepravidelných sloves</vt:lpstr>
      <vt:lpstr>Typy sloves</vt:lpstr>
      <vt:lpstr>Slovesa se změnou kmenové samohlásky</vt:lpstr>
      <vt:lpstr>1) a → ä</vt:lpstr>
      <vt:lpstr>a → ä</vt:lpstr>
      <vt:lpstr>Podobně časujeme</vt:lpstr>
      <vt:lpstr>Vyčasuj slovesa</vt:lpstr>
      <vt:lpstr>Vyčasoval jsi správně?</vt:lpstr>
      <vt:lpstr>2) e → i / ie</vt:lpstr>
      <vt:lpstr>Podobně časujeme</vt:lpstr>
      <vt:lpstr>Vyčasuj slovesa</vt:lpstr>
      <vt:lpstr>Vyčasoval jsi správně?</vt:lpstr>
      <vt:lpstr>POZOR!</vt:lpstr>
      <vt:lpstr>POZOR!</vt:lpstr>
      <vt:lpstr>Jak poznat nepravidelná slovesa?</vt:lpstr>
      <vt:lpstr>Přiřaď slovesa do skupin a přelož. </vt:lpstr>
      <vt:lpstr> lesen–fahren–schlafen–nehmen–backen–sehen–sprechen–essen </vt:lpstr>
      <vt:lpstr>  Vyčasuj slovesa v závorce: </vt:lpstr>
      <vt:lpstr>Převeďte do jednotného čísla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</dc:title>
  <dc:creator>Milan</dc:creator>
  <cp:lastModifiedBy>Milan Bednář</cp:lastModifiedBy>
  <cp:revision>14</cp:revision>
  <cp:lastPrinted>1601-01-01T00:00:00Z</cp:lastPrinted>
  <dcterms:created xsi:type="dcterms:W3CDTF">1601-01-01T00:00:00Z</dcterms:created>
  <dcterms:modified xsi:type="dcterms:W3CDTF">2024-09-23T19:01:03Z</dcterms:modified>
</cp:coreProperties>
</file>