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9" r:id="rId5"/>
    <p:sldId id="273" r:id="rId6"/>
    <p:sldId id="274" r:id="rId7"/>
    <p:sldId id="269" r:id="rId8"/>
    <p:sldId id="275" r:id="rId9"/>
    <p:sldId id="271" r:id="rId10"/>
    <p:sldId id="272" r:id="rId11"/>
    <p:sldId id="262" r:id="rId12"/>
    <p:sldId id="263" r:id="rId13"/>
    <p:sldId id="270" r:id="rId14"/>
    <p:sldId id="276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>
      <p:cViewPr varScale="1">
        <p:scale>
          <a:sx n="106" d="100"/>
          <a:sy n="106" d="100"/>
        </p:scale>
        <p:origin x="18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39D5-DC8D-4A8B-962E-52B23717BE26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835B-7469-4049-ACFC-4D14392173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p_Europe_alliances_1914-e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Tanks_of_WWI.og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erman_stormtroops_training_Sedan_May_1917_3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MS_Dreadnought_1906_H61017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GVInspectsBocheBusterMaroeuil8August1918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1. světová válka</a:t>
            </a:r>
            <a:br>
              <a:rPr lang="cs-CZ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cs-CZ" sz="6600" u="sng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(1914 – 1918)</a:t>
            </a:r>
          </a:p>
          <a:p>
            <a:endParaRPr lang="cs-CZ" sz="4000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6" name="Rectangle 4"/>
          <p:cNvSpPr>
            <a:spLocks noChangeArrowheads="1"/>
          </p:cNvSpPr>
          <p:nvPr/>
        </p:nvSpPr>
        <p:spPr bwMode="auto">
          <a:xfrm>
            <a:off x="3130550" y="3048000"/>
            <a:ext cx="2884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AUSTRIA–</a:t>
            </a:r>
          </a:p>
        </p:txBody>
      </p:sp>
      <p:sp>
        <p:nvSpPr>
          <p:cNvPr id="832517" name="Rectangle 5"/>
          <p:cNvSpPr>
            <a:spLocks noChangeArrowheads="1"/>
          </p:cNvSpPr>
          <p:nvPr/>
        </p:nvSpPr>
        <p:spPr bwMode="auto">
          <a:xfrm>
            <a:off x="3130550" y="3048000"/>
            <a:ext cx="2884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AUSTRIA–</a:t>
            </a:r>
          </a:p>
        </p:txBody>
      </p:sp>
      <p:pic>
        <p:nvPicPr>
          <p:cNvPr id="512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08050"/>
            <a:ext cx="9144000" cy="5405438"/>
          </a:xfrm>
          <a:noFill/>
        </p:spPr>
      </p:pic>
      <p:sp>
        <p:nvSpPr>
          <p:cNvPr id="832521" name="Rectangle 9"/>
          <p:cNvSpPr>
            <a:spLocks noChangeArrowheads="1"/>
          </p:cNvSpPr>
          <p:nvPr/>
        </p:nvSpPr>
        <p:spPr bwMode="auto">
          <a:xfrm>
            <a:off x="0" y="6461125"/>
            <a:ext cx="91440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HISTORICAIR,  [cit. 2010-11-11]. Dostupný pod licencí </a:t>
            </a:r>
            <a:r>
              <a:rPr lang="cs-CZ" sz="1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Creative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1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Commons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na WWW: 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http://en.wikipedia.org/wiki/File:Map_Europe_alliances_1914-en.svg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0" y="65373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000"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ubor:Europe 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89" y="260648"/>
            <a:ext cx="9162989" cy="659735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60648"/>
            <a:ext cx="3398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Evropa v roce 1914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79712" y="1268760"/>
            <a:ext cx="118782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Německo, </a:t>
            </a:r>
          </a:p>
          <a:p>
            <a:r>
              <a:rPr lang="cs-CZ" b="1" dirty="0"/>
              <a:t>Rakousko</a:t>
            </a:r>
          </a:p>
          <a:p>
            <a:r>
              <a:rPr lang="cs-CZ" b="1" dirty="0"/>
              <a:t>-Uhersko</a:t>
            </a:r>
          </a:p>
        </p:txBody>
      </p:sp>
      <p:cxnSp>
        <p:nvCxnSpPr>
          <p:cNvPr id="6" name="Pravoúhlá spojovací čára 5"/>
          <p:cNvCxnSpPr/>
          <p:nvPr/>
        </p:nvCxnSpPr>
        <p:spPr>
          <a:xfrm rot="16200000" flipH="1">
            <a:off x="2216429" y="2400197"/>
            <a:ext cx="2028998" cy="135030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516216" y="3212976"/>
            <a:ext cx="156876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Rusko,</a:t>
            </a:r>
          </a:p>
          <a:p>
            <a:r>
              <a:rPr lang="cs-CZ" b="1" dirty="0"/>
              <a:t>Velká Británie,</a:t>
            </a:r>
          </a:p>
          <a:p>
            <a:r>
              <a:rPr lang="cs-CZ" b="1" dirty="0"/>
              <a:t>Francie</a:t>
            </a:r>
          </a:p>
        </p:txBody>
      </p:sp>
      <p:sp>
        <p:nvSpPr>
          <p:cNvPr id="9" name="Šipka nahoru 8"/>
          <p:cNvSpPr/>
          <p:nvPr/>
        </p:nvSpPr>
        <p:spPr>
          <a:xfrm>
            <a:off x="6804248" y="2420888"/>
            <a:ext cx="72008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>
            <a:stCxn id="8" idx="1"/>
          </p:cNvCxnSpPr>
          <p:nvPr/>
        </p:nvCxnSpPr>
        <p:spPr>
          <a:xfrm flipH="1" flipV="1">
            <a:off x="2339752" y="3645024"/>
            <a:ext cx="4176464" cy="29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2483768" y="4005064"/>
            <a:ext cx="410445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oubor:Map Europe 1923-c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68" y="764704"/>
            <a:ext cx="8977232" cy="60932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51520" y="188640"/>
            <a:ext cx="552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Evropa 5 let po válce (rok 1923)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4"/>
            <a:ext cx="6203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- Češi často utíkali bojovat proti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27584" y="1412776"/>
            <a:ext cx="396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Rakousku - Uhersku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88024" y="1412776"/>
            <a:ext cx="316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(zakládali </a:t>
            </a:r>
            <a:r>
              <a:rPr lang="cs-CZ" sz="3600" b="1" u="sng" dirty="0"/>
              <a:t>legie</a:t>
            </a:r>
            <a:r>
              <a:rPr lang="cs-CZ" sz="3600" b="1" dirty="0"/>
              <a:t>)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5576" y="234888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b="1" i="1" baseline="0" dirty="0"/>
              <a:t>Podle místa působení je lze rozdělit:</a:t>
            </a:r>
          </a:p>
          <a:p>
            <a:r>
              <a:rPr lang="cs-CZ" sz="3200" b="1" i="1" baseline="0" dirty="0"/>
              <a:t>* československé legie v Rusku</a:t>
            </a:r>
          </a:p>
          <a:p>
            <a:r>
              <a:rPr lang="cs-CZ" sz="3200" b="1" i="1" baseline="0" dirty="0"/>
              <a:t>    * československé legie ve Francii</a:t>
            </a:r>
          </a:p>
          <a:p>
            <a:r>
              <a:rPr lang="cs-CZ" sz="3200" b="1" i="1" baseline="0" dirty="0"/>
              <a:t>    * československé legie v Itálii</a:t>
            </a:r>
          </a:p>
        </p:txBody>
      </p:sp>
      <p:pic>
        <p:nvPicPr>
          <p:cNvPr id="17410" name="Picture 2" descr="Soubor:Legionin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456" y="2348880"/>
            <a:ext cx="433654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Šipka doprava 6"/>
          <p:cNvSpPr/>
          <p:nvPr/>
        </p:nvSpPr>
        <p:spPr>
          <a:xfrm>
            <a:off x="1907704" y="4149080"/>
            <a:ext cx="331236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světová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>
            <a:normAutofit fontScale="92500"/>
          </a:bodyPr>
          <a:lstStyle/>
          <a:p>
            <a:r>
              <a:rPr lang="cs-CZ" sz="3000" dirty="0"/>
              <a:t>trvala od roku </a:t>
            </a:r>
            <a:r>
              <a:rPr lang="cs-CZ" sz="3000" b="1" u="sng" dirty="0"/>
              <a:t>1914 – 1918</a:t>
            </a:r>
            <a:r>
              <a:rPr lang="cs-CZ" sz="3000" dirty="0"/>
              <a:t>, zúčastnilo se jí </a:t>
            </a:r>
            <a:r>
              <a:rPr lang="cs-CZ" sz="3000" b="1" u="sng" dirty="0"/>
              <a:t>20</a:t>
            </a:r>
            <a:r>
              <a:rPr lang="cs-CZ" sz="3000" dirty="0"/>
              <a:t> států, padlo </a:t>
            </a:r>
            <a:r>
              <a:rPr lang="cs-CZ" sz="3000" b="1" u="sng" dirty="0"/>
              <a:t>10</a:t>
            </a:r>
            <a:r>
              <a:rPr lang="cs-CZ" sz="3000" dirty="0"/>
              <a:t> milionů vojáků</a:t>
            </a:r>
          </a:p>
          <a:p>
            <a:r>
              <a:rPr lang="cs-CZ" sz="3000" dirty="0"/>
              <a:t>bojovalo se na třech frontách – </a:t>
            </a:r>
            <a:r>
              <a:rPr lang="cs-CZ" sz="3000" b="1" u="sng" dirty="0"/>
              <a:t>jižní, východní a západní</a:t>
            </a:r>
          </a:p>
          <a:p>
            <a:r>
              <a:rPr lang="cs-CZ" sz="3000" dirty="0"/>
              <a:t>bojovala proti sobě dvě uskupení </a:t>
            </a:r>
          </a:p>
          <a:p>
            <a:pPr>
              <a:buNone/>
            </a:pPr>
            <a:r>
              <a:rPr lang="cs-CZ" b="1" u="sng" dirty="0">
                <a:solidFill>
                  <a:srgbClr val="FF0000"/>
                </a:solidFill>
              </a:rPr>
              <a:t>TROJSPOLEK</a:t>
            </a:r>
            <a:r>
              <a:rPr lang="cs-CZ" dirty="0"/>
              <a:t>				</a:t>
            </a:r>
            <a:r>
              <a:rPr lang="cs-CZ" b="1" u="sng" dirty="0">
                <a:solidFill>
                  <a:srgbClr val="00B050"/>
                </a:solidFill>
              </a:rPr>
              <a:t>TROJDOHODA</a:t>
            </a:r>
          </a:p>
          <a:p>
            <a:pPr>
              <a:buNone/>
            </a:pPr>
            <a:r>
              <a:rPr lang="cs-CZ" sz="3000" b="1" u="sng" dirty="0">
                <a:solidFill>
                  <a:srgbClr val="FF0000"/>
                </a:solidFill>
              </a:rPr>
              <a:t>Německo, Rakousko – Uhersko</a:t>
            </a:r>
            <a:r>
              <a:rPr lang="cs-CZ" b="1" dirty="0"/>
              <a:t>	      </a:t>
            </a:r>
            <a:r>
              <a:rPr lang="cs-CZ" sz="3000" b="1" u="sng" dirty="0">
                <a:solidFill>
                  <a:srgbClr val="00B050"/>
                </a:solidFill>
              </a:rPr>
              <a:t>Velká Británie, Rusko</a:t>
            </a:r>
            <a:r>
              <a:rPr lang="cs-CZ" sz="3000" b="1" dirty="0">
                <a:solidFill>
                  <a:srgbClr val="00B050"/>
                </a:solidFill>
              </a:rPr>
              <a:t>            </a:t>
            </a:r>
            <a:r>
              <a:rPr lang="cs-CZ" sz="3000" b="1" dirty="0"/>
              <a:t>	</a:t>
            </a:r>
            <a:r>
              <a:rPr lang="cs-CZ" sz="3000" b="1" u="sng" dirty="0">
                <a:solidFill>
                  <a:srgbClr val="FF0000"/>
                </a:solidFill>
              </a:rPr>
              <a:t>Itálie</a:t>
            </a:r>
            <a:r>
              <a:rPr lang="cs-CZ" sz="3000" b="1" dirty="0">
                <a:solidFill>
                  <a:srgbClr val="FF0000"/>
                </a:solidFill>
              </a:rPr>
              <a:t>	</a:t>
            </a:r>
            <a:r>
              <a:rPr lang="cs-CZ" sz="3000" b="1" dirty="0"/>
              <a:t>					</a:t>
            </a:r>
            <a:r>
              <a:rPr lang="cs-CZ" sz="3000" b="1" u="sng" dirty="0">
                <a:solidFill>
                  <a:srgbClr val="00B050"/>
                </a:solidFill>
              </a:rPr>
              <a:t>Francie</a:t>
            </a:r>
            <a:r>
              <a:rPr lang="cs-CZ" sz="3000" b="1" dirty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cs-CZ" sz="3000" dirty="0"/>
              <a:t>válka končí </a:t>
            </a:r>
            <a:r>
              <a:rPr lang="cs-CZ" sz="3000" b="1" u="sng" dirty="0"/>
              <a:t>porážkou</a:t>
            </a:r>
            <a:r>
              <a:rPr lang="cs-CZ" sz="3000" dirty="0"/>
              <a:t> Německa a Rakousko – Uherska</a:t>
            </a:r>
          </a:p>
          <a:p>
            <a:pPr>
              <a:buNone/>
            </a:pPr>
            <a:r>
              <a:rPr lang="cs-CZ" sz="3000" dirty="0"/>
              <a:t>byly použity nové zbraně – </a:t>
            </a:r>
            <a:r>
              <a:rPr lang="cs-CZ" sz="3000" b="1" u="sng" dirty="0"/>
              <a:t>letadla, ponorky, vzducholodě, tanky a bojové plyny</a:t>
            </a:r>
          </a:p>
          <a:p>
            <a:pPr>
              <a:buNone/>
            </a:pPr>
            <a:endParaRPr lang="cs-CZ" sz="30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6948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3600" b="1" dirty="0"/>
              <a:t> válka skončila prohrou Německa a</a:t>
            </a:r>
          </a:p>
          <a:p>
            <a:r>
              <a:rPr lang="cs-CZ" sz="3600" b="1" dirty="0"/>
              <a:t>  Rakousko – Uherska</a:t>
            </a:r>
          </a:p>
          <a:p>
            <a:r>
              <a:rPr lang="cs-CZ" sz="3600" b="1" dirty="0"/>
              <a:t>- Rakousko – Uhersko se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92080" y="1772816"/>
            <a:ext cx="1855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u="sng" dirty="0"/>
              <a:t>rozpadlo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229200"/>
            <a:ext cx="856959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600" b="1" dirty="0"/>
              <a:t>- samostatná </a:t>
            </a:r>
            <a:r>
              <a:rPr lang="cs-CZ" sz="3600" b="1" u="sng" dirty="0"/>
              <a:t>Československá republika </a:t>
            </a:r>
            <a:r>
              <a:rPr lang="cs-CZ" sz="3600" b="1" dirty="0"/>
              <a:t>byla</a:t>
            </a:r>
          </a:p>
          <a:p>
            <a:r>
              <a:rPr lang="cs-CZ" sz="3600" b="1" dirty="0"/>
              <a:t>   vyhlášena </a:t>
            </a:r>
            <a:r>
              <a:rPr lang="cs-CZ" sz="3600" b="1" u="sng" dirty="0"/>
              <a:t>28. října 1918</a:t>
            </a:r>
          </a:p>
        </p:txBody>
      </p:sp>
      <p:pic>
        <p:nvPicPr>
          <p:cNvPr id="12290" name="Picture 2" descr="Výsledek obrázku pro nástupnické státy rakouska-uher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5238750" cy="320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223010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František Ferdinand d´Este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2038"/>
            <a:ext cx="4475163" cy="1258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Gavrilo Princip - vrah</a:t>
            </a:r>
          </a:p>
        </p:txBody>
      </p:sp>
      <p:pic>
        <p:nvPicPr>
          <p:cNvPr id="14339" name="Picture 4" descr="Archduke_Franz_with_his_w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604837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Gavrilloprinc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141663"/>
            <a:ext cx="3657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 na třech frontách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na jihu na Balkáně a v Itálii - </a:t>
            </a:r>
            <a:r>
              <a:rPr lang="cs-CZ" b="1" dirty="0">
                <a:solidFill>
                  <a:srgbClr val="C00000"/>
                </a:solidFill>
              </a:rPr>
              <a:t>jižní</a:t>
            </a:r>
          </a:p>
          <a:p>
            <a:pPr eaLnBrk="1" hangingPunct="1">
              <a:defRPr/>
            </a:pPr>
            <a:r>
              <a:rPr lang="cs-CZ" dirty="0"/>
              <a:t>na východě v Rusku - </a:t>
            </a:r>
            <a:r>
              <a:rPr lang="cs-CZ" b="1" dirty="0">
                <a:solidFill>
                  <a:srgbClr val="C00000"/>
                </a:solidFill>
              </a:rPr>
              <a:t>východní</a:t>
            </a:r>
          </a:p>
          <a:p>
            <a:pPr eaLnBrk="1" hangingPunct="1">
              <a:defRPr/>
            </a:pPr>
            <a:r>
              <a:rPr lang="cs-CZ" dirty="0"/>
              <a:t>na západě ve Francii a Belgii - </a:t>
            </a:r>
            <a:r>
              <a:rPr lang="cs-CZ" b="1" dirty="0">
                <a:solidFill>
                  <a:srgbClr val="C00000"/>
                </a:solidFill>
              </a:rPr>
              <a:t>západní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byly použity technické prostředky –tanky, letadla, ponorky,otravný plyn, telefon a telegraf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5576" y="566124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latin typeface="Times New Roman" pitchFamily="18" charset="0"/>
                <a:hlinkClick r:id="rId2"/>
              </a:rPr>
              <a:t>http://en.wikipedia.org/wiki/File:Tanks_of_WWI.ogg</a:t>
            </a:r>
            <a:endParaRPr lang="cs-CZ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oubor:WW1 TitlePicture For Wikipedia 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486098" cy="604867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538849" y="980728"/>
            <a:ext cx="2877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z</a:t>
            </a:r>
            <a:r>
              <a:rPr lang="cs-CZ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ákopová</a:t>
            </a:r>
          </a:p>
          <a:p>
            <a:pPr algn="ctr"/>
            <a:r>
              <a:rPr lang="cs-CZ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válka</a:t>
            </a:r>
            <a:endParaRPr lang="cs-CZ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2267744" y="2204864"/>
            <a:ext cx="38164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607450" y="3068960"/>
            <a:ext cx="4371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z</a:t>
            </a:r>
            <a:r>
              <a:rPr lang="cs-CZ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asahovala </a:t>
            </a:r>
          </a:p>
          <a:p>
            <a:pPr algn="ctr"/>
            <a:r>
              <a:rPr lang="cs-CZ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letadla</a:t>
            </a:r>
            <a:r>
              <a:rPr lang="cs-CZ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 i tanky</a:t>
            </a:r>
            <a:endParaRPr lang="cs-CZ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08122" y="4869160"/>
            <a:ext cx="37747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p</a:t>
            </a:r>
            <a:r>
              <a:rPr lang="cs-CZ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oužíval se </a:t>
            </a:r>
          </a:p>
          <a:p>
            <a:pPr algn="ctr"/>
            <a:r>
              <a:rPr lang="cs-CZ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otravný plyn</a:t>
            </a:r>
            <a:endParaRPr lang="cs-CZ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cxnSp>
        <p:nvCxnSpPr>
          <p:cNvPr id="9" name="Pravoúhlá spojovací čára 8"/>
          <p:cNvCxnSpPr/>
          <p:nvPr/>
        </p:nvCxnSpPr>
        <p:spPr>
          <a:xfrm rot="10800000">
            <a:off x="1475656" y="4077072"/>
            <a:ext cx="3312368" cy="36004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cs-CZ">
              <a:effectLst/>
            </a:endParaRP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249988"/>
          </a:xfrm>
          <a:noFill/>
        </p:spPr>
      </p:pic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6453188"/>
            <a:ext cx="91440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[cit. 2010-11-11]. Dostupný pod licencí Public </a:t>
            </a:r>
            <a:r>
              <a:rPr lang="cs-CZ" sz="1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domain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na WWW: 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http://en.wikipedia.org/wiki/File:German_stormtroops_training_Sedan_May_1917_3.jpg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0" y="65373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000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6084888" y="0"/>
            <a:ext cx="3059112" cy="6858000"/>
          </a:xfrm>
          <a:noFill/>
        </p:spPr>
        <p:txBody>
          <a:bodyPr/>
          <a:lstStyle/>
          <a:p>
            <a:r>
              <a:rPr lang="cs-CZ" sz="2800" b="1" dirty="0">
                <a:effectLst/>
                <a:latin typeface="Times New Roman" pitchFamily="18" charset="0"/>
              </a:rPr>
              <a:t>Letecký snímek systému zákopů na západní frontě</a:t>
            </a:r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091238" cy="6858000"/>
          </a:xfrm>
          <a:noFill/>
        </p:spPr>
      </p:pic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0" y="65373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00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6100"/>
          </a:xfrm>
          <a:noFill/>
        </p:spPr>
      </p:pic>
      <p:sp>
        <p:nvSpPr>
          <p:cNvPr id="781319" name="Rectangle 7"/>
          <p:cNvSpPr>
            <a:spLocks noChangeArrowheads="1"/>
          </p:cNvSpPr>
          <p:nvPr/>
        </p:nvSpPr>
        <p:spPr bwMode="auto">
          <a:xfrm>
            <a:off x="5113338" y="6461125"/>
            <a:ext cx="4030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[cit. 2010-11-11]. Dostupný pod licencí Public </a:t>
            </a:r>
            <a:r>
              <a:rPr lang="cs-CZ" sz="1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domain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na WWW: 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http://en.wikipedia.org/wiki/File:HMS_Dreadnought_1906_H61017.jpg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65373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00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5175"/>
            <a:ext cx="9144000" cy="5427663"/>
          </a:xfrm>
          <a:noFill/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6453188"/>
            <a:ext cx="91440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[cit. 2010-11-11]. Dostupný pod licencí Public </a:t>
            </a:r>
            <a:r>
              <a:rPr lang="cs-CZ" sz="1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domain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na WWW: 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http://en.wikipedia.org/wiki/File:KGVInspectsBocheBusterMaroeuil8August1918.jpg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cs-CZ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0" y="65373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00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/>
              <a:t>Válčící strany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8445624" cy="583215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cs-CZ" sz="2800" b="1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VÁLČÍCÍ STRANY</a:t>
            </a:r>
          </a:p>
          <a:p>
            <a:pPr eaLnBrk="1" hangingPunct="1">
              <a:defRPr/>
            </a:pPr>
            <a:r>
              <a:rPr lang="cs-CZ" sz="3600" b="1" u="sng" dirty="0">
                <a:solidFill>
                  <a:srgbClr val="FF0000"/>
                </a:solidFill>
              </a:rPr>
              <a:t>Trojspolek</a:t>
            </a:r>
            <a:r>
              <a:rPr lang="cs-CZ" sz="2800" dirty="0">
                <a:latin typeface="Arial" charset="0"/>
              </a:rPr>
              <a:t> 	Německo</a:t>
            </a:r>
          </a:p>
          <a:p>
            <a:pPr eaLnBrk="1" hangingPunct="1">
              <a:buNone/>
              <a:defRPr/>
            </a:pPr>
            <a:r>
              <a:rPr lang="cs-CZ" sz="2800" dirty="0">
                <a:latin typeface="Arial" charset="0"/>
              </a:rPr>
              <a:t>			 	</a:t>
            </a:r>
            <a:r>
              <a:rPr lang="cs-CZ" sz="2800" dirty="0" err="1">
                <a:latin typeface="Arial" charset="0"/>
              </a:rPr>
              <a:t>Rakousko</a:t>
            </a:r>
            <a:r>
              <a:rPr lang="cs-CZ" sz="2800" dirty="0">
                <a:latin typeface="Arial" charset="0"/>
              </a:rPr>
              <a:t>-Uhersko</a:t>
            </a:r>
          </a:p>
          <a:p>
            <a:pPr eaLnBrk="1" hangingPunct="1">
              <a:buNone/>
              <a:defRPr/>
            </a:pPr>
            <a:r>
              <a:rPr lang="cs-CZ" sz="2800" dirty="0"/>
              <a:t>			 	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Itálie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3600" b="1" u="sng" dirty="0">
                <a:solidFill>
                  <a:srgbClr val="00B050"/>
                </a:solidFill>
              </a:rPr>
              <a:t>Trojdohoda</a:t>
            </a:r>
            <a:r>
              <a:rPr lang="cs-CZ" sz="2800" dirty="0">
                <a:latin typeface="Arial" charset="0"/>
              </a:rPr>
              <a:t>  Velká Británie</a:t>
            </a:r>
          </a:p>
          <a:p>
            <a:pPr eaLnBrk="1" hangingPunct="1">
              <a:buNone/>
              <a:defRPr/>
            </a:pPr>
            <a:r>
              <a:rPr lang="cs-CZ" sz="2800" dirty="0">
                <a:latin typeface="Arial" charset="0"/>
              </a:rPr>
              <a:t>				Francie</a:t>
            </a:r>
          </a:p>
          <a:p>
            <a:pPr eaLnBrk="1" hangingPunct="1">
              <a:buNone/>
              <a:defRPr/>
            </a:pPr>
            <a:r>
              <a:rPr lang="cs-CZ" sz="2800" dirty="0">
                <a:latin typeface="Arial" charset="0"/>
              </a:rPr>
              <a:t>				Rusko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457</Words>
  <Application>Microsoft Office PowerPoint</Application>
  <PresentationFormat>Předvádění na obrazovce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Motiv sady Office</vt:lpstr>
      <vt:lpstr>1. světová válka </vt:lpstr>
      <vt:lpstr>František Ferdinand d´Este</vt:lpstr>
      <vt:lpstr>Boj na třech frontách</vt:lpstr>
      <vt:lpstr>Prezentace aplikace PowerPoint</vt:lpstr>
      <vt:lpstr>Prezentace aplikace PowerPoint</vt:lpstr>
      <vt:lpstr>Letecký snímek systému zákopů na západní frontě</vt:lpstr>
      <vt:lpstr>Prezentace aplikace PowerPoint</vt:lpstr>
      <vt:lpstr>Prezentace aplikace PowerPoint</vt:lpstr>
      <vt:lpstr>Válčící strany</vt:lpstr>
      <vt:lpstr>Prezentace aplikace PowerPoint</vt:lpstr>
      <vt:lpstr>Prezentace aplikace PowerPoint</vt:lpstr>
      <vt:lpstr>Prezentace aplikace PowerPoint</vt:lpstr>
      <vt:lpstr>Prezentace aplikace PowerPoint</vt:lpstr>
      <vt:lpstr>1. světová válka</vt:lpstr>
      <vt:lpstr>Prezentace aplikace PowerPoint</vt:lpstr>
    </vt:vector>
  </TitlesOfParts>
  <Company>ZŠ a MŠ J.A. Komenského Nové Strašecí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učitel</dc:creator>
  <cp:lastModifiedBy>Milan Bednář</cp:lastModifiedBy>
  <cp:revision>47</cp:revision>
  <dcterms:created xsi:type="dcterms:W3CDTF">2013-08-12T06:39:56Z</dcterms:created>
  <dcterms:modified xsi:type="dcterms:W3CDTF">2023-10-19T19:52:25Z</dcterms:modified>
</cp:coreProperties>
</file>