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4"/>
  </p:notesMasterIdLst>
  <p:sldIdLst>
    <p:sldId id="366" r:id="rId2"/>
    <p:sldId id="358" r:id="rId3"/>
    <p:sldId id="362" r:id="rId4"/>
    <p:sldId id="359" r:id="rId5"/>
    <p:sldId id="365" r:id="rId6"/>
    <p:sldId id="360" r:id="rId7"/>
    <p:sldId id="356" r:id="rId8"/>
    <p:sldId id="361" r:id="rId9"/>
    <p:sldId id="357" r:id="rId10"/>
    <p:sldId id="367" r:id="rId11"/>
    <p:sldId id="368" r:id="rId12"/>
    <p:sldId id="369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C3CA64"/>
    <a:srgbClr val="D35B89"/>
    <a:srgbClr val="CC0099"/>
    <a:srgbClr val="EB7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7" autoAdjust="0"/>
    <p:restoredTop sz="94660"/>
  </p:normalViewPr>
  <p:slideViewPr>
    <p:cSldViewPr>
      <p:cViewPr varScale="1">
        <p:scale>
          <a:sx n="105" d="100"/>
          <a:sy n="105" d="100"/>
        </p:scale>
        <p:origin x="21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76B5-40FB-4304-A515-3A9FE54A98CF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C0E9-EDB4-4849-B798-E91ADE36F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5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3A43-DD5F-4CD2-836F-6D6D9386C738}" type="datetime1">
              <a:rPr lang="cs-CZ" smtClean="0"/>
              <a:t>28.09.2023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970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0F18-ADE5-4807-9373-727F3A31F4D5}" type="datetime1">
              <a:rPr lang="cs-CZ" smtClean="0"/>
              <a:t>28.09.2023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19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219-191E-4AAE-B0B5-30B8DD961B52}" type="datetime1">
              <a:rPr lang="cs-CZ" smtClean="0"/>
              <a:t>28.09.2023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55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3CF8-5281-4F3B-81F6-C1E9F4A02277}" type="datetime1">
              <a:rPr lang="cs-CZ" smtClean="0"/>
              <a:t>28.09.2023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298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2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3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4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5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B05B-E061-4713-9789-089775149A20}" type="datetime1">
              <a:rPr lang="cs-CZ" smtClean="0"/>
              <a:t>28.09.2023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7930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B05B-E061-4713-9789-089775149A20}" type="datetime1">
              <a:rPr lang="cs-CZ" smtClean="0"/>
              <a:t>28.09.2023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05663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B05B-E061-4713-9789-089775149A20}" type="datetime1">
              <a:rPr lang="cs-CZ" smtClean="0"/>
              <a:t>28.09.2023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7595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3C11-3421-43DA-B654-98BED68469C9}" type="datetime1">
              <a:rPr lang="cs-CZ" smtClean="0"/>
              <a:t>28.09.2023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2829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B05B-E061-4713-9789-089775149A20}" type="datetime1">
              <a:rPr lang="cs-CZ" smtClean="0"/>
              <a:t>28.09.2023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7861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2150-83A7-4070-B62D-DC0ED6A2A9F0}" type="datetime1">
              <a:rPr lang="cs-CZ" smtClean="0"/>
              <a:t>28.09.2023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60084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F2635DF-67F5-48C1-977C-9FE9ED484D3B}" type="datetime1">
              <a:rPr lang="cs-CZ" smtClean="0"/>
              <a:t>28.09.2023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45639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AC36-3469-4A21-BD20-3914117921E6}" type="datetime1">
              <a:rPr lang="cs-CZ" smtClean="0"/>
              <a:t>28.09.2023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9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78B05B-E061-4713-9789-089775149A20}" type="datetime1">
              <a:rPr lang="cs-CZ" smtClean="0"/>
              <a:t>28.09.2023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36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rodni-divadlo.cz/cs/narodni-divadlo/histori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_z4YtLXAWo&amp;list=PLnplwgXmL676ZF4XY6BrbKpRFABnZExbv&amp;index=8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rodni-divadlo.cz/cs/narodni-divadlo/histori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BD11C-1285-2E0A-F2A9-080B974DE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Česká společnost ve 2.polovině 19.století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BB1402-FAB2-04D6-F515-97687DA625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5. třída</a:t>
            </a:r>
          </a:p>
        </p:txBody>
      </p:sp>
    </p:spTree>
    <p:extLst>
      <p:ext uri="{BB962C8B-B14F-4D97-AF65-F5344CB8AC3E}">
        <p14:creationId xmlns:p14="http://schemas.microsoft.com/office/powerpoint/2010/main" val="205172431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5EC65-CF0B-EBAA-822E-DFC85EB6E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Rozvoj společenského života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41B9E4-F957-400B-E700-E8010E2E6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916832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lidé se často scházeli na besedách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sdružovali se v různých spolcích – pěvecké, divadelní, vzdělávací, nejstarší pěvecký sbor se jmenoval Hlahol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velkou oblibu si také získal tělovýchovný spolek SOKOL, </a:t>
            </a:r>
            <a:r>
              <a:rPr lang="cs-CZ" sz="2000" dirty="0"/>
              <a:t>Za </a:t>
            </a:r>
            <a:r>
              <a:rPr lang="cs-CZ" sz="2400" dirty="0"/>
              <a:t>zakladatele Sokola jsou považováni Miroslav Tyrš a Jindřich </a:t>
            </a:r>
            <a:r>
              <a:rPr lang="cs-CZ" sz="2400" dirty="0" err="1"/>
              <a:t>Fügner</a:t>
            </a: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41A33E-16E8-092A-F802-F8D2AB4F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10</a:t>
            </a:fld>
            <a:endParaRPr lang="cs-CZ"/>
          </a:p>
        </p:txBody>
      </p:sp>
      <p:pic>
        <p:nvPicPr>
          <p:cNvPr id="6" name="Obrázek 5" descr="Obsah obrázku Lidská tvář, Lidské vousy, skica, vousy&#10;&#10;Popis byl vytvořen automaticky">
            <a:extLst>
              <a:ext uri="{FF2B5EF4-FFF2-40B4-BE49-F238E27FC236}">
                <a16:creationId xmlns:a16="http://schemas.microsoft.com/office/drawing/2014/main" id="{2C3991A8-8602-D2BB-B4D9-BF32362B4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55920"/>
            <a:ext cx="4745474" cy="228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4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26F1C1-23B4-6FC2-8F1F-109EA3CD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99" y="4550229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chemeClr val="tx1">
                    <a:lumMod val="85000"/>
                    <a:lumOff val="15000"/>
                  </a:schemeClr>
                </a:solidFill>
              </a:rPr>
              <a:t>Sokol</a:t>
            </a:r>
          </a:p>
        </p:txBody>
      </p:sp>
      <p:pic>
        <p:nvPicPr>
          <p:cNvPr id="6" name="Zástupný obsah 5" descr="Obsah obrázku logo, Grafika, symbol, Písmo&#10;&#10;Popis byl vytvořen automaticky">
            <a:extLst>
              <a:ext uri="{FF2B5EF4-FFF2-40B4-BE49-F238E27FC236}">
                <a16:creationId xmlns:a16="http://schemas.microsoft.com/office/drawing/2014/main" id="{CB2F66D7-C699-FA58-694E-8962694D7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6" y="640080"/>
            <a:ext cx="3602736" cy="36027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7997" y="886968"/>
            <a:ext cx="48006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boty, skica, oblečení, kreslené&#10;&#10;Popis byl vytvořen automaticky">
            <a:extLst>
              <a:ext uri="{FF2B5EF4-FFF2-40B4-BE49-F238E27FC236}">
                <a16:creationId xmlns:a16="http://schemas.microsoft.com/office/drawing/2014/main" id="{BADE5D28-1ED7-3D9B-6A31-A9D3935E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68" y="640080"/>
            <a:ext cx="3089345" cy="360273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35B6CE-28B1-41AF-2CD0-0E114909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C5885FD-E9F6-4616-A947-C967941DDDC2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5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53833-E16C-7F86-37B2-29BABB4A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SPOLEČNOST V 2.POL. 19.STOLETÍ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4AC437-697C-05DB-A23A-EFB605B55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997513" cy="402336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5100" dirty="0">
                <a:solidFill>
                  <a:schemeClr val="tx1"/>
                </a:solidFill>
              </a:rPr>
              <a:t>základní kámen k </a:t>
            </a:r>
            <a:r>
              <a:rPr lang="cs-CZ" sz="51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Národnímu divadlu</a:t>
            </a:r>
            <a:r>
              <a:rPr lang="cs-CZ" sz="5100" u="sng" dirty="0">
                <a:solidFill>
                  <a:schemeClr val="accent1"/>
                </a:solidFill>
              </a:rPr>
              <a:t> </a:t>
            </a:r>
            <a:r>
              <a:rPr lang="cs-CZ" sz="5100" dirty="0">
                <a:solidFill>
                  <a:schemeClr val="tx1"/>
                </a:solidFill>
              </a:rPr>
              <a:t>byl položen 16. 5. 1868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5100" u="sng" dirty="0">
                <a:solidFill>
                  <a:schemeClr val="accent1"/>
                </a:solidFill>
              </a:rPr>
              <a:t>architektem</a:t>
            </a:r>
            <a:r>
              <a:rPr lang="cs-CZ" sz="5100" dirty="0">
                <a:solidFill>
                  <a:schemeClr val="tx1"/>
                </a:solidFill>
              </a:rPr>
              <a:t> novorenesanční budovy byl Josef Zítek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5100" u="sng" dirty="0">
                <a:solidFill>
                  <a:schemeClr val="accent1"/>
                </a:solidFill>
              </a:rPr>
              <a:t>generace Národního divadla </a:t>
            </a:r>
            <a:r>
              <a:rPr lang="cs-CZ" sz="5100" dirty="0">
                <a:solidFill>
                  <a:schemeClr val="tx1"/>
                </a:solidFill>
              </a:rPr>
              <a:t>- umělci, kteří se podíleli na výzdobě ND </a:t>
            </a:r>
          </a:p>
          <a:p>
            <a:pPr marL="0" indent="0">
              <a:buNone/>
            </a:pPr>
            <a:r>
              <a:rPr lang="cs-CZ" sz="5100" u="sng" dirty="0">
                <a:solidFill>
                  <a:schemeClr val="accent1"/>
                </a:solidFill>
              </a:rPr>
              <a:t>František Ženíšek, Mikoláš Aleš, Vojtěch </a:t>
            </a:r>
            <a:r>
              <a:rPr lang="cs-CZ" sz="5100" u="sng" dirty="0" err="1">
                <a:solidFill>
                  <a:schemeClr val="accent1"/>
                </a:solidFill>
              </a:rPr>
              <a:t>Hynais</a:t>
            </a:r>
            <a:r>
              <a:rPr lang="cs-CZ" sz="5100" u="sng" dirty="0">
                <a:solidFill>
                  <a:schemeClr val="accent1"/>
                </a:solidFill>
              </a:rPr>
              <a:t>, J. V. Myslbek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5100" u="sng" dirty="0">
                <a:solidFill>
                  <a:schemeClr val="accent1"/>
                </a:solidFill>
              </a:rPr>
              <a:t>1881 </a:t>
            </a:r>
            <a:r>
              <a:rPr lang="cs-CZ" sz="5100" dirty="0">
                <a:solidFill>
                  <a:schemeClr val="tx1"/>
                </a:solidFill>
              </a:rPr>
              <a:t>– divadlo poprvé otevřeno, 1881 došlo k požáru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5100" u="sng" dirty="0">
                <a:solidFill>
                  <a:schemeClr val="accent1"/>
                </a:solidFill>
              </a:rPr>
              <a:t>1883</a:t>
            </a:r>
            <a:r>
              <a:rPr lang="cs-CZ" sz="5100" dirty="0">
                <a:solidFill>
                  <a:schemeClr val="tx1"/>
                </a:solidFill>
              </a:rPr>
              <a:t> nové otevření divadla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5100" dirty="0"/>
              <a:t>velkou oblibu si také získal </a:t>
            </a:r>
            <a:r>
              <a:rPr lang="cs-CZ" sz="5100" dirty="0">
                <a:solidFill>
                  <a:schemeClr val="tx1"/>
                </a:solidFill>
              </a:rPr>
              <a:t>tělovýchovný spolek </a:t>
            </a:r>
            <a:r>
              <a:rPr lang="cs-CZ" sz="5100" u="sng" dirty="0">
                <a:solidFill>
                  <a:schemeClr val="accent1"/>
                </a:solidFill>
              </a:rPr>
              <a:t>SOKOL</a:t>
            </a:r>
            <a:r>
              <a:rPr lang="cs-CZ" sz="5100" dirty="0"/>
              <a:t>, Za zakladatele Sokola jsou považováni Miroslav </a:t>
            </a:r>
            <a:r>
              <a:rPr lang="cs-CZ" sz="5100" u="sng" dirty="0">
                <a:solidFill>
                  <a:schemeClr val="accent1"/>
                </a:solidFill>
              </a:rPr>
              <a:t>Tyrš</a:t>
            </a:r>
            <a:r>
              <a:rPr lang="cs-CZ" sz="5100" dirty="0"/>
              <a:t> a Jindřich </a:t>
            </a:r>
            <a:r>
              <a:rPr lang="cs-CZ" sz="5100" u="sng" dirty="0" err="1">
                <a:solidFill>
                  <a:schemeClr val="accent1"/>
                </a:solidFill>
              </a:rPr>
              <a:t>Fügner</a:t>
            </a:r>
            <a:endParaRPr lang="cs-CZ" sz="5100" u="sng" dirty="0">
              <a:solidFill>
                <a:schemeClr val="accent1"/>
              </a:solidFill>
            </a:endParaRPr>
          </a:p>
          <a:p>
            <a:endParaRPr lang="cs-CZ" sz="5100" dirty="0">
              <a:solidFill>
                <a:schemeClr val="tx1"/>
              </a:solidFill>
            </a:endParaRPr>
          </a:p>
          <a:p>
            <a:pPr algn="ctr"/>
            <a:endParaRPr lang="cs-CZ" sz="3200" dirty="0">
              <a:solidFill>
                <a:schemeClr val="tx1"/>
              </a:solidFill>
            </a:endParaRPr>
          </a:p>
          <a:p>
            <a:pPr algn="ctr"/>
            <a:endParaRPr lang="cs-CZ" sz="3200" dirty="0"/>
          </a:p>
          <a:p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ADA221-D578-CB17-1031-5B7313E1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90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cs-CZ" dirty="0"/>
              <a:t>Národní divadlo</a:t>
            </a:r>
          </a:p>
        </p:txBody>
      </p:sp>
      <p:pic>
        <p:nvPicPr>
          <p:cNvPr id="6" name="Picture 5" descr="Prázdná místa v kino s videem">
            <a:extLst>
              <a:ext uri="{FF2B5EF4-FFF2-40B4-BE49-F238E27FC236}">
                <a16:creationId xmlns:a16="http://schemas.microsoft.com/office/drawing/2014/main" id="{2B07C8D7-DE0B-464B-C644-6CF802EAD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76" r="31309" b="1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cs-CZ" sz="1900" dirty="0"/>
              <a:t>Můžete zde vidět představení opery, činohry a baletu</a:t>
            </a:r>
          </a:p>
          <a:p>
            <a:r>
              <a:rPr lang="cs-CZ" sz="1900" dirty="0"/>
              <a:t>Roku 1851 byly zahájeny sbírky na stavbu</a:t>
            </a:r>
          </a:p>
          <a:p>
            <a:r>
              <a:rPr lang="cs-CZ" sz="1900" dirty="0"/>
              <a:t>Dostatek prostředků poskytl stát, osobní příspěvek věnoval císař František Josef I.</a:t>
            </a:r>
          </a:p>
          <a:p>
            <a:r>
              <a:rPr lang="cs-CZ" sz="1900" dirty="0"/>
              <a:t>Prostředky věnovala česká šlechta např. kníže Lobkowicz, Schwarzenbergové a další</a:t>
            </a:r>
          </a:p>
          <a:p>
            <a:r>
              <a:rPr lang="cs-CZ" sz="1900" dirty="0"/>
              <a:t>Roku 1853 byla zahájena stavba Prozatímního divadla</a:t>
            </a:r>
          </a:p>
          <a:p>
            <a:r>
              <a:rPr lang="cs-CZ" sz="1900" dirty="0"/>
              <a:t>Budovy byly později spojeny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C5885FD-E9F6-4616-A947-C967941DDDC2}" type="slidenum"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cs-CZ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3EEF87F-B29E-69B5-2AF1-22101A6CBE83}"/>
              </a:ext>
            </a:extLst>
          </p:cNvPr>
          <p:cNvSpPr txBox="1"/>
          <p:nvPr/>
        </p:nvSpPr>
        <p:spPr>
          <a:xfrm>
            <a:off x="3919344" y="5882156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hlinkClick r:id="rId3"/>
              </a:rPr>
              <a:t>https://www.youtube.com/watch?v=k_z4YtLXAWo&amp;list=PLnplwgXmL676ZF4XY6BrbKpRFABnZExbv&amp;index=87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328467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r="12691" b="-1"/>
          <a:stretch/>
        </p:blipFill>
        <p:spPr>
          <a:xfrm>
            <a:off x="241297" y="321732"/>
            <a:ext cx="4256173" cy="3017405"/>
          </a:xfrm>
          <a:prstGeom prst="rect">
            <a:avLst/>
          </a:prstGeom>
        </p:spPr>
      </p:pic>
      <p:pic>
        <p:nvPicPr>
          <p:cNvPr id="3" name="Obrázek 2" descr="Výřez obrazovky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" b="-4"/>
          <a:stretch/>
        </p:blipFill>
        <p:spPr>
          <a:xfrm>
            <a:off x="241297" y="3510853"/>
            <a:ext cx="4256173" cy="2789954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0" r="27353" b="1"/>
          <a:stretch/>
        </p:blipFill>
        <p:spPr>
          <a:xfrm>
            <a:off x="4646529" y="321733"/>
            <a:ext cx="4256173" cy="5979074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BC5885FD-E9F6-4616-A947-C967941DDDC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68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divadlo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kámen k </a:t>
            </a:r>
            <a:r>
              <a:rPr lang="cs-CZ" dirty="0">
                <a:hlinkClick r:id="rId2"/>
              </a:rPr>
              <a:t>Národnímu divadlu</a:t>
            </a:r>
            <a:r>
              <a:rPr lang="cs-CZ" dirty="0"/>
              <a:t> byl položen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Kameny byly z 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4</a:t>
            </a:fld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2051720" y="2642929"/>
            <a:ext cx="2996547" cy="1068997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16. 5. 1868</a:t>
            </a:r>
          </a:p>
        </p:txBody>
      </p:sp>
      <p:sp>
        <p:nvSpPr>
          <p:cNvPr id="11" name="Ovál 10"/>
          <p:cNvSpPr/>
          <p:nvPr/>
        </p:nvSpPr>
        <p:spPr>
          <a:xfrm>
            <a:off x="2627784" y="4077072"/>
            <a:ext cx="4464496" cy="1728192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Řípu, Blaníku, Radhoště, Boubína, Trocnova </a:t>
            </a:r>
          </a:p>
        </p:txBody>
      </p:sp>
    </p:spTree>
    <p:extLst>
      <p:ext uri="{BB962C8B-B14F-4D97-AF65-F5344CB8AC3E}">
        <p14:creationId xmlns:p14="http://schemas.microsoft.com/office/powerpoint/2010/main" val="4115640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Spojte místa původu základních kamenů s historickými událostmi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5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3887287" cy="4065632"/>
          </a:xfrm>
        </p:spPr>
        <p:txBody>
          <a:bodyPr>
            <a:normAutofit/>
          </a:bodyPr>
          <a:lstStyle/>
          <a:p>
            <a:r>
              <a:rPr lang="cs-CZ" sz="2400" dirty="0"/>
              <a:t>Vítkov</a:t>
            </a:r>
          </a:p>
          <a:p>
            <a:r>
              <a:rPr lang="cs-CZ" sz="2400" dirty="0"/>
              <a:t>Trocnov</a:t>
            </a:r>
          </a:p>
          <a:p>
            <a:r>
              <a:rPr lang="cs-CZ" sz="2400" dirty="0"/>
              <a:t>Vyšehrad</a:t>
            </a:r>
          </a:p>
          <a:p>
            <a:r>
              <a:rPr lang="cs-CZ" sz="2400" dirty="0"/>
              <a:t>Blaník</a:t>
            </a:r>
          </a:p>
          <a:p>
            <a:r>
              <a:rPr lang="cs-CZ" sz="2400" dirty="0"/>
              <a:t>Boubín</a:t>
            </a:r>
          </a:p>
          <a:p>
            <a:r>
              <a:rPr lang="cs-CZ" sz="2400" dirty="0" err="1"/>
              <a:t>Buchlov</a:t>
            </a:r>
            <a:endParaRPr lang="cs-CZ" sz="2400" dirty="0"/>
          </a:p>
          <a:p>
            <a:r>
              <a:rPr lang="cs-CZ" sz="2400" dirty="0"/>
              <a:t>Radhošť</a:t>
            </a:r>
          </a:p>
          <a:p>
            <a:r>
              <a:rPr lang="cs-CZ" sz="2400" dirty="0"/>
              <a:t>Říp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4"/>
          </p:nvPr>
        </p:nvSpPr>
        <p:spPr>
          <a:xfrm>
            <a:off x="4499992" y="1988840"/>
            <a:ext cx="3967352" cy="4137640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/>
              <a:t>Rodiště Jana Žižky</a:t>
            </a:r>
          </a:p>
          <a:p>
            <a:r>
              <a:rPr lang="cs-CZ" sz="2600" dirty="0"/>
              <a:t>Sídlo kněžny Libuše</a:t>
            </a:r>
          </a:p>
          <a:p>
            <a:r>
              <a:rPr lang="cs-CZ" sz="2600" dirty="0"/>
              <a:t>Hora, na kterou vystoupil praotec Čech</a:t>
            </a:r>
          </a:p>
          <a:p>
            <a:r>
              <a:rPr lang="cs-CZ" sz="2600" dirty="0"/>
              <a:t>Místo na Moravě, kde působili Cyril a Metoděj</a:t>
            </a:r>
          </a:p>
          <a:p>
            <a:r>
              <a:rPr lang="cs-CZ" sz="2600" dirty="0"/>
              <a:t>Hora a prales na Šumavě</a:t>
            </a:r>
          </a:p>
          <a:p>
            <a:r>
              <a:rPr lang="cs-CZ" sz="2600" dirty="0"/>
              <a:t>Sídlo boha Radegasta</a:t>
            </a:r>
          </a:p>
          <a:p>
            <a:r>
              <a:rPr lang="cs-CZ" sz="2600" dirty="0"/>
              <a:t>Úkryt vojska sv. Václava</a:t>
            </a:r>
          </a:p>
          <a:p>
            <a:r>
              <a:rPr lang="cs-CZ" sz="2600" dirty="0"/>
              <a:t>Místo, kde Žižka porazil křižáky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22138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divadlo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Architektem novorenesanční budovy byl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Generace Národního divadla -</a:t>
            </a:r>
          </a:p>
          <a:p>
            <a:endParaRPr lang="cs-CZ" sz="1800" dirty="0">
              <a:solidFill>
                <a:schemeClr val="lt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6</a:t>
            </a:fld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630275" y="2348880"/>
            <a:ext cx="2664296" cy="914400"/>
          </a:xfrm>
          <a:prstGeom prst="ellipse">
            <a:avLst/>
          </a:prstGeom>
          <a:solidFill>
            <a:srgbClr val="FF66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Josef Zítek</a:t>
            </a:r>
          </a:p>
        </p:txBody>
      </p:sp>
      <p:sp>
        <p:nvSpPr>
          <p:cNvPr id="6" name="Ovál 5"/>
          <p:cNvSpPr/>
          <p:nvPr/>
        </p:nvSpPr>
        <p:spPr>
          <a:xfrm>
            <a:off x="3419872" y="4127067"/>
            <a:ext cx="4392488" cy="1346448"/>
          </a:xfrm>
          <a:prstGeom prst="ellipse">
            <a:avLst/>
          </a:prstGeom>
          <a:solidFill>
            <a:srgbClr val="FF66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umělci, kteří se podíleli na výzdobě ND</a:t>
            </a:r>
          </a:p>
        </p:txBody>
      </p:sp>
    </p:spTree>
    <p:extLst>
      <p:ext uri="{BB962C8B-B14F-4D97-AF65-F5344CB8AC3E}">
        <p14:creationId xmlns:p14="http://schemas.microsoft.com/office/powerpoint/2010/main" val="1816050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7</a:t>
            </a:fld>
            <a:endParaRPr lang="cs-CZ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30" y="1960909"/>
            <a:ext cx="3601067" cy="2582633"/>
          </a:xfrm>
          <a:prstGeom prst="rect">
            <a:avLst/>
          </a:prstGeom>
        </p:spPr>
      </p:pic>
      <p:sp>
        <p:nvSpPr>
          <p:cNvPr id="5" name="Zástupný symbol pro číslo snímku 1"/>
          <p:cNvSpPr txBox="1">
            <a:spLocks/>
          </p:cNvSpPr>
          <p:nvPr/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885FD-E9F6-4616-A947-C967941DDDC2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7" name="Výbuch 2 6"/>
          <p:cNvSpPr/>
          <p:nvPr/>
        </p:nvSpPr>
        <p:spPr>
          <a:xfrm rot="2012103">
            <a:off x="3379552" y="1233607"/>
            <a:ext cx="2088232" cy="2329282"/>
          </a:xfrm>
          <a:prstGeom prst="irregularSeal2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ýbuch 2 7"/>
          <p:cNvSpPr/>
          <p:nvPr/>
        </p:nvSpPr>
        <p:spPr>
          <a:xfrm rot="1647773">
            <a:off x="2615176" y="1561321"/>
            <a:ext cx="2088232" cy="2329282"/>
          </a:xfrm>
          <a:prstGeom prst="irregularSeal2">
            <a:avLst/>
          </a:prstGeom>
          <a:solidFill>
            <a:srgbClr val="FF33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ýbuch 2 8"/>
          <p:cNvSpPr/>
          <p:nvPr/>
        </p:nvSpPr>
        <p:spPr>
          <a:xfrm rot="2283578">
            <a:off x="2833394" y="2650568"/>
            <a:ext cx="2088232" cy="2329282"/>
          </a:xfrm>
          <a:prstGeom prst="irregularSeal2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buch 2 9"/>
          <p:cNvSpPr/>
          <p:nvPr/>
        </p:nvSpPr>
        <p:spPr>
          <a:xfrm rot="1342773">
            <a:off x="4373479" y="1601779"/>
            <a:ext cx="2088232" cy="2329282"/>
          </a:xfrm>
          <a:prstGeom prst="irregularSeal2">
            <a:avLst/>
          </a:prstGeom>
          <a:solidFill>
            <a:schemeClr val="accent5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ýbuch 2 10"/>
          <p:cNvSpPr/>
          <p:nvPr/>
        </p:nvSpPr>
        <p:spPr>
          <a:xfrm rot="1744398">
            <a:off x="4214284" y="2650568"/>
            <a:ext cx="2088232" cy="2329282"/>
          </a:xfrm>
          <a:prstGeom prst="irregularSeal2">
            <a:avLst/>
          </a:prstGeom>
          <a:solidFill>
            <a:srgbClr val="FF66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2195735" y="654718"/>
            <a:ext cx="1895981" cy="11126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Mikoláš Aleš</a:t>
            </a:r>
          </a:p>
        </p:txBody>
      </p:sp>
      <p:sp>
        <p:nvSpPr>
          <p:cNvPr id="13" name="Ovál 12"/>
          <p:cNvSpPr/>
          <p:nvPr/>
        </p:nvSpPr>
        <p:spPr>
          <a:xfrm>
            <a:off x="738972" y="1698202"/>
            <a:ext cx="1895981" cy="11126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F. Ženíšek</a:t>
            </a:r>
          </a:p>
        </p:txBody>
      </p:sp>
      <p:sp>
        <p:nvSpPr>
          <p:cNvPr id="14" name="Ovál 13"/>
          <p:cNvSpPr/>
          <p:nvPr/>
        </p:nvSpPr>
        <p:spPr>
          <a:xfrm>
            <a:off x="4442628" y="585549"/>
            <a:ext cx="1895981" cy="11126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Petr Parléř</a:t>
            </a:r>
          </a:p>
        </p:txBody>
      </p:sp>
      <p:sp>
        <p:nvSpPr>
          <p:cNvPr id="15" name="Ovál 14"/>
          <p:cNvSpPr/>
          <p:nvPr/>
        </p:nvSpPr>
        <p:spPr>
          <a:xfrm>
            <a:off x="6338608" y="1552257"/>
            <a:ext cx="1895981" cy="11126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Josef Lada</a:t>
            </a:r>
          </a:p>
        </p:txBody>
      </p:sp>
      <p:sp>
        <p:nvSpPr>
          <p:cNvPr id="16" name="Ovál 15"/>
          <p:cNvSpPr/>
          <p:nvPr/>
        </p:nvSpPr>
        <p:spPr>
          <a:xfrm>
            <a:off x="688749" y="3032559"/>
            <a:ext cx="1895981" cy="11126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Adolf Born</a:t>
            </a:r>
          </a:p>
        </p:txBody>
      </p:sp>
      <p:sp>
        <p:nvSpPr>
          <p:cNvPr id="17" name="Ovál 16"/>
          <p:cNvSpPr/>
          <p:nvPr/>
        </p:nvSpPr>
        <p:spPr>
          <a:xfrm>
            <a:off x="1415535" y="4358458"/>
            <a:ext cx="1895981" cy="11126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Vojtěch </a:t>
            </a:r>
            <a:r>
              <a:rPr lang="cs-CZ" sz="2400" dirty="0" err="1">
                <a:solidFill>
                  <a:schemeClr val="bg1"/>
                </a:solidFill>
              </a:rPr>
              <a:t>Hynais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8" name="Ovál 17"/>
          <p:cNvSpPr/>
          <p:nvPr/>
        </p:nvSpPr>
        <p:spPr>
          <a:xfrm>
            <a:off x="3547715" y="4653136"/>
            <a:ext cx="1895981" cy="11126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J. V. </a:t>
            </a:r>
            <a:r>
              <a:rPr lang="cs-CZ" sz="2400" dirty="0" err="1">
                <a:solidFill>
                  <a:schemeClr val="bg1"/>
                </a:solidFill>
              </a:rPr>
              <a:t>Myslbek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9" name="Ovál 18"/>
          <p:cNvSpPr/>
          <p:nvPr/>
        </p:nvSpPr>
        <p:spPr>
          <a:xfrm>
            <a:off x="5758236" y="4321589"/>
            <a:ext cx="1895981" cy="11126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B. </a:t>
            </a:r>
            <a:r>
              <a:rPr lang="cs-CZ" sz="2400" dirty="0" err="1">
                <a:solidFill>
                  <a:schemeClr val="bg1"/>
                </a:solidFill>
              </a:rPr>
              <a:t>Schnirch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0" name="Ovál 19"/>
          <p:cNvSpPr/>
          <p:nvPr/>
        </p:nvSpPr>
        <p:spPr>
          <a:xfrm>
            <a:off x="6338609" y="2927693"/>
            <a:ext cx="1895981" cy="11126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M. B. Braun</a:t>
            </a:r>
          </a:p>
        </p:txBody>
      </p:sp>
      <p:sp>
        <p:nvSpPr>
          <p:cNvPr id="21" name="Veselý obličej 20"/>
          <p:cNvSpPr/>
          <p:nvPr/>
        </p:nvSpPr>
        <p:spPr>
          <a:xfrm>
            <a:off x="6587015" y="6207192"/>
            <a:ext cx="285270" cy="329921"/>
          </a:xfrm>
          <a:prstGeom prst="smileyFace">
            <a:avLst>
              <a:gd name="adj" fmla="val -4653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eselý obličej 21"/>
          <p:cNvSpPr/>
          <p:nvPr/>
        </p:nvSpPr>
        <p:spPr>
          <a:xfrm>
            <a:off x="5900527" y="6207192"/>
            <a:ext cx="285270" cy="329921"/>
          </a:xfrm>
          <a:prstGeom prst="smileyFace">
            <a:avLst>
              <a:gd name="adj" fmla="val -4653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eselý obličej 22"/>
          <p:cNvSpPr/>
          <p:nvPr/>
        </p:nvSpPr>
        <p:spPr>
          <a:xfrm>
            <a:off x="8029534" y="6207192"/>
            <a:ext cx="285270" cy="329921"/>
          </a:xfrm>
          <a:prstGeom prst="smileyFace">
            <a:avLst>
              <a:gd name="adj" fmla="val -4653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eselý obličej 23"/>
          <p:cNvSpPr/>
          <p:nvPr/>
        </p:nvSpPr>
        <p:spPr>
          <a:xfrm>
            <a:off x="7286599" y="6207192"/>
            <a:ext cx="285270" cy="329921"/>
          </a:xfrm>
          <a:prstGeom prst="smileyFace">
            <a:avLst>
              <a:gd name="adj" fmla="val -4653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323528" y="254938"/>
            <a:ext cx="498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Umělci generace Národního divadla</a:t>
            </a:r>
          </a:p>
        </p:txBody>
      </p:sp>
    </p:spTree>
    <p:extLst>
      <p:ext uri="{BB962C8B-B14F-4D97-AF65-F5344CB8AC3E}">
        <p14:creationId xmlns:p14="http://schemas.microsoft.com/office/powerpoint/2010/main" val="1539420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divadlo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11. 6. 1881 – divadlo poprvé otevřeno</a:t>
            </a:r>
          </a:p>
          <a:p>
            <a:r>
              <a:rPr lang="cs-CZ" dirty="0"/>
              <a:t>12. 8. 1881 došlo k požáru</a:t>
            </a:r>
          </a:p>
          <a:p>
            <a:r>
              <a:rPr lang="cs-CZ" dirty="0"/>
              <a:t>18. 11. 1883 nové otevření divadla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8</a:t>
            </a:fld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411760" y="3645024"/>
            <a:ext cx="3024336" cy="1130424"/>
          </a:xfrm>
          <a:prstGeom prst="ellipse">
            <a:avLst/>
          </a:prstGeom>
          <a:solidFill>
            <a:srgbClr val="FF66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Libuše</a:t>
            </a:r>
          </a:p>
          <a:p>
            <a:pPr algn="ctr"/>
            <a:r>
              <a:rPr lang="cs-CZ" sz="2400" dirty="0"/>
              <a:t> od Bedřicha Smetany</a:t>
            </a:r>
          </a:p>
        </p:txBody>
      </p:sp>
    </p:spTree>
    <p:extLst>
      <p:ext uri="{BB962C8B-B14F-4D97-AF65-F5344CB8AC3E}">
        <p14:creationId xmlns:p14="http://schemas.microsoft.com/office/powerpoint/2010/main" val="1562126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9</a:t>
            </a:fld>
            <a:endParaRPr lang="cs-CZ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4526"/>
            <a:ext cx="4248471" cy="2958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04" y="3151955"/>
            <a:ext cx="4367412" cy="3074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Ovál 8"/>
          <p:cNvSpPr/>
          <p:nvPr/>
        </p:nvSpPr>
        <p:spPr>
          <a:xfrm>
            <a:off x="4895528" y="689635"/>
            <a:ext cx="4248472" cy="2088232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Opona Vojtěcha </a:t>
            </a:r>
            <a:r>
              <a:rPr lang="cs-CZ" sz="2800" dirty="0" err="1"/>
              <a:t>Hynaise</a:t>
            </a:r>
            <a:r>
              <a:rPr lang="cs-CZ" sz="2800" dirty="0"/>
              <a:t>, vytvořená po požáru ND</a:t>
            </a:r>
          </a:p>
        </p:txBody>
      </p:sp>
      <p:sp>
        <p:nvSpPr>
          <p:cNvPr id="10" name="Ovál 9"/>
          <p:cNvSpPr/>
          <p:nvPr/>
        </p:nvSpPr>
        <p:spPr>
          <a:xfrm>
            <a:off x="683568" y="3789040"/>
            <a:ext cx="3600400" cy="1800200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Původní opona Františka Ženíška</a:t>
            </a:r>
          </a:p>
        </p:txBody>
      </p:sp>
    </p:spTree>
    <p:extLst>
      <p:ext uri="{BB962C8B-B14F-4D97-AF65-F5344CB8AC3E}">
        <p14:creationId xmlns:p14="http://schemas.microsoft.com/office/powerpoint/2010/main" val="3355119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2938</TotalTime>
  <Words>413</Words>
  <Application>Microsoft Office PowerPoint</Application>
  <PresentationFormat>Předvádění na obrazovce (4:3)</PresentationFormat>
  <Paragraphs>91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Wingdings</vt:lpstr>
      <vt:lpstr>Retrospektiva</vt:lpstr>
      <vt:lpstr>Česká společnost ve 2.polovině 19.století</vt:lpstr>
      <vt:lpstr>Národní divadlo</vt:lpstr>
      <vt:lpstr>Prezentace aplikace PowerPoint</vt:lpstr>
      <vt:lpstr>Národní divadlo</vt:lpstr>
      <vt:lpstr>Spojte místa původu základních kamenů s historickými událostmi</vt:lpstr>
      <vt:lpstr>Národní divadlo</vt:lpstr>
      <vt:lpstr>Prezentace aplikace PowerPoint</vt:lpstr>
      <vt:lpstr>Národní divadlo</vt:lpstr>
      <vt:lpstr>Prezentace aplikace PowerPoint</vt:lpstr>
      <vt:lpstr>Rozvoj společenského života </vt:lpstr>
      <vt:lpstr>Sokol</vt:lpstr>
      <vt:lpstr>ČESKÁ SPOLEČNOST V 2.POL. 19.STOLETÍ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 a Mateřská škola Bílá Třemešná, okres Trutnov</dc:title>
  <dc:creator>Lukáš Bohánský</dc:creator>
  <cp:lastModifiedBy>Milan Bednář</cp:lastModifiedBy>
  <cp:revision>377</cp:revision>
  <cp:lastPrinted>2013-10-28T16:34:43Z</cp:lastPrinted>
  <dcterms:created xsi:type="dcterms:W3CDTF">2013-05-10T12:01:16Z</dcterms:created>
  <dcterms:modified xsi:type="dcterms:W3CDTF">2023-09-28T17:05:05Z</dcterms:modified>
</cp:coreProperties>
</file>