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4" r:id="rId3"/>
    <p:sldId id="285" r:id="rId4"/>
    <p:sldId id="287" r:id="rId5"/>
    <p:sldId id="288" r:id="rId6"/>
    <p:sldId id="289" r:id="rId7"/>
    <p:sldId id="300" r:id="rId8"/>
    <p:sldId id="290" r:id="rId9"/>
    <p:sldId id="296" r:id="rId10"/>
    <p:sldId id="295" r:id="rId11"/>
    <p:sldId id="294" r:id="rId12"/>
    <p:sldId id="293" r:id="rId13"/>
    <p:sldId id="30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318392-ED54-406E-A8BE-32CF005981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65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D007B-9CB3-491B-A895-64167CB8162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2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bdélník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bdélník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0513992C-8E3D-466E-824A-37FC5D0230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856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CE6D4D-0C5F-4240-8679-928B0C8CEF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880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bdélník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E9948E-E8DC-4024-AD22-5346DCB20D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8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260A64-4D89-4691-8427-D65596E4F1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5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BB3C246-53F4-4A85-9FEC-31E5666D8D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176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376105-AAA1-48BA-95B1-DE859916D3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1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EAE5E-22D0-4A11-B728-8CF281F67C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16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0A0F3B-1301-439B-8E31-98C00FF990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6010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bdélník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56C61B5-2FE7-4DF3-BDF7-90E88DE2DF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3121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bdélník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55AF96-53A3-48AC-BE26-420D6F5E17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3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cTAR6QFhNs" TargetMode="Externa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825" y="1268414"/>
            <a:ext cx="8713788" cy="2160587"/>
          </a:xfrm>
        </p:spPr>
        <p:txBody>
          <a:bodyPr/>
          <a:lstStyle/>
          <a:p>
            <a:r>
              <a:rPr lang="cs-CZ" sz="5000" b="1" u="sng" dirty="0">
                <a:solidFill>
                  <a:srgbClr val="FF9900"/>
                </a:solidFill>
              </a:rPr>
              <a:t>Osobnosti vědy a techniky</a:t>
            </a:r>
            <a:r>
              <a:rPr lang="cs-CZ" dirty="0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3573463"/>
            <a:ext cx="7848600" cy="1943100"/>
          </a:xfrm>
        </p:spPr>
        <p:txBody>
          <a:bodyPr/>
          <a:lstStyle/>
          <a:p>
            <a:r>
              <a:rPr lang="cs-CZ" sz="4400" b="1">
                <a:solidFill>
                  <a:srgbClr val="FFFF00"/>
                </a:solidFill>
              </a:rPr>
              <a:t>Vědci a vynálezci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/>
      <p:bldP spid="18125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996633"/>
                </a:solidFill>
              </a:rPr>
              <a:t>Josef </a:t>
            </a:r>
            <a:r>
              <a:rPr lang="cs-CZ" b="1" u="sng" dirty="0" err="1">
                <a:solidFill>
                  <a:srgbClr val="996633"/>
                </a:solidFill>
              </a:rPr>
              <a:t>Ressel</a:t>
            </a:r>
            <a:endParaRPr lang="cs-CZ" b="1" u="sng" dirty="0">
              <a:solidFill>
                <a:srgbClr val="996633"/>
              </a:solidFill>
            </a:endParaRPr>
          </a:p>
          <a:p>
            <a:r>
              <a:rPr lang="cs-CZ" sz="2400" dirty="0"/>
              <a:t>lesní inženýr</a:t>
            </a:r>
          </a:p>
          <a:p>
            <a:r>
              <a:rPr lang="cs-CZ" sz="2400" dirty="0"/>
              <a:t>úspěšnými pokusy nalezl nejvýhodnější</a:t>
            </a:r>
            <a:br>
              <a:rPr lang="cs-CZ" sz="2400" dirty="0"/>
            </a:br>
            <a:r>
              <a:rPr lang="cs-CZ" sz="2400" dirty="0"/>
              <a:t>umístění </a:t>
            </a:r>
            <a:r>
              <a:rPr lang="cs-CZ" sz="2400" b="1" dirty="0">
                <a:solidFill>
                  <a:srgbClr val="FF9900"/>
                </a:solidFill>
              </a:rPr>
              <a:t>lodního šroubu </a:t>
            </a:r>
            <a:r>
              <a:rPr lang="cs-CZ" sz="2400" dirty="0"/>
              <a:t>na trupu </a:t>
            </a:r>
            <a:br>
              <a:rPr lang="cs-CZ" sz="2400" dirty="0"/>
            </a:br>
            <a:r>
              <a:rPr lang="cs-CZ" sz="2400" dirty="0"/>
              <a:t>lodi , mezi zádí a kormidlem</a:t>
            </a:r>
          </a:p>
        </p:txBody>
      </p:sp>
      <p:pic>
        <p:nvPicPr>
          <p:cNvPr id="219140" name="Picture 4" descr="Ressel_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3563" y="1916113"/>
            <a:ext cx="1814512" cy="2417762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19145" name="Picture 9" descr="lodii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6138" y="4292600"/>
            <a:ext cx="1981200" cy="211455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219146" name="AutoShape 10"/>
          <p:cNvSpPr>
            <a:spLocks noChangeArrowheads="1"/>
          </p:cNvSpPr>
          <p:nvPr/>
        </p:nvSpPr>
        <p:spPr bwMode="auto">
          <a:xfrm rot="5400000">
            <a:off x="3503613" y="4365626"/>
            <a:ext cx="792163" cy="576262"/>
          </a:xfrm>
          <a:custGeom>
            <a:avLst/>
            <a:gdLst>
              <a:gd name="G0" fmla="+- 11297 0 0"/>
              <a:gd name="G1" fmla="+- 18514 0 0"/>
              <a:gd name="G2" fmla="+- 7200 0 0"/>
              <a:gd name="G3" fmla="*/ 11297 1 2"/>
              <a:gd name="G4" fmla="+- G3 10800 0"/>
              <a:gd name="G5" fmla="+- 21600 1129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6449 w 21600"/>
              <a:gd name="T1" fmla="*/ 0 h 21600"/>
              <a:gd name="T2" fmla="*/ 11297 w 21600"/>
              <a:gd name="T3" fmla="*/ 7200 h 21600"/>
              <a:gd name="T4" fmla="*/ 0 w 21600"/>
              <a:gd name="T5" fmla="*/ 1919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449" y="0"/>
                </a:moveTo>
                <a:lnTo>
                  <a:pt x="11297" y="7200"/>
                </a:lnTo>
                <a:lnTo>
                  <a:pt x="14383" y="7200"/>
                </a:lnTo>
                <a:lnTo>
                  <a:pt x="14383" y="16780"/>
                </a:lnTo>
                <a:lnTo>
                  <a:pt x="0" y="1678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9" name="Obrázek 8" descr="Zdroj: Wikipedi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1824" y="5013176"/>
            <a:ext cx="5760720" cy="152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  <p:bldP spid="2191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996633"/>
                </a:solidFill>
              </a:rPr>
              <a:t>Josef Božek</a:t>
            </a:r>
          </a:p>
          <a:p>
            <a:r>
              <a:rPr lang="cs-CZ" sz="2400" dirty="0"/>
              <a:t>V letech 1806-1807 sestrojil podle </a:t>
            </a:r>
            <a:br>
              <a:rPr lang="cs-CZ" sz="2400" dirty="0"/>
            </a:br>
            <a:r>
              <a:rPr lang="cs-CZ" sz="2400" dirty="0"/>
              <a:t>anglického vzoru první </a:t>
            </a:r>
            <a:r>
              <a:rPr lang="cs-CZ" sz="2400" b="1" u="sng" dirty="0">
                <a:solidFill>
                  <a:srgbClr val="FF9900"/>
                </a:solidFill>
              </a:rPr>
              <a:t>parní stroj</a:t>
            </a:r>
            <a:r>
              <a:rPr lang="cs-CZ" sz="2400" dirty="0"/>
              <a:t> u nás.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Stroj sloužil pouze ke studijním účelům.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V roce 1815 sestavil </a:t>
            </a:r>
            <a:r>
              <a:rPr lang="cs-CZ" sz="2400" u="sng" dirty="0"/>
              <a:t>první parní automobil</a:t>
            </a:r>
            <a:br>
              <a:rPr lang="cs-CZ" sz="2400" dirty="0"/>
            </a:br>
            <a:r>
              <a:rPr lang="cs-CZ" sz="2400" dirty="0"/>
              <a:t>(druhý na evropském kontinentu).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Roku 1817 sestrojil </a:t>
            </a:r>
            <a:r>
              <a:rPr lang="cs-CZ" sz="2400" u="sng" dirty="0"/>
              <a:t>první kolesový parník</a:t>
            </a:r>
            <a:r>
              <a:rPr lang="cs-CZ" sz="2400" dirty="0"/>
              <a:t>.</a:t>
            </a:r>
          </a:p>
        </p:txBody>
      </p:sp>
      <p:pic>
        <p:nvPicPr>
          <p:cNvPr id="218116" name="Picture 4" descr="bože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588" y="2276476"/>
            <a:ext cx="1909762" cy="236696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063625"/>
          </a:xfrm>
        </p:spPr>
        <p:txBody>
          <a:bodyPr/>
          <a:lstStyle/>
          <a:p>
            <a:r>
              <a:rPr lang="cs-CZ" sz="4800" b="1" u="sng" dirty="0">
                <a:solidFill>
                  <a:srgbClr val="FF9900"/>
                </a:solidFill>
              </a:rPr>
              <a:t>Parní stroj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17092" name="Picture 4" descr="parní st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8865" y="1726687"/>
            <a:ext cx="7011889" cy="4179086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30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Významní čeští vynálezci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19. století dochází k průmyslové revoluci – uplatňuje se </a:t>
            </a:r>
            <a:r>
              <a:rPr lang="cs-CZ" b="1" u="sng" dirty="0"/>
              <a:t>parní stroj</a:t>
            </a:r>
          </a:p>
          <a:p>
            <a:r>
              <a:rPr lang="cs-CZ" dirty="0"/>
              <a:t>rozvíjí se textilní průmysl, pivovarnictví, cukrovary</a:t>
            </a:r>
          </a:p>
          <a:p>
            <a:r>
              <a:rPr lang="cs-CZ" dirty="0"/>
              <a:t>rozvíjí se také železniční doprava, vyrábějí se první </a:t>
            </a:r>
            <a:r>
              <a:rPr lang="cs-CZ" b="1" u="sng" dirty="0"/>
              <a:t>automobily</a:t>
            </a:r>
            <a:r>
              <a:rPr lang="cs-CZ" dirty="0"/>
              <a:t> (</a:t>
            </a:r>
            <a:r>
              <a:rPr lang="cs-CZ" b="1" u="sng" dirty="0"/>
              <a:t>Škoda – </a:t>
            </a:r>
            <a:r>
              <a:rPr lang="cs-CZ" b="1" u="sng" dirty="0" err="1"/>
              <a:t>Laurin</a:t>
            </a:r>
            <a:r>
              <a:rPr lang="cs-CZ" b="1" u="sng" dirty="0"/>
              <a:t> a Klement</a:t>
            </a:r>
            <a:r>
              <a:rPr lang="cs-CZ" dirty="0"/>
              <a:t>)</a:t>
            </a:r>
          </a:p>
          <a:p>
            <a:r>
              <a:rPr lang="cs-CZ" dirty="0"/>
              <a:t>první letadla – </a:t>
            </a:r>
            <a:r>
              <a:rPr lang="cs-CZ" b="1" u="sng" dirty="0"/>
              <a:t>Jan Kašpar</a:t>
            </a:r>
          </a:p>
          <a:p>
            <a:r>
              <a:rPr lang="cs-CZ" dirty="0"/>
              <a:t>významní vynálezci a vynálezy: </a:t>
            </a:r>
          </a:p>
          <a:p>
            <a:pPr>
              <a:buNone/>
            </a:pPr>
            <a:r>
              <a:rPr lang="cs-CZ" dirty="0"/>
              <a:t>kostkový cukr,  </a:t>
            </a:r>
            <a:r>
              <a:rPr lang="cs-CZ" b="1" u="sng" dirty="0"/>
              <a:t>J.G. </a:t>
            </a:r>
            <a:r>
              <a:rPr lang="cs-CZ" b="1" u="sng" dirty="0" err="1"/>
              <a:t>Mendel</a:t>
            </a:r>
            <a:r>
              <a:rPr lang="cs-CZ" b="1" u="sng" dirty="0"/>
              <a:t> </a:t>
            </a:r>
            <a:r>
              <a:rPr lang="cs-CZ" dirty="0"/>
              <a:t>– dědičnost, </a:t>
            </a:r>
            <a:r>
              <a:rPr lang="cs-CZ" b="1" u="sng" dirty="0"/>
              <a:t>J. E. </a:t>
            </a:r>
            <a:r>
              <a:rPr lang="cs-CZ" b="1" u="sng" dirty="0" err="1"/>
              <a:t>Purkyně</a:t>
            </a:r>
            <a:r>
              <a:rPr lang="cs-CZ" b="1" u="sng" dirty="0"/>
              <a:t> </a:t>
            </a:r>
            <a:r>
              <a:rPr lang="cs-CZ" dirty="0"/>
              <a:t>– stavba buňky, </a:t>
            </a:r>
            <a:r>
              <a:rPr lang="cs-CZ" b="1" u="sng" dirty="0"/>
              <a:t>J. </a:t>
            </a:r>
            <a:r>
              <a:rPr lang="cs-CZ" b="1" u="sng" dirty="0" err="1"/>
              <a:t>Ressel</a:t>
            </a:r>
            <a:r>
              <a:rPr lang="cs-CZ" b="1" u="sng" dirty="0"/>
              <a:t> </a:t>
            </a:r>
            <a:r>
              <a:rPr lang="cs-CZ" dirty="0"/>
              <a:t>– lodní šroub, </a:t>
            </a:r>
            <a:r>
              <a:rPr lang="cs-CZ" b="1" u="sng" dirty="0"/>
              <a:t>Josef Božek </a:t>
            </a:r>
            <a:r>
              <a:rPr lang="cs-CZ" dirty="0"/>
              <a:t>– parní stroj, </a:t>
            </a:r>
            <a:r>
              <a:rPr lang="cs-CZ" b="1" u="sng" dirty="0"/>
              <a:t>F. Křižík </a:t>
            </a:r>
            <a:r>
              <a:rPr lang="cs-CZ" dirty="0"/>
              <a:t>– oblouková lampa, elektrárny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r>
              <a:rPr lang="cs-CZ" b="1" u="sng" dirty="0">
                <a:solidFill>
                  <a:schemeClr val="bg2">
                    <a:lumMod val="50000"/>
                  </a:schemeClr>
                </a:solidFill>
              </a:rPr>
              <a:t>Johan Gregor </a:t>
            </a:r>
            <a:r>
              <a:rPr lang="cs-CZ" b="1" u="sng" dirty="0" err="1">
                <a:solidFill>
                  <a:schemeClr val="bg2">
                    <a:lumMod val="50000"/>
                  </a:schemeClr>
                </a:solidFill>
              </a:rPr>
              <a:t>Mendel</a:t>
            </a:r>
            <a:br>
              <a:rPr lang="cs-CZ" b="1" u="sng" dirty="0">
                <a:solidFill>
                  <a:srgbClr val="FFFF00"/>
                </a:solidFill>
              </a:rPr>
            </a:br>
            <a:endParaRPr lang="cs-CZ" b="1" u="sng" dirty="0">
              <a:solidFill>
                <a:srgbClr val="FFFF00"/>
              </a:solidFill>
            </a:endParaRPr>
          </a:p>
          <a:p>
            <a:r>
              <a:rPr lang="cs-CZ" sz="2400" dirty="0"/>
              <a:t>opat brněnského kláštera</a:t>
            </a:r>
          </a:p>
          <a:p>
            <a:r>
              <a:rPr lang="cs-CZ" sz="2400" dirty="0"/>
              <a:t>při křížení rostlin objevil jako první</a:t>
            </a:r>
            <a:br>
              <a:rPr lang="cs-CZ" sz="2400" dirty="0"/>
            </a:br>
            <a:r>
              <a:rPr lang="cs-CZ" sz="2400" dirty="0"/>
              <a:t>zákony dědičnosti</a:t>
            </a:r>
          </a:p>
          <a:p>
            <a:r>
              <a:rPr lang="cs-CZ" sz="2400" dirty="0"/>
              <a:t>část vědy pojednávající o dědičnosti</a:t>
            </a:r>
            <a:br>
              <a:rPr lang="cs-CZ" sz="2400" dirty="0"/>
            </a:br>
            <a:r>
              <a:rPr lang="cs-CZ" sz="2400" dirty="0"/>
              <a:t>byla na jeho počest nazvána</a:t>
            </a:r>
            <a:br>
              <a:rPr lang="cs-CZ" sz="2400" dirty="0"/>
            </a:br>
            <a:r>
              <a:rPr lang="cs-CZ" sz="2400" dirty="0"/>
              <a:t>mendelismem.</a:t>
            </a:r>
          </a:p>
          <a:p>
            <a:r>
              <a:rPr lang="cs-CZ" sz="2400" dirty="0"/>
              <a:t>položil tím základ nové vědy</a:t>
            </a:r>
          </a:p>
          <a:p>
            <a:endParaRPr lang="cs-CZ" sz="2400" dirty="0"/>
          </a:p>
        </p:txBody>
      </p:sp>
      <p:pic>
        <p:nvPicPr>
          <p:cNvPr id="205828" name="Picture 4" descr="mendel-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0325" y="2133600"/>
            <a:ext cx="2286000" cy="33401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05829" name="Line 5"/>
          <p:cNvSpPr>
            <a:spLocks noChangeShapeType="1"/>
          </p:cNvSpPr>
          <p:nvPr/>
        </p:nvSpPr>
        <p:spPr bwMode="auto">
          <a:xfrm>
            <a:off x="4151313" y="5589588"/>
            <a:ext cx="0" cy="6477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3359150" y="6237288"/>
            <a:ext cx="174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srgbClr val="FF9900"/>
                </a:solidFill>
                <a:latin typeface="Arial" charset="0"/>
              </a:rPr>
              <a:t>GENETIKY</a:t>
            </a:r>
          </a:p>
        </p:txBody>
      </p:sp>
      <p:pic>
        <p:nvPicPr>
          <p:cNvPr id="9" name="Obrázek 8" descr="Zdroj. Wikipedi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3450" y="4941888"/>
            <a:ext cx="5619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  <p:bldP spid="205829" grpId="0" animBg="1"/>
      <p:bldP spid="2058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996633"/>
                </a:solidFill>
              </a:rPr>
              <a:t>MuDr</a:t>
            </a:r>
            <a:r>
              <a:rPr lang="cs-CZ" b="1" u="sng" dirty="0">
                <a:solidFill>
                  <a:srgbClr val="996633"/>
                </a:solidFill>
              </a:rPr>
              <a:t>. Jan Jánský</a:t>
            </a:r>
            <a:br>
              <a:rPr lang="cs-CZ" b="1" u="sng" dirty="0">
                <a:solidFill>
                  <a:srgbClr val="FFFF00"/>
                </a:solidFill>
              </a:rPr>
            </a:br>
            <a:endParaRPr lang="cs-CZ" b="1" u="sng" dirty="0">
              <a:solidFill>
                <a:srgbClr val="FFFF00"/>
              </a:solidFill>
            </a:endParaRPr>
          </a:p>
          <a:p>
            <a:r>
              <a:rPr lang="cs-CZ" sz="2400" dirty="0"/>
              <a:t>Potvrdil, že všichni lidé nemají</a:t>
            </a:r>
            <a:br>
              <a:rPr lang="cs-CZ" sz="2400" dirty="0"/>
            </a:br>
            <a:r>
              <a:rPr lang="cs-CZ" sz="2400" dirty="0"/>
              <a:t>stejnou krev a objevil </a:t>
            </a:r>
            <a:r>
              <a:rPr lang="cs-CZ" sz="2400" b="1" dirty="0">
                <a:solidFill>
                  <a:srgbClr val="FF9900"/>
                </a:solidFill>
              </a:rPr>
              <a:t>čtyři rozdílné</a:t>
            </a:r>
            <a:br>
              <a:rPr lang="cs-CZ" sz="2400" b="1" dirty="0">
                <a:solidFill>
                  <a:srgbClr val="FF9900"/>
                </a:solidFill>
              </a:rPr>
            </a:br>
            <a:r>
              <a:rPr lang="cs-CZ" sz="2400" b="1" dirty="0">
                <a:solidFill>
                  <a:srgbClr val="FF9900"/>
                </a:solidFill>
              </a:rPr>
              <a:t>krevní skupiny</a:t>
            </a:r>
            <a:br>
              <a:rPr lang="cs-CZ" sz="2400" b="1" dirty="0">
                <a:solidFill>
                  <a:srgbClr val="FF9900"/>
                </a:solidFill>
              </a:rPr>
            </a:br>
            <a:endParaRPr lang="cs-CZ" sz="2400" b="1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pPr>
              <a:buFont typeface="Wingdings" pitchFamily="2" charset="2"/>
              <a:buNone/>
            </a:pPr>
            <a:endParaRPr lang="cs-CZ" b="1" u="sng" dirty="0">
              <a:solidFill>
                <a:srgbClr val="FFFF00"/>
              </a:solidFill>
            </a:endParaRPr>
          </a:p>
        </p:txBody>
      </p:sp>
      <p:pic>
        <p:nvPicPr>
          <p:cNvPr id="206852" name="Picture 4" descr="jans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889" y="1989139"/>
            <a:ext cx="2117725" cy="3044825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900" name="Picture 4" descr="vl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412876"/>
            <a:ext cx="8820150" cy="530066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08901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919162"/>
          </a:xfrm>
        </p:spPr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30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996633"/>
                </a:solidFill>
              </a:rPr>
              <a:t>Otec a syn </a:t>
            </a:r>
            <a:r>
              <a:rPr lang="cs-CZ" b="1" u="sng" dirty="0" err="1">
                <a:solidFill>
                  <a:srgbClr val="996633"/>
                </a:solidFill>
              </a:rPr>
              <a:t>Gerstnerové</a:t>
            </a:r>
            <a:br>
              <a:rPr lang="cs-CZ" b="1" u="sng" dirty="0">
                <a:solidFill>
                  <a:srgbClr val="996633"/>
                </a:solidFill>
              </a:rPr>
            </a:br>
            <a:r>
              <a:rPr lang="cs-CZ" sz="2400" b="1" dirty="0">
                <a:solidFill>
                  <a:srgbClr val="FF9900"/>
                </a:solidFill>
              </a:rPr>
              <a:t>První železnice v Evropě.</a:t>
            </a:r>
          </a:p>
          <a:p>
            <a:r>
              <a:rPr lang="cs-CZ" sz="2400" dirty="0"/>
              <a:t>Vedla z Českých Budějovic do rakouského Lince.</a:t>
            </a:r>
          </a:p>
          <a:p>
            <a:r>
              <a:rPr lang="cs-CZ" sz="2400" u="sng" dirty="0"/>
              <a:t>František Josef </a:t>
            </a:r>
            <a:r>
              <a:rPr lang="cs-CZ" sz="2400" u="sng" dirty="0" err="1"/>
              <a:t>Gerstner</a:t>
            </a:r>
            <a:r>
              <a:rPr lang="cs-CZ" sz="2400" dirty="0"/>
              <a:t> – profesor pražské techniky, vytvořil projekt koněspřežné železnice.</a:t>
            </a:r>
          </a:p>
          <a:p>
            <a:r>
              <a:rPr lang="cs-CZ" sz="2400" dirty="0"/>
              <a:t>Její stavbu zahájil jeho syn, </a:t>
            </a:r>
            <a:r>
              <a:rPr lang="cs-CZ" sz="2400" u="sng" dirty="0"/>
              <a:t>František Antonín </a:t>
            </a:r>
            <a:r>
              <a:rPr lang="cs-CZ" sz="2400" u="sng" dirty="0" err="1"/>
              <a:t>Gerstner</a:t>
            </a:r>
            <a:r>
              <a:rPr lang="cs-CZ" sz="2400" dirty="0"/>
              <a:t>,</a:t>
            </a:r>
            <a:br>
              <a:rPr lang="cs-CZ" sz="2400" dirty="0"/>
            </a:br>
            <a:r>
              <a:rPr lang="cs-CZ" sz="2400" dirty="0"/>
              <a:t>v roce 1824.</a:t>
            </a:r>
          </a:p>
          <a:p>
            <a:r>
              <a:rPr lang="cs-CZ" sz="2400" dirty="0"/>
              <a:t>Provoz byl zahájen 1. srpna 1832.</a:t>
            </a:r>
          </a:p>
          <a:p>
            <a:r>
              <a:rPr lang="cs-CZ" sz="2400" dirty="0"/>
              <a:t>V roce 1868 byla přestavěna na páru.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628776"/>
            <a:ext cx="8229600" cy="5040313"/>
          </a:xfrm>
        </p:spPr>
        <p:txBody>
          <a:bodyPr/>
          <a:lstStyle/>
          <a:p>
            <a:r>
              <a:rPr lang="cs-CZ" b="1" u="sng" dirty="0">
                <a:solidFill>
                  <a:srgbClr val="996633"/>
                </a:solidFill>
              </a:rPr>
              <a:t>bratranci František a Václav Veverkové</a:t>
            </a:r>
          </a:p>
          <a:p>
            <a:r>
              <a:rPr lang="cs-CZ" sz="2400" dirty="0"/>
              <a:t>roku 1827 vynalezli </a:t>
            </a:r>
            <a:r>
              <a:rPr lang="cs-CZ" sz="2400" b="1" dirty="0">
                <a:solidFill>
                  <a:srgbClr val="FF9900"/>
                </a:solidFill>
              </a:rPr>
              <a:t>ruchadlo</a:t>
            </a:r>
            <a:r>
              <a:rPr lang="cs-CZ" sz="2400" dirty="0"/>
              <a:t> (pluh se změněnou radlicí)</a:t>
            </a:r>
          </a:p>
          <a:p>
            <a:r>
              <a:rPr lang="cs-CZ" sz="2400" dirty="0"/>
              <a:t>přineslo to výrazné zlepšení orby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</p:txBody>
      </p:sp>
      <p:pic>
        <p:nvPicPr>
          <p:cNvPr id="210949" name="Picture 5" descr="ruchad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0013" y="3573464"/>
            <a:ext cx="3313112" cy="1468437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210950" name="Line 6"/>
          <p:cNvSpPr>
            <a:spLocks noChangeShapeType="1"/>
          </p:cNvSpPr>
          <p:nvPr/>
        </p:nvSpPr>
        <p:spPr bwMode="auto">
          <a:xfrm>
            <a:off x="3719513" y="5229226"/>
            <a:ext cx="0" cy="5762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2927351" y="5876925"/>
            <a:ext cx="73898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u="sng" dirty="0">
                <a:solidFill>
                  <a:srgbClr val="FF9900"/>
                </a:solidFill>
                <a:latin typeface="Arial" charset="0"/>
              </a:rPr>
              <a:t>Ruchadlo</a:t>
            </a:r>
            <a:r>
              <a:rPr lang="cs-CZ" dirty="0">
                <a:solidFill>
                  <a:prstClr val="black"/>
                </a:solidFill>
                <a:latin typeface="Arial" charset="0"/>
              </a:rPr>
              <a:t>   . . .  </a:t>
            </a:r>
            <a:r>
              <a:rPr lang="cs-CZ" sz="2000" dirty="0">
                <a:solidFill>
                  <a:prstClr val="black"/>
                </a:solidFill>
                <a:latin typeface="Arial" charset="0"/>
              </a:rPr>
              <a:t>jejich vynálezu užívá celý svět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black"/>
                </a:solidFill>
                <a:latin typeface="Arial" charset="0"/>
              </a:rPr>
              <a:t>	          . . . krájí a obrací zem a klade ji do rovných brázd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/>
      <p:bldP spid="210950" grpId="0" animBg="1"/>
      <p:bldP spid="2109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u="sng" dirty="0">
                <a:solidFill>
                  <a:srgbClr val="FF9900"/>
                </a:solidFill>
              </a:rPr>
              <a:t>Ruchadlo . . .</a:t>
            </a:r>
          </a:p>
        </p:txBody>
      </p:sp>
      <p:pic>
        <p:nvPicPr>
          <p:cNvPr id="227332" name="Picture 4" descr="ruchadl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6138" y="1700213"/>
            <a:ext cx="2952750" cy="200025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  <p:pic>
        <p:nvPicPr>
          <p:cNvPr id="227333" name="Picture 5" descr="ruchadl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8163" y="4149725"/>
            <a:ext cx="2952750" cy="200025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  <p:pic>
        <p:nvPicPr>
          <p:cNvPr id="227334" name="Picture 6" descr="ruchadlo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4114" y="4221164"/>
            <a:ext cx="2962275" cy="2009775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4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1981200" y="549275"/>
            <a:ext cx="8229600" cy="5581650"/>
          </a:xfrm>
        </p:spPr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bratranci František a Václav Veverkové</a:t>
            </a:r>
            <a:br>
              <a:rPr lang="cs-CZ" b="1" u="sng" dirty="0">
                <a:solidFill>
                  <a:srgbClr val="FF9900"/>
                </a:solidFill>
              </a:rPr>
            </a:br>
            <a:endParaRPr lang="cs-CZ" b="1" u="sng" dirty="0">
              <a:solidFill>
                <a:srgbClr val="FF9900"/>
              </a:solidFill>
            </a:endParaRPr>
          </a:p>
          <a:p>
            <a:r>
              <a:rPr lang="cs-CZ" sz="2400" dirty="0"/>
              <a:t>Mají pomník v Rybitví u Pardubic.</a:t>
            </a:r>
          </a:p>
        </p:txBody>
      </p:sp>
      <p:pic>
        <p:nvPicPr>
          <p:cNvPr id="211975" name="Picture 7" descr="normal_100_0725_ruchad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2401" y="2708276"/>
            <a:ext cx="4346575" cy="3025775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9900"/>
                </a:solidFill>
              </a:rPr>
              <a:t>Slavní čeští vědci a vynálezci</a:t>
            </a:r>
            <a:endParaRPr lang="cs-CZ" b="1" u="sng" dirty="0">
              <a:solidFill>
                <a:srgbClr val="00FF00"/>
              </a:solidFill>
            </a:endParaRPr>
          </a:p>
        </p:txBody>
      </p:sp>
      <p:sp>
        <p:nvSpPr>
          <p:cNvPr id="220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1" y="1600200"/>
            <a:ext cx="8507413" cy="4852988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rgbClr val="996633"/>
                </a:solidFill>
              </a:rPr>
              <a:t>František Křižík</a:t>
            </a:r>
          </a:p>
          <a:p>
            <a:r>
              <a:rPr lang="cs-CZ" sz="2400" dirty="0"/>
              <a:t>přezdívá se mu „</a:t>
            </a:r>
            <a:r>
              <a:rPr lang="cs-CZ" sz="2400" u="sng" dirty="0"/>
              <a:t>otec české elektroniky</a:t>
            </a:r>
            <a:r>
              <a:rPr lang="cs-CZ" sz="2400" dirty="0"/>
              <a:t>“</a:t>
            </a:r>
          </a:p>
          <a:p>
            <a:r>
              <a:rPr lang="cs-CZ" sz="2400" dirty="0"/>
              <a:t>za svou </a:t>
            </a:r>
            <a:r>
              <a:rPr lang="cs-CZ" sz="2400" b="1" dirty="0">
                <a:solidFill>
                  <a:srgbClr val="FF9900"/>
                </a:solidFill>
              </a:rPr>
              <a:t>obloukovou lampu</a:t>
            </a:r>
            <a:r>
              <a:rPr lang="cs-CZ" sz="2400" dirty="0"/>
              <a:t> pro veřejné </a:t>
            </a:r>
            <a:br>
              <a:rPr lang="cs-CZ" sz="2400" dirty="0"/>
            </a:br>
            <a:r>
              <a:rPr lang="cs-CZ" sz="2400" dirty="0"/>
              <a:t>osvětlení získal zlatou medaili na světové</a:t>
            </a:r>
            <a:br>
              <a:rPr lang="cs-CZ" sz="2400" dirty="0"/>
            </a:br>
            <a:r>
              <a:rPr lang="cs-CZ" sz="2400" dirty="0"/>
              <a:t>elektronické výstavě v Paříži v roce 1881</a:t>
            </a:r>
          </a:p>
          <a:p>
            <a:r>
              <a:rPr lang="cs-CZ" sz="2400" dirty="0"/>
              <a:t>byl průkopníkem elektrické dopravy</a:t>
            </a:r>
          </a:p>
        </p:txBody>
      </p:sp>
      <p:pic>
        <p:nvPicPr>
          <p:cNvPr id="220164" name="Picture 4" descr="Krizik_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588" y="1989139"/>
            <a:ext cx="1954212" cy="2605087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20165" name="Line 5"/>
          <p:cNvSpPr>
            <a:spLocks noChangeShapeType="1"/>
          </p:cNvSpPr>
          <p:nvPr/>
        </p:nvSpPr>
        <p:spPr bwMode="auto">
          <a:xfrm>
            <a:off x="4511675" y="4292600"/>
            <a:ext cx="0" cy="64928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2566988" y="4987926"/>
            <a:ext cx="493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black"/>
                </a:solidFill>
                <a:latin typeface="Arial" charset="0"/>
              </a:rPr>
              <a:t>například </a:t>
            </a:r>
            <a:r>
              <a:rPr lang="cs-CZ" sz="2000" b="1" u="sng" dirty="0">
                <a:solidFill>
                  <a:prstClr val="black"/>
                </a:solidFill>
                <a:latin typeface="Arial" charset="0"/>
              </a:rPr>
              <a:t>první elektrická tramvaj</a:t>
            </a:r>
            <a:r>
              <a:rPr lang="cs-CZ" sz="2000" dirty="0">
                <a:solidFill>
                  <a:prstClr val="black"/>
                </a:solidFill>
                <a:latin typeface="Arial" charset="0"/>
              </a:rPr>
              <a:t> u nás</a:t>
            </a:r>
          </a:p>
        </p:txBody>
      </p:sp>
      <p:pic>
        <p:nvPicPr>
          <p:cNvPr id="9" name="Obrázek 8" descr="https://vlast.cz/soubory/nahrane/obloukov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6118" y="2128838"/>
            <a:ext cx="20955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 descr="K&amp;rcaron;i&amp;zcaron;íkova fontán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6248" y="1989139"/>
            <a:ext cx="5715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4FABE69-623C-AAF5-D122-1DD9B71C5CD3}"/>
              </a:ext>
            </a:extLst>
          </p:cNvPr>
          <p:cNvSpPr txBox="1"/>
          <p:nvPr/>
        </p:nvSpPr>
        <p:spPr>
          <a:xfrm>
            <a:off x="1828217" y="5734328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5"/>
              </a:rPr>
              <a:t>https://www.youtube.com/watch?v=UcTAR6QFhNs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0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0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/>
      <p:bldP spid="220165" grpId="0" animBg="1"/>
      <p:bldP spid="22016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444</Words>
  <Application>Microsoft Office PowerPoint</Application>
  <PresentationFormat>Širokoúhlá obrazovka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Tw Cen MT</vt:lpstr>
      <vt:lpstr>Wingdings</vt:lpstr>
      <vt:lpstr>Wingdings 2</vt:lpstr>
      <vt:lpstr>Medián</vt:lpstr>
      <vt:lpstr>Osobnosti vědy a techniky </vt:lpstr>
      <vt:lpstr>Slavní čeští vědci a vynálezci</vt:lpstr>
      <vt:lpstr>Slavní čeští vědci a vynálezci</vt:lpstr>
      <vt:lpstr>Slavní čeští vědci a vynálezci</vt:lpstr>
      <vt:lpstr>Slavní čeští vědci a vynálezci</vt:lpstr>
      <vt:lpstr>Slavní čeští vědci a vynálezci</vt:lpstr>
      <vt:lpstr>Ruchadlo . . .</vt:lpstr>
      <vt:lpstr>Prezentace aplikace PowerPoint</vt:lpstr>
      <vt:lpstr>Slavní čeští vědci a vynálezci</vt:lpstr>
      <vt:lpstr>Slavní čeští vědci a vynálezci</vt:lpstr>
      <vt:lpstr>Slavní čeští vědci a vynálezci</vt:lpstr>
      <vt:lpstr>Parní stroj</vt:lpstr>
      <vt:lpstr>Významní čeští vynálezci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 vědy a techniky</dc:title>
  <dc:creator>Milan Bednář</dc:creator>
  <cp:lastModifiedBy>Milan Bednář</cp:lastModifiedBy>
  <cp:revision>2</cp:revision>
  <dcterms:created xsi:type="dcterms:W3CDTF">2023-10-05T18:45:31Z</dcterms:created>
  <dcterms:modified xsi:type="dcterms:W3CDTF">2024-09-30T17:56:23Z</dcterms:modified>
</cp:coreProperties>
</file>