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15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50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76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71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57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26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57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20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F24ACE-99A9-455E-94E8-8CD18651D52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41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67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F24ACE-99A9-455E-94E8-8CD18651D52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2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16tnwxjc2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Předložka </a:t>
            </a:r>
            <a:r>
              <a:rPr lang="cs-CZ" dirty="0" err="1"/>
              <a:t>für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8. třída </a:t>
            </a:r>
          </a:p>
        </p:txBody>
      </p:sp>
    </p:spTree>
    <p:extLst>
      <p:ext uri="{BB962C8B-B14F-4D97-AF65-F5344CB8AC3E}">
        <p14:creationId xmlns:p14="http://schemas.microsoft.com/office/powerpoint/2010/main" val="135892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8E665-E62D-4A52-9954-070D94E0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sešit cv.11/str. 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82FB85-B332-44F1-8C0F-55D2AA42A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Mutter</a:t>
            </a:r>
            <a:r>
              <a:rPr lang="cs-CZ" dirty="0"/>
              <a:t> - ..........................................................................................</a:t>
            </a:r>
          </a:p>
          <a:p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Oma</a:t>
            </a:r>
            <a:r>
              <a:rPr lang="cs-CZ" dirty="0"/>
              <a:t> - .............................................................................................</a:t>
            </a:r>
          </a:p>
          <a:p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Freudin</a:t>
            </a:r>
            <a:r>
              <a:rPr lang="cs-CZ" dirty="0"/>
              <a:t> - ........................................................................................</a:t>
            </a:r>
          </a:p>
          <a:p>
            <a:r>
              <a:rPr lang="cs-CZ" dirty="0" err="1"/>
              <a:t>ihr</a:t>
            </a:r>
            <a:r>
              <a:rPr lang="cs-CZ" dirty="0"/>
              <a:t> </a:t>
            </a:r>
            <a:r>
              <a:rPr lang="cs-CZ" dirty="0" err="1"/>
              <a:t>Bruder</a:t>
            </a:r>
            <a:r>
              <a:rPr lang="cs-CZ" dirty="0"/>
              <a:t> - ............................................................................................</a:t>
            </a:r>
          </a:p>
          <a:p>
            <a:r>
              <a:rPr lang="cs-CZ" dirty="0" err="1"/>
              <a:t>ihr</a:t>
            </a:r>
            <a:r>
              <a:rPr lang="cs-CZ" dirty="0"/>
              <a:t> Opa - ................................................................................................</a:t>
            </a:r>
          </a:p>
          <a:p>
            <a:r>
              <a:rPr lang="cs-CZ" dirty="0" err="1"/>
              <a:t>ihr</a:t>
            </a:r>
            <a:r>
              <a:rPr lang="cs-CZ" dirty="0"/>
              <a:t> Vater - ..............................................................................................</a:t>
            </a:r>
          </a:p>
          <a:p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Schwester</a:t>
            </a:r>
            <a:r>
              <a:rPr lang="cs-CZ" dirty="0"/>
              <a:t> - .....................................................................................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54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72731-D29D-4CE4-98BC-FB86B8EB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Procvičování učiva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E8D2B1-90FE-4ACA-893E-44FBF8481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Aplikace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https://learningapps.org/watch?v=p16tnwxjc21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6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682F5-1C43-95CD-0BE3-865359E5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zájmena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93BFE11-DE28-F279-2041-B6422607B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70368"/>
              </p:ext>
            </p:extLst>
          </p:nvPr>
        </p:nvGraphicFramePr>
        <p:xfrm>
          <a:off x="586595" y="2191109"/>
          <a:ext cx="10903788" cy="2829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3589">
                  <a:extLst>
                    <a:ext uri="{9D8B030D-6E8A-4147-A177-3AD203B41FA5}">
                      <a16:colId xmlns:a16="http://schemas.microsoft.com/office/drawing/2014/main" val="2936842661"/>
                    </a:ext>
                  </a:extLst>
                </a:gridCol>
                <a:gridCol w="1096159">
                  <a:extLst>
                    <a:ext uri="{9D8B030D-6E8A-4147-A177-3AD203B41FA5}">
                      <a16:colId xmlns:a16="http://schemas.microsoft.com/office/drawing/2014/main" val="54740999"/>
                    </a:ext>
                  </a:extLst>
                </a:gridCol>
                <a:gridCol w="1064270">
                  <a:extLst>
                    <a:ext uri="{9D8B030D-6E8A-4147-A177-3AD203B41FA5}">
                      <a16:colId xmlns:a16="http://schemas.microsoft.com/office/drawing/2014/main" val="3336642001"/>
                    </a:ext>
                  </a:extLst>
                </a:gridCol>
                <a:gridCol w="1188833">
                  <a:extLst>
                    <a:ext uri="{9D8B030D-6E8A-4147-A177-3AD203B41FA5}">
                      <a16:colId xmlns:a16="http://schemas.microsoft.com/office/drawing/2014/main" val="520657399"/>
                    </a:ext>
                  </a:extLst>
                </a:gridCol>
                <a:gridCol w="1141998">
                  <a:extLst>
                    <a:ext uri="{9D8B030D-6E8A-4147-A177-3AD203B41FA5}">
                      <a16:colId xmlns:a16="http://schemas.microsoft.com/office/drawing/2014/main" val="1621763132"/>
                    </a:ext>
                  </a:extLst>
                </a:gridCol>
                <a:gridCol w="1188833">
                  <a:extLst>
                    <a:ext uri="{9D8B030D-6E8A-4147-A177-3AD203B41FA5}">
                      <a16:colId xmlns:a16="http://schemas.microsoft.com/office/drawing/2014/main" val="1197641045"/>
                    </a:ext>
                  </a:extLst>
                </a:gridCol>
                <a:gridCol w="1069253">
                  <a:extLst>
                    <a:ext uri="{9D8B030D-6E8A-4147-A177-3AD203B41FA5}">
                      <a16:colId xmlns:a16="http://schemas.microsoft.com/office/drawing/2014/main" val="3893148096"/>
                    </a:ext>
                  </a:extLst>
                </a:gridCol>
                <a:gridCol w="1091176">
                  <a:extLst>
                    <a:ext uri="{9D8B030D-6E8A-4147-A177-3AD203B41FA5}">
                      <a16:colId xmlns:a16="http://schemas.microsoft.com/office/drawing/2014/main" val="1410884983"/>
                    </a:ext>
                  </a:extLst>
                </a:gridCol>
                <a:gridCol w="1078221">
                  <a:extLst>
                    <a:ext uri="{9D8B030D-6E8A-4147-A177-3AD203B41FA5}">
                      <a16:colId xmlns:a16="http://schemas.microsoft.com/office/drawing/2014/main" val="1018323311"/>
                    </a:ext>
                  </a:extLst>
                </a:gridCol>
                <a:gridCol w="1011456">
                  <a:extLst>
                    <a:ext uri="{9D8B030D-6E8A-4147-A177-3AD203B41FA5}">
                      <a16:colId xmlns:a16="http://schemas.microsoft.com/office/drawing/2014/main" val="2961608786"/>
                    </a:ext>
                  </a:extLst>
                </a:gridCol>
              </a:tblGrid>
              <a:tr h="1050979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</a:rPr>
                        <a:t>ich 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já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</a:rPr>
                        <a:t>du 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ty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er 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(on)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sie (</a:t>
                      </a: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ona</a:t>
                      </a: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es (</a:t>
                      </a: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ono</a:t>
                      </a: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wir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ihr 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vy</a:t>
                      </a: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sie 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oni</a:t>
                      </a: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Sie 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Vy</a:t>
                      </a: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647594"/>
                  </a:ext>
                </a:extLst>
              </a:tr>
              <a:tr h="842168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für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mich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dich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ihn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sie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es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uns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euch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sie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Sie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171966"/>
                  </a:ext>
                </a:extLst>
              </a:tr>
              <a:tr h="936318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pro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mne (mě)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tebe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něho,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něj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ni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něho,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něj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nás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vás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ně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Vás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214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69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učiva –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wem</a:t>
            </a:r>
            <a:r>
              <a:rPr lang="cs-CZ" dirty="0"/>
              <a:t>?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pro mě </a:t>
            </a:r>
          </a:p>
          <a:p>
            <a:r>
              <a:rPr lang="cs-CZ" sz="2400" dirty="0"/>
              <a:t>pro tebe</a:t>
            </a:r>
          </a:p>
          <a:p>
            <a:r>
              <a:rPr lang="cs-CZ" sz="2400" dirty="0"/>
              <a:t>pro něj</a:t>
            </a:r>
          </a:p>
          <a:p>
            <a:r>
              <a:rPr lang="cs-CZ" sz="2400" dirty="0"/>
              <a:t>pro ni </a:t>
            </a:r>
          </a:p>
          <a:p>
            <a:r>
              <a:rPr lang="cs-CZ" sz="2400" dirty="0"/>
              <a:t>pro ně </a:t>
            </a:r>
          </a:p>
          <a:p>
            <a:r>
              <a:rPr lang="cs-CZ" sz="2400" dirty="0"/>
              <a:t>pro nás </a:t>
            </a:r>
          </a:p>
          <a:p>
            <a:r>
              <a:rPr lang="cs-CZ" sz="2400" dirty="0"/>
              <a:t>pro vás</a:t>
            </a:r>
          </a:p>
          <a:p>
            <a:r>
              <a:rPr lang="cs-CZ" sz="2400" dirty="0"/>
              <a:t>pro ně (množné číslo) </a:t>
            </a:r>
          </a:p>
        </p:txBody>
      </p:sp>
    </p:spTree>
    <p:extLst>
      <p:ext uri="{BB962C8B-B14F-4D97-AF65-F5344CB8AC3E}">
        <p14:creationId xmlns:p14="http://schemas.microsoft.com/office/powerpoint/2010/main" val="369959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Předložka </a:t>
            </a:r>
            <a:r>
              <a:rPr lang="cs-CZ" dirty="0" err="1"/>
              <a:t>für</a:t>
            </a:r>
            <a:r>
              <a:rPr lang="cs-CZ" dirty="0"/>
              <a:t>, členy a přivlastňovací zájmena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891" y="1845734"/>
            <a:ext cx="10573789" cy="402336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ROD MUŽSKÝ</a:t>
            </a:r>
          </a:p>
          <a:p>
            <a:pPr marL="0" indent="0">
              <a:buNone/>
            </a:pPr>
            <a:r>
              <a:rPr lang="cs-CZ" sz="2400" dirty="0" err="1"/>
              <a:t>für</a:t>
            </a:r>
            <a:r>
              <a:rPr lang="cs-CZ" sz="2400" dirty="0"/>
              <a:t>   	d</a:t>
            </a:r>
            <a:r>
              <a:rPr lang="cs-CZ" sz="2400" b="1" dirty="0">
                <a:solidFill>
                  <a:srgbClr val="0070C0"/>
                </a:solidFill>
              </a:rPr>
              <a:t>en</a:t>
            </a:r>
            <a:r>
              <a:rPr lang="cs-CZ" sz="2400" dirty="0"/>
              <a:t>, </a:t>
            </a:r>
            <a:r>
              <a:rPr lang="cs-CZ" sz="2400" dirty="0" err="1"/>
              <a:t>ein</a:t>
            </a:r>
            <a:r>
              <a:rPr lang="cs-CZ" sz="2400" b="1" dirty="0" err="1">
                <a:solidFill>
                  <a:srgbClr val="0070C0"/>
                </a:solidFill>
              </a:rPr>
              <a:t>en</a:t>
            </a:r>
            <a:r>
              <a:rPr lang="cs-CZ" sz="2400" dirty="0"/>
              <a:t>, </a:t>
            </a:r>
            <a:r>
              <a:rPr lang="cs-CZ" sz="2400" dirty="0" err="1"/>
              <a:t>mein</a:t>
            </a:r>
            <a:r>
              <a:rPr lang="cs-CZ" sz="2400" b="1" dirty="0" err="1">
                <a:solidFill>
                  <a:srgbClr val="0070C0"/>
                </a:solidFill>
              </a:rPr>
              <a:t>en</a:t>
            </a:r>
            <a:r>
              <a:rPr lang="cs-CZ" sz="2400" dirty="0"/>
              <a:t> </a:t>
            </a:r>
            <a:r>
              <a:rPr lang="cs-CZ" sz="2400" dirty="0" err="1"/>
              <a:t>Hund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ROD ŽENSKÝ </a:t>
            </a:r>
          </a:p>
          <a:p>
            <a:pPr marL="0" indent="0">
              <a:buNone/>
            </a:pPr>
            <a:r>
              <a:rPr lang="cs-CZ" sz="2400" dirty="0" err="1"/>
              <a:t>für</a:t>
            </a:r>
            <a:r>
              <a:rPr lang="cs-CZ" sz="2400" dirty="0"/>
              <a:t> 	</a:t>
            </a:r>
            <a:r>
              <a:rPr lang="cs-CZ" sz="2400" dirty="0" err="1"/>
              <a:t>di</a:t>
            </a:r>
            <a:r>
              <a:rPr lang="cs-CZ" sz="2400" b="1" dirty="0" err="1">
                <a:solidFill>
                  <a:srgbClr val="FF0000"/>
                </a:solidFill>
              </a:rPr>
              <a:t>e</a:t>
            </a:r>
            <a:r>
              <a:rPr lang="cs-CZ" sz="2400" dirty="0"/>
              <a:t>, </a:t>
            </a:r>
            <a:r>
              <a:rPr lang="cs-CZ" sz="2400" dirty="0" err="1"/>
              <a:t>ein</a:t>
            </a:r>
            <a:r>
              <a:rPr lang="cs-CZ" sz="2400" b="1" dirty="0" err="1">
                <a:solidFill>
                  <a:srgbClr val="FF0000"/>
                </a:solidFill>
              </a:rPr>
              <a:t>e</a:t>
            </a:r>
            <a:r>
              <a:rPr lang="cs-CZ" sz="2400" dirty="0"/>
              <a:t>, </a:t>
            </a:r>
            <a:r>
              <a:rPr lang="cs-CZ" sz="2400" dirty="0" err="1"/>
              <a:t>mein</a:t>
            </a:r>
            <a:r>
              <a:rPr lang="cs-CZ" sz="2400" b="1" dirty="0" err="1">
                <a:solidFill>
                  <a:srgbClr val="FF0000"/>
                </a:solidFill>
              </a:rPr>
              <a:t>e</a:t>
            </a:r>
            <a:r>
              <a:rPr lang="cs-CZ" sz="2400" dirty="0"/>
              <a:t> </a:t>
            </a:r>
            <a:r>
              <a:rPr lang="cs-CZ" sz="2400" dirty="0" err="1"/>
              <a:t>Katze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ROD STŘEDNÍ </a:t>
            </a:r>
          </a:p>
          <a:p>
            <a:pPr marL="0" indent="0">
              <a:buNone/>
            </a:pPr>
            <a:r>
              <a:rPr lang="cs-CZ" sz="2400" dirty="0" err="1"/>
              <a:t>für</a:t>
            </a:r>
            <a:r>
              <a:rPr lang="cs-CZ" sz="2400" dirty="0"/>
              <a:t> 	</a:t>
            </a:r>
            <a:r>
              <a:rPr lang="cs-CZ" sz="2400" b="1" dirty="0" err="1">
                <a:solidFill>
                  <a:srgbClr val="00B050"/>
                </a:solidFill>
              </a:rPr>
              <a:t>das</a:t>
            </a:r>
            <a:r>
              <a:rPr lang="cs-CZ" sz="2400" b="1" dirty="0">
                <a:solidFill>
                  <a:srgbClr val="00B050"/>
                </a:solidFill>
              </a:rPr>
              <a:t>, </a:t>
            </a:r>
            <a:r>
              <a:rPr lang="cs-CZ" sz="2400" b="1" dirty="0" err="1">
                <a:solidFill>
                  <a:srgbClr val="00B050"/>
                </a:solidFill>
              </a:rPr>
              <a:t>ein</a:t>
            </a:r>
            <a:r>
              <a:rPr lang="cs-CZ" sz="2400" b="1" dirty="0">
                <a:solidFill>
                  <a:srgbClr val="00B050"/>
                </a:solidFill>
              </a:rPr>
              <a:t>, mein </a:t>
            </a:r>
            <a:r>
              <a:rPr lang="cs-CZ" sz="2400" dirty="0" err="1"/>
              <a:t>Kaninchen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2" y="1096817"/>
            <a:ext cx="2854036" cy="190269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712" y="2376710"/>
            <a:ext cx="2327563" cy="17456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031" y="3809721"/>
            <a:ext cx="2705276" cy="180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6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Přivlastňovací zájmena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můj </a:t>
            </a:r>
          </a:p>
          <a:p>
            <a:r>
              <a:rPr lang="cs-CZ" dirty="0"/>
              <a:t>tvůj</a:t>
            </a:r>
          </a:p>
          <a:p>
            <a:r>
              <a:rPr lang="cs-CZ" dirty="0"/>
              <a:t>jeho </a:t>
            </a:r>
          </a:p>
          <a:p>
            <a:r>
              <a:rPr lang="cs-CZ" dirty="0"/>
              <a:t>její </a:t>
            </a:r>
          </a:p>
          <a:p>
            <a:r>
              <a:rPr lang="cs-CZ" dirty="0"/>
              <a:t>náš </a:t>
            </a:r>
          </a:p>
          <a:p>
            <a:r>
              <a:rPr lang="cs-CZ" dirty="0"/>
              <a:t>váš </a:t>
            </a:r>
          </a:p>
          <a:p>
            <a:r>
              <a:rPr lang="cs-CZ" dirty="0"/>
              <a:t>jejich </a:t>
            </a:r>
          </a:p>
          <a:p>
            <a:r>
              <a:rPr lang="cs-CZ" dirty="0"/>
              <a:t>Váš </a:t>
            </a:r>
          </a:p>
        </p:txBody>
      </p:sp>
    </p:spTree>
    <p:extLst>
      <p:ext uri="{BB962C8B-B14F-4D97-AF65-F5344CB8AC3E}">
        <p14:creationId xmlns:p14="http://schemas.microsoft.com/office/powerpoint/2010/main" val="101973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Přivlastňovací zájmena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195995"/>
              </p:ext>
            </p:extLst>
          </p:nvPr>
        </p:nvGraphicFramePr>
        <p:xfrm>
          <a:off x="387927" y="1737364"/>
          <a:ext cx="9864438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4677">
                  <a:extLst>
                    <a:ext uri="{9D8B030D-6E8A-4147-A177-3AD203B41FA5}">
                      <a16:colId xmlns:a16="http://schemas.microsoft.com/office/drawing/2014/main" val="1597353193"/>
                    </a:ext>
                  </a:extLst>
                </a:gridCol>
                <a:gridCol w="4143212">
                  <a:extLst>
                    <a:ext uri="{9D8B030D-6E8A-4147-A177-3AD203B41FA5}">
                      <a16:colId xmlns:a16="http://schemas.microsoft.com/office/drawing/2014/main" val="676208148"/>
                    </a:ext>
                  </a:extLst>
                </a:gridCol>
                <a:gridCol w="1696549">
                  <a:extLst>
                    <a:ext uri="{9D8B030D-6E8A-4147-A177-3AD203B41FA5}">
                      <a16:colId xmlns:a16="http://schemas.microsoft.com/office/drawing/2014/main" val="3929357591"/>
                    </a:ext>
                  </a:extLst>
                </a:gridCol>
              </a:tblGrid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 dirty="0">
                          <a:effectLst/>
                        </a:rPr>
                        <a:t>já</a:t>
                      </a:r>
                      <a:r>
                        <a:rPr lang="de-DE" sz="2400" dirty="0">
                          <a:effectLst/>
                        </a:rPr>
                        <a:t> - ich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>
                          <a:effectLst/>
                        </a:rPr>
                        <a:t>mein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můj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3179246426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 dirty="0">
                          <a:effectLst/>
                        </a:rPr>
                        <a:t>ty</a:t>
                      </a:r>
                      <a:r>
                        <a:rPr lang="de-DE" sz="2400" dirty="0">
                          <a:effectLst/>
                        </a:rPr>
                        <a:t> - du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>
                          <a:effectLst/>
                        </a:rPr>
                        <a:t>dein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tvůj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3663263087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 dirty="0">
                          <a:effectLst/>
                        </a:rPr>
                        <a:t>on - er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>
                          <a:effectLst/>
                        </a:rPr>
                        <a:t>sein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jeho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3439180667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 dirty="0">
                          <a:effectLst/>
                        </a:rPr>
                        <a:t>ona</a:t>
                      </a:r>
                      <a:r>
                        <a:rPr lang="de-DE" sz="2400" dirty="0">
                          <a:effectLst/>
                        </a:rPr>
                        <a:t> - sie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>
                          <a:effectLst/>
                        </a:rPr>
                        <a:t>ihr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její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2195549525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 dirty="0">
                          <a:effectLst/>
                        </a:rPr>
                        <a:t>ono</a:t>
                      </a:r>
                      <a:r>
                        <a:rPr lang="de-DE" sz="2400" dirty="0">
                          <a:effectLst/>
                        </a:rPr>
                        <a:t> - es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 dirty="0">
                          <a:effectLst/>
                        </a:rPr>
                        <a:t>sein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jeho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2052136081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my</a:t>
                      </a:r>
                      <a:r>
                        <a:rPr lang="de-DE" sz="2400">
                          <a:effectLst/>
                        </a:rPr>
                        <a:t> - wir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 dirty="0">
                          <a:effectLst/>
                        </a:rPr>
                        <a:t>unser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náš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3267876828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vy</a:t>
                      </a:r>
                      <a:r>
                        <a:rPr lang="de-DE" sz="2400">
                          <a:effectLst/>
                        </a:rPr>
                        <a:t> - ihr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euer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váš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1950905938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oni</a:t>
                      </a:r>
                      <a:r>
                        <a:rPr lang="de-DE" sz="2400">
                          <a:effectLst/>
                        </a:rPr>
                        <a:t> - sie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 dirty="0">
                          <a:effectLst/>
                        </a:rPr>
                        <a:t>ihr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 dirty="0">
                          <a:effectLst/>
                        </a:rPr>
                        <a:t>jejich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4232042180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Vy</a:t>
                      </a:r>
                      <a:r>
                        <a:rPr lang="de-DE" sz="2400">
                          <a:effectLst/>
                        </a:rPr>
                        <a:t> - Sie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>
                          <a:effectLst/>
                        </a:rPr>
                        <a:t>Ihr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 dirty="0">
                          <a:effectLst/>
                        </a:rPr>
                        <a:t>Váš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24494484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92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Procvičování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491" y="2081261"/>
            <a:ext cx="11762509" cy="4023360"/>
          </a:xfrm>
        </p:spPr>
        <p:txBody>
          <a:bodyPr numCol="2">
            <a:noAutofit/>
          </a:bodyPr>
          <a:lstStyle/>
          <a:p>
            <a:pPr lvl="0"/>
            <a:r>
              <a:rPr lang="cs-CZ" b="1" dirty="0"/>
              <a:t>pro mou tetu – …………………………………………………………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našeho učitele - ……………………………………………………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jeho sestru – ………………………………………………………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tvého bratra – ………………………………………………………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její matku – …………………………………………………………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vašeho bratrance -  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Vašeho syna – ……………………………………………………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našeho dědu – ……………………………………………………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mou přítelkyni – 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tvého otce - ……………………………………………………….</a:t>
            </a:r>
            <a:endParaRPr lang="cs-CZ" dirty="0"/>
          </a:p>
          <a:p>
            <a:pPr lvl="0"/>
            <a:r>
              <a:rPr lang="cs-CZ" b="1" dirty="0"/>
              <a:t>pro jejího přítele – …………………………………………………….</a:t>
            </a:r>
            <a:endParaRPr lang="cs-CZ" dirty="0"/>
          </a:p>
          <a:p>
            <a:pPr lvl="0"/>
            <a:r>
              <a:rPr lang="cs-CZ" b="1" dirty="0"/>
              <a:t>pro jejich dítě – ………………………………………………………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našeho strejdu – 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vaši tetu – …………………………………………………………</a:t>
            </a:r>
            <a:endParaRPr lang="cs-CZ" dirty="0"/>
          </a:p>
          <a:p>
            <a:r>
              <a:rPr lang="cs-CZ" b="1" dirty="0"/>
              <a:t>pro Vaši sestřenici - ……………………………………………………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98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617A6-57A1-4E39-8065-55DCA5D7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samostatné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EC590-63D0-4D9F-85BD-91D913364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85" y="2159568"/>
            <a:ext cx="11090189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a)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dich</a:t>
            </a:r>
            <a:r>
              <a:rPr lang="cs-CZ" dirty="0"/>
              <a:t> - ......................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.....................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Oma</a:t>
            </a:r>
            <a:r>
              <a:rPr lang="cs-CZ" dirty="0"/>
              <a:t> - ...................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ihn</a:t>
            </a:r>
            <a:r>
              <a:rPr lang="cs-CZ" dirty="0"/>
              <a:t> - ....................... 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..................... 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seinen</a:t>
            </a:r>
            <a:r>
              <a:rPr lang="cs-CZ" dirty="0"/>
              <a:t> Opa .................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euch</a:t>
            </a:r>
            <a:r>
              <a:rPr lang="cs-CZ" dirty="0"/>
              <a:t> - ....................  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uns</a:t>
            </a:r>
            <a:r>
              <a:rPr lang="cs-CZ" dirty="0"/>
              <a:t> .................... 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unser</a:t>
            </a:r>
            <a:r>
              <a:rPr lang="cs-CZ" dirty="0"/>
              <a:t> Baby ................</a:t>
            </a:r>
          </a:p>
          <a:p>
            <a:pPr marL="0" indent="0">
              <a:buNone/>
            </a:pPr>
            <a:r>
              <a:rPr lang="cs-CZ" dirty="0"/>
              <a:t>b) pro něho - ..................... pro mne ...................  pro ni ..............................</a:t>
            </a:r>
          </a:p>
          <a:p>
            <a:pPr marL="0" indent="0">
              <a:buNone/>
            </a:pPr>
            <a:r>
              <a:rPr lang="cs-CZ" dirty="0"/>
              <a:t>     pro tebe- ....................... pro něho ..................  pro Vás ...........................</a:t>
            </a:r>
          </a:p>
          <a:p>
            <a:pPr marL="0" indent="0">
              <a:buNone/>
            </a:pPr>
            <a:r>
              <a:rPr lang="cs-CZ" dirty="0"/>
              <a:t>     pro vás ..........................  pro nás ..................... pro ně 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18766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0051-4DBE-4D61-98D7-0E34482ED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samostatné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C2DEF7-BB51-4719-A034-C62A5D53E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4859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c) pro tvoji sestru .............................. pro mého strýce.................................</a:t>
            </a:r>
          </a:p>
          <a:p>
            <a:pPr marL="0" indent="0">
              <a:buNone/>
            </a:pPr>
            <a:r>
              <a:rPr lang="cs-CZ" dirty="0"/>
              <a:t>    pro naši babičku............................. pro Vašeho psa ..................................</a:t>
            </a:r>
          </a:p>
          <a:p>
            <a:pPr marL="0" indent="0">
              <a:buNone/>
            </a:pPr>
            <a:r>
              <a:rPr lang="cs-CZ" dirty="0"/>
              <a:t>    pro jeho přítele ............................. pro její učitelku .................................</a:t>
            </a:r>
          </a:p>
          <a:p>
            <a:pPr marL="0" indent="0">
              <a:buNone/>
            </a:pPr>
            <a:r>
              <a:rPr lang="cs-CZ" dirty="0"/>
              <a:t>   pro vašeho dědu ............................ pro jejich kočku 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4468131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</TotalTime>
  <Words>431</Words>
  <Application>Microsoft Office PowerPoint</Application>
  <PresentationFormat>Širokoúhlá obrazovka</PresentationFormat>
  <Paragraphs>135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Retrospektiva</vt:lpstr>
      <vt:lpstr>Předložka für</vt:lpstr>
      <vt:lpstr>Osobní zájmena </vt:lpstr>
      <vt:lpstr>Opakování učiva – Für wem?  </vt:lpstr>
      <vt:lpstr>Předložka für, členy a přivlastňovací zájmena </vt:lpstr>
      <vt:lpstr>Přivlastňovací zájmena </vt:lpstr>
      <vt:lpstr>Přivlastňovací zájmena </vt:lpstr>
      <vt:lpstr>Procvičování </vt:lpstr>
      <vt:lpstr>Kontrola samostatné práce</vt:lpstr>
      <vt:lpstr>Kontrola samostatné práce</vt:lpstr>
      <vt:lpstr>Pracovní sešit cv.11/str. 23</vt:lpstr>
      <vt:lpstr>Procvičování učiva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Předložka für</dc:title>
  <dc:creator>Pavla Bednářová</dc:creator>
  <cp:lastModifiedBy>Milan Bednář</cp:lastModifiedBy>
  <cp:revision>8</cp:revision>
  <dcterms:created xsi:type="dcterms:W3CDTF">2021-05-25T08:08:31Z</dcterms:created>
  <dcterms:modified xsi:type="dcterms:W3CDTF">2024-10-02T18:04:43Z</dcterms:modified>
</cp:coreProperties>
</file>