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80" r:id="rId3"/>
    <p:sldId id="281" r:id="rId4"/>
    <p:sldId id="282" r:id="rId5"/>
    <p:sldId id="283" r:id="rId6"/>
    <p:sldId id="284" r:id="rId7"/>
    <p:sldId id="266" r:id="rId8"/>
    <p:sldId id="267" r:id="rId9"/>
    <p:sldId id="278" r:id="rId10"/>
    <p:sldId id="257" r:id="rId11"/>
    <p:sldId id="258" r:id="rId12"/>
    <p:sldId id="263" r:id="rId13"/>
    <p:sldId id="264" r:id="rId14"/>
    <p:sldId id="279" r:id="rId15"/>
    <p:sldId id="268" r:id="rId16"/>
    <p:sldId id="269" r:id="rId17"/>
    <p:sldId id="270" r:id="rId18"/>
    <p:sldId id="259" r:id="rId19"/>
    <p:sldId id="260" r:id="rId20"/>
    <p:sldId id="271" r:id="rId21"/>
    <p:sldId id="262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BD263-8BFF-4213-AD89-338EA25F254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7F3134-4A50-4DDD-B2DD-3E2EE744DD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845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obrázek snímku 1">
            <a:extLst>
              <a:ext uri="{FF2B5EF4-FFF2-40B4-BE49-F238E27FC236}">
                <a16:creationId xmlns:a16="http://schemas.microsoft.com/office/drawing/2014/main" id="{70562C32-D87B-42FD-B52A-63499E72D9C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Zástupný symbol pro poznámky 2">
            <a:extLst>
              <a:ext uri="{FF2B5EF4-FFF2-40B4-BE49-F238E27FC236}">
                <a16:creationId xmlns:a16="http://schemas.microsoft.com/office/drawing/2014/main" id="{7E2439CA-9A11-4A2E-9EE7-5F7D548AEC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/>
          </a:p>
        </p:txBody>
      </p:sp>
      <p:sp>
        <p:nvSpPr>
          <p:cNvPr id="13316" name="Zástupný symbol pro číslo snímku 3">
            <a:extLst>
              <a:ext uri="{FF2B5EF4-FFF2-40B4-BE49-F238E27FC236}">
                <a16:creationId xmlns:a16="http://schemas.microsoft.com/office/drawing/2014/main" id="{B089ED06-9A92-4F91-A7C2-526986F69FC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AFE20D-835B-4BF3-9B09-A5599CC6C37E}" type="slidenum">
              <a:rPr lang="cs-CZ" altLang="cs-CZ" smtClean="0">
                <a:latin typeface="Calibri" panose="020F0502020204030204" pitchFamily="34" charset="0"/>
              </a:rPr>
              <a:pPr/>
              <a:t>8</a:t>
            </a:fld>
            <a:endParaRPr lang="cs-CZ" altLang="cs-CZ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091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9A2A5-9824-A0BE-94D2-981534531E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7FF7F-2371-C7B8-1C9C-DA873B7BD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BE62570-128C-B0CC-16FD-AB04A6BC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A5CA2B-D0AB-F5F0-722E-EE97B9903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AFBEF83-E739-3067-BEAE-075DB532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5011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CB3E58-FD8E-333E-662C-1B8EB04A26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A2F86CB-1059-B3B8-8A3D-064F00B788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4DB07B-5DF9-D2EC-67F2-B76BCBEE2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D5845B-1C7B-8529-5D32-B47F3EF4E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1D024A0-98F6-FC4D-0587-D1F7169D5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85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8E3FA35-660E-C70D-3071-9EA2A8826E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776858C-E367-4740-65F5-9CECB72BBA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5857D9-344F-AE28-1A1D-4F4089C72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D2B310-D1C9-E82C-EAF2-6B4BC832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95E304-CFE2-C0CE-1FFB-D7379A4EB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898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4ECC9C-BF8E-6EA9-DA5B-20C847F0A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16B28FB-2E89-ADB2-FBA8-0F2D27FDA6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C27D90F-71CA-4ABC-F4A9-8B2BDBB8D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BC1F69-F9D5-02D8-289B-DC0DFD47C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21EA87B-6F02-FDF0-0B56-62CC87E1E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5118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D36BCF-B49E-3A14-408B-A0358292D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0BC7A0A-0CBA-D9AB-CC5F-F19AA3D5E4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CF2EB1E-99EC-5653-E0D3-B62C3C137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22BA48-2250-0FD4-EDB2-99F68C1C6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2109A9-42A8-D9DF-0A19-F9B30DFCF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6795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99454-6143-8DC7-DEE6-8E5D7B3D2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C408BF-D63D-8993-E75A-BA99D053C3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CB0694-FF05-CC6D-E50C-6541C25D09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20E0962-5A93-B6C9-4751-58650415C2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EF1BA70-7F9B-1ED2-2BEC-6CD755EB2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DA0CBE2-3B1E-F0C5-F56E-6DAAA5C74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273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71AC6-B96E-5790-5487-46F0DADF95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1036A0-CCC6-D7AA-30EC-74B54127B5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2B332D-540F-7A3F-891A-1DC648115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9C930D2-6D09-C476-FA33-268B504183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ADE868B-84E8-49CE-D305-781DDC2C1A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CE3C2502-6079-4D67-0EBB-066A5FC88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879E807-515D-9B2D-4EF4-6A5B6B1B5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4F16454-8ADC-F241-B7B6-562377F5A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7755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409939-5C4E-3238-702F-609E35BCB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BDD880-B5C3-2A89-F557-5A800B4F0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CF00F9B-E6FF-3AB8-7FAE-FBADA9623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8BD59E7-ABF4-E797-2FED-DBBCA64C2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399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41C0544-4C70-1752-CE87-C802BB91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6BFB18B-31D1-9E1D-B07F-674787327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D918DB-B823-B95C-1065-DA8AD0E9B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160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386282-687E-83A4-C063-3BA16159B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EA0A17-DB56-90F4-2E89-AF506B14D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DEA23E6-4518-29D9-FB63-EA1F8CA355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3939342-FD40-6949-58AB-387C000E0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12C5846-30C3-76FB-5943-8A704CE86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D6E01B1-0F10-EC05-2988-412A334E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40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F3729-A6B5-C4C3-E5C9-4A1A9A1E95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5D24609-03AE-8F4A-7E00-5006B6902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047F991-FF1E-2177-C18B-B6BD9E8DD0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859405-B6DA-414F-3641-FB23F0105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2A1C80-E81D-3133-8C12-B15AB90B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79A705C-5A5C-107B-6772-54A58D5BA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472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18E22F2-4E99-C9C6-E14A-DF6EA0558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18A10B-1B60-628B-B7DE-2FF1F211F2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BAB5BB-D431-E0A3-B5F1-90C984425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B39DB-2E7A-4059-9174-51C2615EE667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2777927-1C6B-521D-79F5-A04385D02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983561-8B2B-0A4E-4595-61557F7164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FFC8C3-0A27-452D-A4E0-5A7A96A1FA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94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D080A8-9BEF-38F9-DC13-C98EA40227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cs-CZ" dirty="0"/>
              <a:t>Přívlastek, druhy, přístavek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B44CEF-29FE-4531-2711-1037A7906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36008" y="3602038"/>
            <a:ext cx="6031992" cy="814514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8. třída</a:t>
            </a:r>
          </a:p>
        </p:txBody>
      </p:sp>
    </p:spTree>
    <p:extLst>
      <p:ext uri="{BB962C8B-B14F-4D97-AF65-F5344CB8AC3E}">
        <p14:creationId xmlns:p14="http://schemas.microsoft.com/office/powerpoint/2010/main" val="21424684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71291147-1C68-48E2-8897-02BCAF77E28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Přívlastek těsný 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CA1A6FAA-CA8B-41FE-A81A-9FE852496633}"/>
              </a:ext>
            </a:extLst>
          </p:cNvPr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Žáci                                     		nastoupí do autobusu.</a:t>
            </a:r>
          </a:p>
          <a:p>
            <a:pPr marL="0" indent="0">
              <a:buNone/>
              <a:defRPr/>
            </a:pPr>
            <a:r>
              <a:rPr lang="cs-CZ" dirty="0"/>
              <a:t>(Jací žáci?)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Přívlastek </a:t>
            </a:r>
            <a:r>
              <a:rPr lang="cs-CZ" b="1" u="sng" dirty="0"/>
              <a:t>těsný</a:t>
            </a:r>
            <a:r>
              <a:rPr lang="cs-CZ" dirty="0"/>
              <a:t> nemůžeme vypustit z věty, aniž by se změnil její smysl. Neoddělujeme ho čárkou.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90E5ECB-E2D9-45F5-BDF8-696047718FF0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608888" y="3325813"/>
            <a:ext cx="2087562" cy="63976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 algn="ctr">
              <a:buNone/>
              <a:defRPr/>
            </a:pPr>
            <a:r>
              <a:rPr lang="cs-CZ" dirty="0"/>
              <a:t>těsný</a:t>
            </a:r>
          </a:p>
        </p:txBody>
      </p:sp>
      <p:sp>
        <p:nvSpPr>
          <p:cNvPr id="9" name="Zaoblený obdélníkový popisek 8">
            <a:extLst>
              <a:ext uri="{FF2B5EF4-FFF2-40B4-BE49-F238E27FC236}">
                <a16:creationId xmlns:a16="http://schemas.microsoft.com/office/drawing/2014/main" id="{322F568C-85AF-4A99-9E05-B63B25DA29E5}"/>
              </a:ext>
            </a:extLst>
          </p:cNvPr>
          <p:cNvSpPr/>
          <p:nvPr/>
        </p:nvSpPr>
        <p:spPr>
          <a:xfrm>
            <a:off x="4941444" y="3193257"/>
            <a:ext cx="2447925" cy="1008062"/>
          </a:xfrm>
          <a:prstGeom prst="wedgeRoundRectCallout">
            <a:avLst>
              <a:gd name="adj1" fmla="val -65362"/>
              <a:gd name="adj2" fmla="val -93712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Shodný, rozvitý přívlastek, stojí </a:t>
            </a:r>
            <a:r>
              <a:rPr lang="cs-CZ" dirty="0">
                <a:solidFill>
                  <a:srgbClr val="FF0000"/>
                </a:solidFill>
              </a:rPr>
              <a:t>za</a:t>
            </a:r>
            <a:r>
              <a:rPr lang="cs-CZ" dirty="0"/>
              <a:t> podstatným jménem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90D9244A-2080-4C33-840E-E1467F68BEA7}"/>
              </a:ext>
            </a:extLst>
          </p:cNvPr>
          <p:cNvSpPr/>
          <p:nvPr/>
        </p:nvSpPr>
        <p:spPr>
          <a:xfrm>
            <a:off x="2279651" y="1720850"/>
            <a:ext cx="360363" cy="4318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1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684AEFE5-CAB1-4A9D-AAC0-4F8266CD8625}"/>
              </a:ext>
            </a:extLst>
          </p:cNvPr>
          <p:cNvSpPr/>
          <p:nvPr/>
        </p:nvSpPr>
        <p:spPr>
          <a:xfrm>
            <a:off x="1715741" y="2296002"/>
            <a:ext cx="3138487" cy="5556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>
                <a:solidFill>
                  <a:srgbClr val="00B050"/>
                </a:solidFill>
              </a:rPr>
              <a:t>přihlášení na výlet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9A41A7C-ADBF-4447-B7F9-252814421385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Přívlastek volný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FB053F0-4199-4D1F-97A1-8405DA44E6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689" y="1966912"/>
            <a:ext cx="8229600" cy="4525963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Míče,                                                   , létaly vzduchem.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647AC4E-4798-418E-AD1E-3D8921BD025F}"/>
              </a:ext>
            </a:extLst>
          </p:cNvPr>
          <p:cNvSpPr/>
          <p:nvPr/>
        </p:nvSpPr>
        <p:spPr>
          <a:xfrm>
            <a:off x="2577719" y="1987949"/>
            <a:ext cx="3959225" cy="576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dirty="0"/>
              <a:t>pomalované všemi barvami       </a:t>
            </a:r>
          </a:p>
        </p:txBody>
      </p:sp>
      <p:sp>
        <p:nvSpPr>
          <p:cNvPr id="7" name="Zaoblený obdélníkový popisek 6">
            <a:extLst>
              <a:ext uri="{FF2B5EF4-FFF2-40B4-BE49-F238E27FC236}">
                <a16:creationId xmlns:a16="http://schemas.microsoft.com/office/drawing/2014/main" id="{91B026FA-6CB9-420F-8789-AA8EE68E369D}"/>
              </a:ext>
            </a:extLst>
          </p:cNvPr>
          <p:cNvSpPr/>
          <p:nvPr/>
        </p:nvSpPr>
        <p:spPr>
          <a:xfrm>
            <a:off x="2573591" y="2967037"/>
            <a:ext cx="1093787" cy="923925"/>
          </a:xfrm>
          <a:prstGeom prst="wedgeRoundRectCallout">
            <a:avLst>
              <a:gd name="adj1" fmla="val -59906"/>
              <a:gd name="adj2" fmla="val -114032"/>
              <a:gd name="adj3" fmla="val 16667"/>
            </a:avLst>
          </a:prstGeom>
          <a:ln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Jaké míče?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E8FA25C0-E775-463D-B0BF-6A34F3F6522D}"/>
              </a:ext>
            </a:extLst>
          </p:cNvPr>
          <p:cNvSpPr/>
          <p:nvPr/>
        </p:nvSpPr>
        <p:spPr>
          <a:xfrm>
            <a:off x="5384419" y="3179763"/>
            <a:ext cx="2305050" cy="760412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volný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2E420477-ECB0-48F4-A650-32B8BF10EB5D}"/>
              </a:ext>
            </a:extLst>
          </p:cNvPr>
          <p:cNvSpPr/>
          <p:nvPr/>
        </p:nvSpPr>
        <p:spPr>
          <a:xfrm>
            <a:off x="1797907" y="4545805"/>
            <a:ext cx="7777163" cy="165576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Přívlastek volný můžeme vypustit, aniž změníme smysl textu. Ve větě ho oddělujeme z obou stran čárkou.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053A21-66E9-45D0-B8CD-C031F8ACB4A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cs-CZ" sz="3600" dirty="0"/>
              <a:t>Urči přívlastek volný a těsný. Doplň čárky.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E4B8D5-992A-4497-A152-8B1B17FFA3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dirty="0"/>
              <a:t>Žádná z polévek uvařených z ryb mi nechutná.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Filmy vysílané pozdě v noci nejsou pro děti.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Z rozhledny</a:t>
            </a:r>
            <a:r>
              <a:rPr lang="cs-CZ" altLang="cs-CZ" dirty="0">
                <a:solidFill>
                  <a:schemeClr val="bg1"/>
                </a:solidFill>
              </a:rPr>
              <a:t>,</a:t>
            </a:r>
            <a:r>
              <a:rPr lang="cs-CZ" altLang="cs-CZ" dirty="0"/>
              <a:t> opravené letos</a:t>
            </a:r>
            <a:r>
              <a:rPr lang="cs-CZ" altLang="cs-CZ" dirty="0">
                <a:solidFill>
                  <a:schemeClr val="bg1"/>
                </a:solidFill>
              </a:rPr>
              <a:t>,</a:t>
            </a:r>
            <a:r>
              <a:rPr lang="cs-CZ" altLang="cs-CZ" dirty="0"/>
              <a:t> je krásný výhled na okolí.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Stromy rostoucí osaměle mimo les nazýváme </a:t>
            </a:r>
            <a:r>
              <a:rPr lang="cs-CZ" altLang="cs-CZ" dirty="0" err="1"/>
              <a:t>solitery</a:t>
            </a:r>
            <a:r>
              <a:rPr lang="cs-CZ" altLang="cs-CZ" dirty="0"/>
              <a:t>.</a:t>
            </a:r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76E802D4-BDCB-4E38-9E8B-336D6B973169}"/>
              </a:ext>
            </a:extLst>
          </p:cNvPr>
          <p:cNvCxnSpPr/>
          <p:nvPr/>
        </p:nvCxnSpPr>
        <p:spPr>
          <a:xfrm>
            <a:off x="3359151" y="2287334"/>
            <a:ext cx="2376488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7" name="Obdélník 6">
            <a:extLst>
              <a:ext uri="{FF2B5EF4-FFF2-40B4-BE49-F238E27FC236}">
                <a16:creationId xmlns:a16="http://schemas.microsoft.com/office/drawing/2014/main" id="{3B0EF436-E00D-4A86-AD88-F5CE6227B1A5}"/>
              </a:ext>
            </a:extLst>
          </p:cNvPr>
          <p:cNvSpPr/>
          <p:nvPr/>
        </p:nvSpPr>
        <p:spPr>
          <a:xfrm>
            <a:off x="4332287" y="1596583"/>
            <a:ext cx="287338" cy="28733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cxnSp>
        <p:nvCxnSpPr>
          <p:cNvPr id="9" name="Přímá spojnice 8">
            <a:extLst>
              <a:ext uri="{FF2B5EF4-FFF2-40B4-BE49-F238E27FC236}">
                <a16:creationId xmlns:a16="http://schemas.microsoft.com/office/drawing/2014/main" id="{BE6D3C90-6609-4704-B90D-E9096C8EBF9A}"/>
              </a:ext>
            </a:extLst>
          </p:cNvPr>
          <p:cNvCxnSpPr/>
          <p:nvPr/>
        </p:nvCxnSpPr>
        <p:spPr>
          <a:xfrm>
            <a:off x="1774825" y="3302699"/>
            <a:ext cx="3384550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F81DDAE6-2C10-4254-938B-E55D06CB9EEA}"/>
              </a:ext>
            </a:extLst>
          </p:cNvPr>
          <p:cNvSpPr/>
          <p:nvPr/>
        </p:nvSpPr>
        <p:spPr>
          <a:xfrm>
            <a:off x="3035300" y="2538953"/>
            <a:ext cx="431800" cy="36036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39329799-D587-408A-B3C5-8A80EA37DD6D}"/>
              </a:ext>
            </a:extLst>
          </p:cNvPr>
          <p:cNvCxnSpPr/>
          <p:nvPr/>
        </p:nvCxnSpPr>
        <p:spPr>
          <a:xfrm>
            <a:off x="2640013" y="4334764"/>
            <a:ext cx="230346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114BEFD2-30B8-4C39-8907-D064D1CAF992}"/>
              </a:ext>
            </a:extLst>
          </p:cNvPr>
          <p:cNvCxnSpPr/>
          <p:nvPr/>
        </p:nvCxnSpPr>
        <p:spPr>
          <a:xfrm>
            <a:off x="1774825" y="5278819"/>
            <a:ext cx="4321175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" name="Obdélník 16">
            <a:extLst>
              <a:ext uri="{FF2B5EF4-FFF2-40B4-BE49-F238E27FC236}">
                <a16:creationId xmlns:a16="http://schemas.microsoft.com/office/drawing/2014/main" id="{7DBF1899-F976-4619-A2D3-04D3AE0BDBE3}"/>
              </a:ext>
            </a:extLst>
          </p:cNvPr>
          <p:cNvSpPr/>
          <p:nvPr/>
        </p:nvSpPr>
        <p:spPr>
          <a:xfrm>
            <a:off x="3791744" y="3525902"/>
            <a:ext cx="431800" cy="3603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ABDAEAAC-0681-47FA-901C-D0756FD8A74E}"/>
              </a:ext>
            </a:extLst>
          </p:cNvPr>
          <p:cNvSpPr/>
          <p:nvPr/>
        </p:nvSpPr>
        <p:spPr>
          <a:xfrm>
            <a:off x="3791744" y="4568699"/>
            <a:ext cx="431800" cy="3603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4741C4-501F-48B0-A013-04DA856E44FA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Urči přívlastek volný a těsný. Doplň čárky.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89F2C9-B396-4639-AE20-7C7CCD3694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Jablka</a:t>
            </a:r>
            <a:r>
              <a:rPr lang="cs-CZ" dirty="0">
                <a:solidFill>
                  <a:schemeClr val="bg1"/>
                </a:solidFill>
              </a:rPr>
              <a:t>,</a:t>
            </a:r>
            <a:r>
              <a:rPr lang="cs-CZ" dirty="0"/>
              <a:t> pěstovaná v sadech</a:t>
            </a:r>
            <a:r>
              <a:rPr lang="cs-CZ" dirty="0">
                <a:solidFill>
                  <a:schemeClr val="bg1"/>
                </a:solidFill>
              </a:rPr>
              <a:t>,</a:t>
            </a:r>
            <a:r>
              <a:rPr lang="cs-CZ" dirty="0"/>
              <a:t> je třeba omýt.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Šálek vyrobený z tenkého skla je křehký.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Film zachycující život lvů vám můžu doporučit.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  <a:defRPr/>
            </a:pPr>
            <a:r>
              <a:rPr lang="cs-CZ" dirty="0"/>
              <a:t>Plodiny sklízené za vlhkého počasí bývají napadeny plísní.</a:t>
            </a:r>
          </a:p>
          <a:p>
            <a:pPr>
              <a:defRPr/>
            </a:pPr>
            <a:endParaRPr lang="cs-CZ" dirty="0"/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E63E1395-B219-460F-8F62-49E93DED5D25}"/>
              </a:ext>
            </a:extLst>
          </p:cNvPr>
          <p:cNvCxnSpPr/>
          <p:nvPr/>
        </p:nvCxnSpPr>
        <p:spPr>
          <a:xfrm>
            <a:off x="1884364" y="2702560"/>
            <a:ext cx="3240087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" name="Obdélník 5">
            <a:extLst>
              <a:ext uri="{FF2B5EF4-FFF2-40B4-BE49-F238E27FC236}">
                <a16:creationId xmlns:a16="http://schemas.microsoft.com/office/drawing/2014/main" id="{3E643160-9AC2-4060-97AE-AF80ED455EB3}"/>
              </a:ext>
            </a:extLst>
          </p:cNvPr>
          <p:cNvSpPr/>
          <p:nvPr/>
        </p:nvSpPr>
        <p:spPr>
          <a:xfrm>
            <a:off x="3575051" y="5096607"/>
            <a:ext cx="433387" cy="3603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0572F844-E7D9-4E11-A61B-5E2A16020664}"/>
              </a:ext>
            </a:extLst>
          </p:cNvPr>
          <p:cNvSpPr/>
          <p:nvPr/>
        </p:nvSpPr>
        <p:spPr>
          <a:xfrm>
            <a:off x="3234373" y="3957702"/>
            <a:ext cx="431800" cy="36036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DC7AF0F-2231-4D3D-A7CC-F92BAB77FAB9}"/>
              </a:ext>
            </a:extLst>
          </p:cNvPr>
          <p:cNvSpPr/>
          <p:nvPr/>
        </p:nvSpPr>
        <p:spPr>
          <a:xfrm>
            <a:off x="3143251" y="2955132"/>
            <a:ext cx="431800" cy="3603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D5E3CC35-9734-4E55-806D-850F645E74BF}"/>
              </a:ext>
            </a:extLst>
          </p:cNvPr>
          <p:cNvSpPr/>
          <p:nvPr/>
        </p:nvSpPr>
        <p:spPr>
          <a:xfrm>
            <a:off x="3258185" y="1825625"/>
            <a:ext cx="431800" cy="3603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5E697354-9B18-4D19-9092-808D0CCAA19C}"/>
              </a:ext>
            </a:extLst>
          </p:cNvPr>
          <p:cNvCxnSpPr/>
          <p:nvPr/>
        </p:nvCxnSpPr>
        <p:spPr>
          <a:xfrm>
            <a:off x="1810545" y="3741802"/>
            <a:ext cx="3529012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D0958A5C-463B-44D6-ABD1-6988065DDFE4}"/>
              </a:ext>
            </a:extLst>
          </p:cNvPr>
          <p:cNvCxnSpPr/>
          <p:nvPr/>
        </p:nvCxnSpPr>
        <p:spPr>
          <a:xfrm>
            <a:off x="1582738" y="4797426"/>
            <a:ext cx="295275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FFB42280-83A3-4B45-B0CB-1F623D75FBA5}"/>
              </a:ext>
            </a:extLst>
          </p:cNvPr>
          <p:cNvCxnSpPr/>
          <p:nvPr/>
        </p:nvCxnSpPr>
        <p:spPr>
          <a:xfrm>
            <a:off x="2045718" y="5863908"/>
            <a:ext cx="3889375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>
            <a:extLst>
              <a:ext uri="{FF2B5EF4-FFF2-40B4-BE49-F238E27FC236}">
                <a16:creationId xmlns:a16="http://schemas.microsoft.com/office/drawing/2014/main" id="{9D001AEC-DE34-4E68-8F4E-EC5996F6903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cs-CZ" altLang="cs-CZ" dirty="0"/>
              <a:t>Procvičování učiva </a:t>
            </a:r>
          </a:p>
        </p:txBody>
      </p:sp>
      <p:sp>
        <p:nvSpPr>
          <p:cNvPr id="18435" name="Zástupný obsah 2">
            <a:extLst>
              <a:ext uri="{FF2B5EF4-FFF2-40B4-BE49-F238E27FC236}">
                <a16:creationId xmlns:a16="http://schemas.microsoft.com/office/drawing/2014/main" id="{745F8935-2564-4BE0-9DE9-6359FC8F29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/>
          </a:p>
        </p:txBody>
      </p:sp>
      <p:pic>
        <p:nvPicPr>
          <p:cNvPr id="18436" name="Obrázek 3">
            <a:extLst>
              <a:ext uri="{FF2B5EF4-FFF2-40B4-BE49-F238E27FC236}">
                <a16:creationId xmlns:a16="http://schemas.microsoft.com/office/drawing/2014/main" id="{47C93262-CC3F-4CE2-9F6B-5FAA1A4EFB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900238"/>
            <a:ext cx="8229600" cy="427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CBFE1E-2464-44BA-BAC5-5314441600C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>
              <a:defRPr/>
            </a:pPr>
            <a:r>
              <a:rPr lang="cs-CZ" sz="3600" dirty="0"/>
              <a:t>Urči přívlastek volný a těsný a doplň čárky.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EF2DF3A-5C91-475B-AAF2-40EE01ADA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68746"/>
            <a:ext cx="10515600" cy="4351338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dirty="0"/>
              <a:t>Učebnice vydané v roce 1982 jsou neplatné.</a:t>
            </a:r>
          </a:p>
          <a:p>
            <a:pPr marL="0" indent="0">
              <a:buNone/>
              <a:defRPr/>
            </a:pPr>
            <a:r>
              <a:rPr lang="cs-CZ" dirty="0"/>
              <a:t>Žáci mající vši nesmí do školy.</a:t>
            </a:r>
          </a:p>
          <a:p>
            <a:pPr marL="0" indent="0">
              <a:buNone/>
              <a:defRPr/>
            </a:pPr>
            <a:r>
              <a:rPr lang="cs-CZ" dirty="0"/>
              <a:t>Lidé  nemající o nic zájem jsou nudní.</a:t>
            </a:r>
          </a:p>
          <a:p>
            <a:pPr marL="0" indent="0">
              <a:buNone/>
              <a:defRPr/>
            </a:pPr>
            <a:r>
              <a:rPr lang="cs-CZ" dirty="0"/>
              <a:t>Podlouhlý dům obklopený parkem chátral.</a:t>
            </a:r>
          </a:p>
          <a:p>
            <a:pPr marL="0" indent="0">
              <a:buNone/>
              <a:defRPr/>
            </a:pPr>
            <a:r>
              <a:rPr lang="cs-CZ" dirty="0"/>
              <a:t>Moře znečištěné odpadem se vzdouvalo kolem lodi.</a:t>
            </a:r>
          </a:p>
          <a:p>
            <a:pPr marL="0" indent="0">
              <a:buNone/>
              <a:defRPr/>
            </a:pPr>
            <a:r>
              <a:rPr lang="cs-CZ" dirty="0"/>
              <a:t>Auto vypouštějící oblaka kouře zmizelo za rohem.</a:t>
            </a:r>
          </a:p>
          <a:p>
            <a:pPr marL="0" indent="0">
              <a:buNone/>
              <a:defRPr/>
            </a:pPr>
            <a:r>
              <a:rPr lang="cs-CZ" dirty="0"/>
              <a:t>Myši schované v díře se kocoura nebály. </a:t>
            </a:r>
          </a:p>
          <a:p>
            <a:pPr marL="0" indent="0">
              <a:buNone/>
              <a:defRPr/>
            </a:pPr>
            <a:r>
              <a:rPr lang="cs-CZ" dirty="0"/>
              <a:t>Hřiště stále zaplněné dětmi se rozprostíralo v zeleni.</a:t>
            </a:r>
          </a:p>
        </p:txBody>
      </p: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DE8148BF-8274-4397-8637-30722F9E6727}"/>
              </a:ext>
            </a:extLst>
          </p:cNvPr>
          <p:cNvCxnSpPr/>
          <p:nvPr/>
        </p:nvCxnSpPr>
        <p:spPr>
          <a:xfrm>
            <a:off x="2279650" y="2243328"/>
            <a:ext cx="29527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1" name="Obdélník 10">
            <a:extLst>
              <a:ext uri="{FF2B5EF4-FFF2-40B4-BE49-F238E27FC236}">
                <a16:creationId xmlns:a16="http://schemas.microsoft.com/office/drawing/2014/main" id="{4037A529-5C7B-421E-A93A-F75BFD1B0FA3}"/>
              </a:ext>
            </a:extLst>
          </p:cNvPr>
          <p:cNvSpPr/>
          <p:nvPr/>
        </p:nvSpPr>
        <p:spPr>
          <a:xfrm>
            <a:off x="3373740" y="4107023"/>
            <a:ext cx="25241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2" name="Obdélník 11">
            <a:extLst>
              <a:ext uri="{FF2B5EF4-FFF2-40B4-BE49-F238E27FC236}">
                <a16:creationId xmlns:a16="http://schemas.microsoft.com/office/drawing/2014/main" id="{B272253C-D45E-4F6D-9FAB-5EF75A48FC22}"/>
              </a:ext>
            </a:extLst>
          </p:cNvPr>
          <p:cNvSpPr/>
          <p:nvPr/>
        </p:nvSpPr>
        <p:spPr>
          <a:xfrm>
            <a:off x="3809205" y="5274312"/>
            <a:ext cx="250825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3" name="Obdélník 12">
            <a:extLst>
              <a:ext uri="{FF2B5EF4-FFF2-40B4-BE49-F238E27FC236}">
                <a16:creationId xmlns:a16="http://schemas.microsoft.com/office/drawing/2014/main" id="{7E58FA2F-47F7-412D-A5C5-AAF4B560B1C6}"/>
              </a:ext>
            </a:extLst>
          </p:cNvPr>
          <p:cNvSpPr/>
          <p:nvPr/>
        </p:nvSpPr>
        <p:spPr>
          <a:xfrm>
            <a:off x="3287713" y="3633789"/>
            <a:ext cx="252412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4" name="Obdélník 13">
            <a:extLst>
              <a:ext uri="{FF2B5EF4-FFF2-40B4-BE49-F238E27FC236}">
                <a16:creationId xmlns:a16="http://schemas.microsoft.com/office/drawing/2014/main" id="{A4BA1036-12BB-4C17-AAF0-EF23C3247540}"/>
              </a:ext>
            </a:extLst>
          </p:cNvPr>
          <p:cNvSpPr/>
          <p:nvPr/>
        </p:nvSpPr>
        <p:spPr>
          <a:xfrm>
            <a:off x="4605337" y="3196687"/>
            <a:ext cx="252413" cy="431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V</a:t>
            </a:r>
          </a:p>
        </p:txBody>
      </p:sp>
      <p:sp>
        <p:nvSpPr>
          <p:cNvPr id="16" name="Obdélník 15">
            <a:extLst>
              <a:ext uri="{FF2B5EF4-FFF2-40B4-BE49-F238E27FC236}">
                <a16:creationId xmlns:a16="http://schemas.microsoft.com/office/drawing/2014/main" id="{41165B39-9BEC-4CDB-A012-C77E461BD331}"/>
              </a:ext>
            </a:extLst>
          </p:cNvPr>
          <p:cNvSpPr/>
          <p:nvPr/>
        </p:nvSpPr>
        <p:spPr>
          <a:xfrm>
            <a:off x="3071019" y="4769773"/>
            <a:ext cx="215900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sp>
        <p:nvSpPr>
          <p:cNvPr id="17" name="Obdélník 16">
            <a:extLst>
              <a:ext uri="{FF2B5EF4-FFF2-40B4-BE49-F238E27FC236}">
                <a16:creationId xmlns:a16="http://schemas.microsoft.com/office/drawing/2014/main" id="{4AA9C9D3-DBC6-4D0C-90E4-A41C3EE641DA}"/>
              </a:ext>
            </a:extLst>
          </p:cNvPr>
          <p:cNvSpPr/>
          <p:nvPr/>
        </p:nvSpPr>
        <p:spPr>
          <a:xfrm>
            <a:off x="2874804" y="2703101"/>
            <a:ext cx="215900" cy="3603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302B28FA-58E1-447C-B5EC-5ED1F21BBF91}"/>
              </a:ext>
            </a:extLst>
          </p:cNvPr>
          <p:cNvSpPr/>
          <p:nvPr/>
        </p:nvSpPr>
        <p:spPr>
          <a:xfrm>
            <a:off x="2286509" y="2151159"/>
            <a:ext cx="215900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sp>
        <p:nvSpPr>
          <p:cNvPr id="19" name="Obdélník 18">
            <a:extLst>
              <a:ext uri="{FF2B5EF4-FFF2-40B4-BE49-F238E27FC236}">
                <a16:creationId xmlns:a16="http://schemas.microsoft.com/office/drawing/2014/main" id="{19CAF87C-2D30-4129-B6B4-F99B686EA4C6}"/>
              </a:ext>
            </a:extLst>
          </p:cNvPr>
          <p:cNvSpPr/>
          <p:nvPr/>
        </p:nvSpPr>
        <p:spPr>
          <a:xfrm>
            <a:off x="3424428" y="1581437"/>
            <a:ext cx="215900" cy="3603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/>
              <a:t>T</a:t>
            </a:r>
          </a:p>
        </p:txBody>
      </p:sp>
      <p:cxnSp>
        <p:nvCxnSpPr>
          <p:cNvPr id="21" name="Přímá spojnice 20">
            <a:extLst>
              <a:ext uri="{FF2B5EF4-FFF2-40B4-BE49-F238E27FC236}">
                <a16:creationId xmlns:a16="http://schemas.microsoft.com/office/drawing/2014/main" id="{91D62A17-8544-4A76-9718-707E21782768}"/>
              </a:ext>
            </a:extLst>
          </p:cNvPr>
          <p:cNvCxnSpPr/>
          <p:nvPr/>
        </p:nvCxnSpPr>
        <p:spPr>
          <a:xfrm>
            <a:off x="1558925" y="2725039"/>
            <a:ext cx="1441450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23" name="Přímá spojnice 22">
            <a:extLst>
              <a:ext uri="{FF2B5EF4-FFF2-40B4-BE49-F238E27FC236}">
                <a16:creationId xmlns:a16="http://schemas.microsoft.com/office/drawing/2014/main" id="{0CEFD0AB-BD48-4727-8738-E14340574CE2}"/>
              </a:ext>
            </a:extLst>
          </p:cNvPr>
          <p:cNvCxnSpPr/>
          <p:nvPr/>
        </p:nvCxnSpPr>
        <p:spPr>
          <a:xfrm flipV="1">
            <a:off x="1558925" y="3242851"/>
            <a:ext cx="3024188" cy="158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EC332CE8-420D-4B36-8BC6-436E51444905}"/>
              </a:ext>
            </a:extLst>
          </p:cNvPr>
          <p:cNvCxnSpPr/>
          <p:nvPr/>
        </p:nvCxnSpPr>
        <p:spPr>
          <a:xfrm>
            <a:off x="3287713" y="3702304"/>
            <a:ext cx="2808288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Přímá spojnice 33">
            <a:extLst>
              <a:ext uri="{FF2B5EF4-FFF2-40B4-BE49-F238E27FC236}">
                <a16:creationId xmlns:a16="http://schemas.microsoft.com/office/drawing/2014/main" id="{CB00AF51-82BF-4C17-9DB1-77788BE8C839}"/>
              </a:ext>
            </a:extLst>
          </p:cNvPr>
          <p:cNvCxnSpPr/>
          <p:nvPr/>
        </p:nvCxnSpPr>
        <p:spPr>
          <a:xfrm>
            <a:off x="4440238" y="36068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Přímá spojnice 35">
            <a:extLst>
              <a:ext uri="{FF2B5EF4-FFF2-40B4-BE49-F238E27FC236}">
                <a16:creationId xmlns:a16="http://schemas.microsoft.com/office/drawing/2014/main" id="{6DFFBDC5-2EE0-49BA-97E8-97D6481A180F}"/>
              </a:ext>
            </a:extLst>
          </p:cNvPr>
          <p:cNvCxnSpPr/>
          <p:nvPr/>
        </p:nvCxnSpPr>
        <p:spPr>
          <a:xfrm>
            <a:off x="7391400" y="3530600"/>
            <a:ext cx="0" cy="15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Přímá spojnice 39">
            <a:extLst>
              <a:ext uri="{FF2B5EF4-FFF2-40B4-BE49-F238E27FC236}">
                <a16:creationId xmlns:a16="http://schemas.microsoft.com/office/drawing/2014/main" id="{66C7EDEA-8452-4C2D-9588-0998BE765242}"/>
              </a:ext>
            </a:extLst>
          </p:cNvPr>
          <p:cNvCxnSpPr/>
          <p:nvPr/>
        </p:nvCxnSpPr>
        <p:spPr>
          <a:xfrm>
            <a:off x="1739105" y="4223514"/>
            <a:ext cx="331311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Přímá spojnice 42">
            <a:extLst>
              <a:ext uri="{FF2B5EF4-FFF2-40B4-BE49-F238E27FC236}">
                <a16:creationId xmlns:a16="http://schemas.microsoft.com/office/drawing/2014/main" id="{5233D693-90F6-4539-A54F-BCCCA34A9CE6}"/>
              </a:ext>
            </a:extLst>
          </p:cNvPr>
          <p:cNvCxnSpPr/>
          <p:nvPr/>
        </p:nvCxnSpPr>
        <p:spPr>
          <a:xfrm>
            <a:off x="2927350" y="4149726"/>
            <a:ext cx="0" cy="142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Přímá spojnice 44">
            <a:extLst>
              <a:ext uri="{FF2B5EF4-FFF2-40B4-BE49-F238E27FC236}">
                <a16:creationId xmlns:a16="http://schemas.microsoft.com/office/drawing/2014/main" id="{719780ED-3D88-4F53-8DA3-2B4A549A7EAF}"/>
              </a:ext>
            </a:extLst>
          </p:cNvPr>
          <p:cNvCxnSpPr/>
          <p:nvPr/>
        </p:nvCxnSpPr>
        <p:spPr>
          <a:xfrm>
            <a:off x="6240463" y="4149726"/>
            <a:ext cx="0" cy="14287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Přímá spojnice 48">
            <a:extLst>
              <a:ext uri="{FF2B5EF4-FFF2-40B4-BE49-F238E27FC236}">
                <a16:creationId xmlns:a16="http://schemas.microsoft.com/office/drawing/2014/main" id="{C0959900-9DB1-4B3C-B763-A71957312CAC}"/>
              </a:ext>
            </a:extLst>
          </p:cNvPr>
          <p:cNvCxnSpPr/>
          <p:nvPr/>
        </p:nvCxnSpPr>
        <p:spPr>
          <a:xfrm>
            <a:off x="1739105" y="4783456"/>
            <a:ext cx="3673475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1" name="Přímá spojnice 50">
            <a:extLst>
              <a:ext uri="{FF2B5EF4-FFF2-40B4-BE49-F238E27FC236}">
                <a16:creationId xmlns:a16="http://schemas.microsoft.com/office/drawing/2014/main" id="{CF870151-10FF-45F8-9E5F-00267DE87A0C}"/>
              </a:ext>
            </a:extLst>
          </p:cNvPr>
          <p:cNvCxnSpPr/>
          <p:nvPr/>
        </p:nvCxnSpPr>
        <p:spPr>
          <a:xfrm flipV="1">
            <a:off x="2855913" y="4652963"/>
            <a:ext cx="0" cy="2159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Přímá spojnice 54">
            <a:extLst>
              <a:ext uri="{FF2B5EF4-FFF2-40B4-BE49-F238E27FC236}">
                <a16:creationId xmlns:a16="http://schemas.microsoft.com/office/drawing/2014/main" id="{E00389B5-DCC1-4D2A-B2EA-0B220B1EF24D}"/>
              </a:ext>
            </a:extLst>
          </p:cNvPr>
          <p:cNvCxnSpPr/>
          <p:nvPr/>
        </p:nvCxnSpPr>
        <p:spPr>
          <a:xfrm>
            <a:off x="6870700" y="4652963"/>
            <a:ext cx="0" cy="2159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Přímá spojnice 56">
            <a:extLst>
              <a:ext uri="{FF2B5EF4-FFF2-40B4-BE49-F238E27FC236}">
                <a16:creationId xmlns:a16="http://schemas.microsoft.com/office/drawing/2014/main" id="{66C87C4F-1578-4DAF-ADEC-788FDE6197FC}"/>
              </a:ext>
            </a:extLst>
          </p:cNvPr>
          <p:cNvCxnSpPr/>
          <p:nvPr/>
        </p:nvCxnSpPr>
        <p:spPr>
          <a:xfrm>
            <a:off x="1739105" y="5300663"/>
            <a:ext cx="2320925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9" name="Přímá spojnice 58">
            <a:extLst>
              <a:ext uri="{FF2B5EF4-FFF2-40B4-BE49-F238E27FC236}">
                <a16:creationId xmlns:a16="http://schemas.microsoft.com/office/drawing/2014/main" id="{FE507292-39C1-43A9-B79E-108BB2C08745}"/>
              </a:ext>
            </a:extLst>
          </p:cNvPr>
          <p:cNvCxnSpPr/>
          <p:nvPr/>
        </p:nvCxnSpPr>
        <p:spPr>
          <a:xfrm>
            <a:off x="1865312" y="5827618"/>
            <a:ext cx="3097213" cy="0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61" name="Přímá spojnice 60">
            <a:extLst>
              <a:ext uri="{FF2B5EF4-FFF2-40B4-BE49-F238E27FC236}">
                <a16:creationId xmlns:a16="http://schemas.microsoft.com/office/drawing/2014/main" id="{B7530778-EBB5-420D-89C4-988A07DF5772}"/>
              </a:ext>
            </a:extLst>
          </p:cNvPr>
          <p:cNvCxnSpPr/>
          <p:nvPr/>
        </p:nvCxnSpPr>
        <p:spPr>
          <a:xfrm>
            <a:off x="3000375" y="5732463"/>
            <a:ext cx="0" cy="14446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Přímá spojnice 67">
            <a:extLst>
              <a:ext uri="{FF2B5EF4-FFF2-40B4-BE49-F238E27FC236}">
                <a16:creationId xmlns:a16="http://schemas.microsoft.com/office/drawing/2014/main" id="{1DA7AE77-2A59-4FB1-8D17-7CE259680A07}"/>
              </a:ext>
            </a:extLst>
          </p:cNvPr>
          <p:cNvCxnSpPr/>
          <p:nvPr/>
        </p:nvCxnSpPr>
        <p:spPr>
          <a:xfrm>
            <a:off x="6311900" y="5732464"/>
            <a:ext cx="0" cy="28892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DF8C2F-166C-4922-8D2A-C6D8907E4D3F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  <a:ln>
            <a:solidFill>
              <a:srgbClr val="00B050"/>
            </a:solidFill>
          </a:ln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Samostatná práce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241A52A-0677-4EAD-B137-CAC2D19EDA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Vozy </a:t>
            </a:r>
            <a:r>
              <a:rPr lang="cs-CZ" b="1" dirty="0"/>
              <a:t>označené červeným křížem </a:t>
            </a:r>
            <a:r>
              <a:rPr lang="cs-CZ" dirty="0"/>
              <a:t>mohly odvážet raněné na obvaziště. Vlezlou zimu znásobuje hustá mlha </a:t>
            </a:r>
            <a:r>
              <a:rPr lang="cs-CZ" b="1" dirty="0"/>
              <a:t>táhnoucí se od řeky</a:t>
            </a:r>
            <a:r>
              <a:rPr lang="cs-CZ" dirty="0"/>
              <a:t>. Vystoupení pěveckého kroužku </a:t>
            </a:r>
            <a:r>
              <a:rPr lang="cs-CZ" b="1" dirty="0"/>
              <a:t>předvedené před plným hledištěm</a:t>
            </a:r>
            <a:r>
              <a:rPr lang="cs-CZ" dirty="0"/>
              <a:t> mělo velký úspěch. Ke zmrazování nejsou vhodná pečená masa </a:t>
            </a:r>
            <a:r>
              <a:rPr lang="cs-CZ" b="1" dirty="0"/>
              <a:t>připravovaná anglickým způsobem</a:t>
            </a:r>
            <a:r>
              <a:rPr lang="cs-CZ" dirty="0"/>
              <a:t>. K výstavě </a:t>
            </a:r>
            <a:r>
              <a:rPr lang="cs-CZ" b="1" dirty="0"/>
              <a:t>přístupné denně od 10 do 18 hodin </a:t>
            </a:r>
            <a:r>
              <a:rPr lang="cs-CZ" dirty="0"/>
              <a:t>byla vydána nová publikace.  Lidé </a:t>
            </a:r>
            <a:r>
              <a:rPr lang="cs-CZ" b="1" dirty="0"/>
              <a:t>trpící chřipkou </a:t>
            </a:r>
            <a:r>
              <a:rPr lang="cs-CZ" dirty="0"/>
              <a:t>by toto onemocnění neměli přecházet.  Cesta </a:t>
            </a:r>
            <a:r>
              <a:rPr lang="cs-CZ" b="1" dirty="0"/>
              <a:t>vedoucí k hradu </a:t>
            </a:r>
            <a:r>
              <a:rPr lang="cs-CZ" dirty="0"/>
              <a:t>byla blátivá. Žáci </a:t>
            </a:r>
            <a:r>
              <a:rPr lang="cs-CZ" b="1" dirty="0"/>
              <a:t>mající vši </a:t>
            </a:r>
            <a:r>
              <a:rPr lang="cs-CZ" dirty="0"/>
              <a:t>nesmí do školy.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B8BEE3-0443-44A6-A6BB-9E521DEE7D7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Přístavek</a:t>
            </a:r>
          </a:p>
        </p:txBody>
      </p:sp>
      <p:sp>
        <p:nvSpPr>
          <p:cNvPr id="22531" name="Zástupný symbol pro obsah 2">
            <a:extLst>
              <a:ext uri="{FF2B5EF4-FFF2-40B4-BE49-F238E27FC236}">
                <a16:creationId xmlns:a16="http://schemas.microsoft.com/office/drawing/2014/main" id="{C2EB81D0-FEA5-4A1A-AF3A-7F593EC5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T .G. Masaryk se narodil v Hodoníně.</a:t>
            </a:r>
          </a:p>
          <a:p>
            <a:pPr eaLnBrk="1" hangingPunct="1"/>
            <a:r>
              <a:rPr lang="cs-CZ" altLang="cs-CZ"/>
              <a:t>T. G. Masaryk byl první československý prezident.</a:t>
            </a:r>
          </a:p>
          <a:p>
            <a:pPr eaLnBrk="1" hangingPunct="1"/>
            <a:r>
              <a:rPr lang="cs-CZ" altLang="cs-CZ"/>
              <a:t>T. G. Masaryk</a:t>
            </a:r>
            <a:r>
              <a:rPr lang="cs-CZ" altLang="cs-CZ">
                <a:solidFill>
                  <a:srgbClr val="00B0F0"/>
                </a:solidFill>
              </a:rPr>
              <a:t>,</a:t>
            </a:r>
            <a:r>
              <a:rPr lang="cs-CZ" altLang="cs-CZ"/>
              <a:t> </a:t>
            </a:r>
            <a:r>
              <a:rPr lang="cs-CZ" altLang="cs-CZ">
                <a:solidFill>
                  <a:srgbClr val="FF0000"/>
                </a:solidFill>
              </a:rPr>
              <a:t>první československý prezident</a:t>
            </a:r>
            <a:r>
              <a:rPr lang="cs-CZ" altLang="cs-CZ">
                <a:solidFill>
                  <a:srgbClr val="00B0F0"/>
                </a:solidFill>
              </a:rPr>
              <a:t>,</a:t>
            </a:r>
            <a:r>
              <a:rPr lang="cs-CZ" altLang="cs-CZ"/>
              <a:t> se narodil v Hodoníně.</a:t>
            </a:r>
          </a:p>
          <a:p>
            <a:pPr eaLnBrk="1" hangingPunct="1"/>
            <a:r>
              <a:rPr lang="cs-CZ" altLang="cs-CZ"/>
              <a:t>první československý prezident = </a:t>
            </a:r>
            <a:r>
              <a:rPr lang="cs-CZ" altLang="cs-CZ" u="sng"/>
              <a:t>přístavek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048252-DA28-47AF-9C90-5EF1C8B644E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Přístavek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C0E65C4-34D9-4C57-8AF1-42DA0D5154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označují jeden jev, ale různým způsobem</a:t>
            </a:r>
          </a:p>
          <a:p>
            <a:pPr eaLnBrk="1" hangingPunct="1">
              <a:defRPr/>
            </a:pPr>
            <a:r>
              <a:rPr lang="cs-CZ" dirty="0"/>
              <a:t>blíže určuje jméno a ostatní druhy</a:t>
            </a:r>
          </a:p>
          <a:p>
            <a:pPr eaLnBrk="1" hangingPunct="1">
              <a:defRPr/>
            </a:pPr>
            <a:r>
              <a:rPr lang="cs-CZ" dirty="0"/>
              <a:t>nesmí obsahovat určitý tvar slovesný!!!</a:t>
            </a:r>
          </a:p>
          <a:p>
            <a:pPr eaLnBrk="1" hangingPunct="1">
              <a:defRPr/>
            </a:pPr>
            <a:r>
              <a:rPr lang="cs-CZ" dirty="0"/>
              <a:t>oddělujeme z obou stran čárkou ( na konci jednou)</a:t>
            </a:r>
          </a:p>
          <a:p>
            <a:pPr eaLnBrk="1" hangingPunct="1">
              <a:defRPr/>
            </a:pPr>
            <a:r>
              <a:rPr lang="cs-CZ" dirty="0"/>
              <a:t>stojí na různých místech ve větě</a:t>
            </a:r>
          </a:p>
          <a:p>
            <a:pPr eaLnBrk="1" hangingPunct="1">
              <a:defRPr/>
            </a:pPr>
            <a:r>
              <a:rPr lang="cs-CZ" dirty="0"/>
              <a:t>může být v různých pádech (často v 1. pádě)</a:t>
            </a:r>
          </a:p>
          <a:p>
            <a:pPr eaLnBrk="1" hangingPunct="1">
              <a:defRPr/>
            </a:pPr>
            <a:r>
              <a:rPr lang="cs-CZ" dirty="0"/>
              <a:t>T. G. Masaryk</a:t>
            </a:r>
            <a:r>
              <a:rPr lang="cs-CZ" dirty="0">
                <a:solidFill>
                  <a:srgbClr val="FF0000"/>
                </a:solidFill>
              </a:rPr>
              <a:t>,</a:t>
            </a:r>
            <a:r>
              <a:rPr lang="cs-CZ" dirty="0"/>
              <a:t> </a:t>
            </a:r>
            <a:r>
              <a:rPr lang="cs-CZ" dirty="0">
                <a:solidFill>
                  <a:srgbClr val="FF0000"/>
                </a:solidFill>
              </a:rPr>
              <a:t>první československý prezident,</a:t>
            </a:r>
            <a:r>
              <a:rPr lang="cs-CZ" dirty="0"/>
              <a:t> se narodil v Hodoníně.</a:t>
            </a:r>
          </a:p>
          <a:p>
            <a:pPr eaLnBrk="1" hangingPunct="1"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9B63D9-41DC-48BC-9342-B3BA9E65AD3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Úkoly</a:t>
            </a:r>
          </a:p>
        </p:txBody>
      </p:sp>
      <p:sp>
        <p:nvSpPr>
          <p:cNvPr id="24579" name="Zástupný symbol pro obsah 2">
            <a:extLst>
              <a:ext uri="{FF2B5EF4-FFF2-40B4-BE49-F238E27FC236}">
                <a16:creationId xmlns:a16="http://schemas.microsoft.com/office/drawing/2014/main" id="{004019DB-C127-47CA-AFA0-1742C1E4B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u="sng"/>
              <a:t>Utvoř věty, aby v nich byl přístavek</a:t>
            </a:r>
            <a:r>
              <a:rPr lang="cs-CZ" altLang="cs-CZ"/>
              <a:t>. Použij následující slova. Pokus se použít různé pády a přístavek umístit na různá místa ve větě:</a:t>
            </a:r>
          </a:p>
          <a:p>
            <a:pPr eaLnBrk="1" hangingPunct="1"/>
            <a:r>
              <a:rPr lang="cs-CZ" altLang="cs-CZ"/>
              <a:t>Božena Němcová</a:t>
            </a:r>
          </a:p>
          <a:p>
            <a:pPr eaLnBrk="1" hangingPunct="1"/>
            <a:r>
              <a:rPr lang="cs-CZ" altLang="cs-CZ"/>
              <a:t>Bedřich Smetana</a:t>
            </a:r>
          </a:p>
          <a:p>
            <a:pPr eaLnBrk="1" hangingPunct="1"/>
            <a:r>
              <a:rPr lang="cs-CZ" altLang="cs-CZ"/>
              <a:t>Špindlerův Mlýn</a:t>
            </a:r>
          </a:p>
          <a:p>
            <a:pPr eaLnBrk="1" hangingPunct="1"/>
            <a:r>
              <a:rPr lang="cs-CZ" altLang="cs-CZ"/>
              <a:t>Pavel</a:t>
            </a:r>
          </a:p>
          <a:p>
            <a:pPr eaLnBrk="1" hangingPunct="1"/>
            <a:r>
              <a:rPr lang="cs-CZ" altLang="cs-CZ"/>
              <a:t>Praha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582EA-2850-4AB3-CF68-9CEB480140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408" y="145669"/>
            <a:ext cx="10515600" cy="1325563"/>
          </a:xfrm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C8A1B-27E5-6344-B012-B31E7878E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280" y="177076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Včera  jsme otrhali zralé jahody. </a:t>
            </a:r>
          </a:p>
        </p:txBody>
      </p:sp>
    </p:spTree>
    <p:extLst>
      <p:ext uri="{BB962C8B-B14F-4D97-AF65-F5344CB8AC3E}">
        <p14:creationId xmlns:p14="http://schemas.microsoft.com/office/powerpoint/2010/main" val="1353161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>
            <a:extLst>
              <a:ext uri="{FF2B5EF4-FFF2-40B4-BE49-F238E27FC236}">
                <a16:creationId xmlns:a16="http://schemas.microsoft.com/office/drawing/2014/main" id="{DFE5F35A-3CF9-483F-AC40-36E9F3855029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rgbClr val="FFC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cs-CZ" altLang="cs-CZ"/>
              <a:t>Úkoly - řešení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810EDC1-D9BE-4B2D-881A-AF9C9A25A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dirty="0"/>
              <a:t>Božena Němcová, </a:t>
            </a:r>
            <a:r>
              <a:rPr lang="cs-CZ" dirty="0">
                <a:solidFill>
                  <a:srgbClr val="FF0000"/>
                </a:solidFill>
              </a:rPr>
              <a:t>slavná česká spisovatelka</a:t>
            </a:r>
            <a:r>
              <a:rPr lang="cs-CZ" dirty="0"/>
              <a:t>, napsala Babičku.</a:t>
            </a:r>
          </a:p>
          <a:p>
            <a:pPr eaLnBrk="1" hangingPunct="1">
              <a:defRPr/>
            </a:pPr>
            <a:r>
              <a:rPr lang="cs-CZ" dirty="0"/>
              <a:t>V Litomyšli se narodil slavný hudební skladatel, </a:t>
            </a:r>
            <a:r>
              <a:rPr lang="cs-CZ" dirty="0">
                <a:solidFill>
                  <a:srgbClr val="FF0000"/>
                </a:solidFill>
              </a:rPr>
              <a:t>Bedřich Smetana</a:t>
            </a:r>
            <a:r>
              <a:rPr lang="cs-CZ" dirty="0"/>
              <a:t>.</a:t>
            </a:r>
          </a:p>
          <a:p>
            <a:pPr eaLnBrk="1" hangingPunct="1">
              <a:defRPr/>
            </a:pPr>
            <a:r>
              <a:rPr lang="cs-CZ" dirty="0"/>
              <a:t>Na Vánoce pojedeme do Špindlerova Mlýna, </a:t>
            </a:r>
            <a:r>
              <a:rPr lang="cs-CZ" dirty="0">
                <a:solidFill>
                  <a:srgbClr val="FF0000"/>
                </a:solidFill>
              </a:rPr>
              <a:t>známého střediska v Krkonoších</a:t>
            </a:r>
            <a:r>
              <a:rPr lang="cs-CZ" dirty="0"/>
              <a:t>.</a:t>
            </a:r>
          </a:p>
          <a:p>
            <a:pPr eaLnBrk="1" hangingPunct="1">
              <a:defRPr/>
            </a:pPr>
            <a:r>
              <a:rPr lang="cs-CZ" dirty="0"/>
              <a:t>A vy byste chtěli jet bez Pavla, </a:t>
            </a:r>
            <a:r>
              <a:rPr lang="cs-CZ" dirty="0">
                <a:solidFill>
                  <a:srgbClr val="FF0000"/>
                </a:solidFill>
              </a:rPr>
              <a:t>našeho nejlepšího přítele?</a:t>
            </a:r>
          </a:p>
          <a:p>
            <a:pPr eaLnBrk="1" hangingPunct="1">
              <a:defRPr/>
            </a:pPr>
            <a:r>
              <a:rPr lang="cs-CZ" dirty="0"/>
              <a:t>V Praze, </a:t>
            </a:r>
            <a:r>
              <a:rPr lang="cs-CZ" dirty="0">
                <a:solidFill>
                  <a:srgbClr val="FF0000"/>
                </a:solidFill>
              </a:rPr>
              <a:t>hlavním městě ČR</a:t>
            </a:r>
            <a:r>
              <a:rPr lang="cs-CZ" dirty="0"/>
              <a:t>, je mnoho památek.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12DA87-BB78-4749-B32C-D1C79F9BB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41763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br>
              <a:rPr lang="cs-CZ" sz="4000" i="1" dirty="0"/>
            </a:br>
            <a:r>
              <a:rPr lang="cs-CZ" sz="4000" i="1" dirty="0"/>
              <a:t>Vyhledejte členy v přístavkovém vztahu a doplňte čárky</a:t>
            </a:r>
            <a:r>
              <a:rPr lang="cs-CZ" i="1" dirty="0"/>
              <a:t>.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F7908-D01B-4DE6-AF74-28F749557F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1950" y="1600201"/>
            <a:ext cx="8578850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Arial" panose="020B0604020202020204" pitchFamily="34" charset="0"/>
              <a:buNone/>
              <a:defRPr/>
            </a:pPr>
            <a:r>
              <a:rPr lang="cs-CZ" dirty="0"/>
              <a:t>	V Praze hlavním městě České republiky žije víc než milion obyvatel. Na Vánoce pojedeme do Špindlerova Mlýna známého střediska zimních sportů v Krkonoších. Fanoušci z obou zemí z Anglie i z Německa s napětím očekávali mistrovství světa ve fotbale. Někdy jezdím na chatu s Klárou mou nejlepší kamarádkou. Jedno z nejmalebnějších pohoří Šumava leží na jihozápadě Čech. Leoš Janáček světoznámý skladatel se narodil v Hukvaldech. Uprostřed noci se náhle dal do zuřivého štěkotu sousedův pes obrovský německý ovčák. </a:t>
            </a:r>
          </a:p>
          <a:p>
            <a:pPr eaLnBrk="1" hangingPunct="1"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FF2F7-0F86-FEA1-2EB9-98C9C58AE3F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40C044-54FB-1220-7B6D-D85946F1E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Malá Nikolka přinesla v dlani červené jahody. </a:t>
            </a:r>
          </a:p>
        </p:txBody>
      </p:sp>
    </p:spTree>
    <p:extLst>
      <p:ext uri="{BB962C8B-B14F-4D97-AF65-F5344CB8AC3E}">
        <p14:creationId xmlns:p14="http://schemas.microsoft.com/office/powerpoint/2010/main" val="5709321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6B6D0D-62CC-984E-74E5-F6A8BB9CD15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6C7265B-E6CF-A78E-5CC5-EC4FDB4C5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Zítra půjde naše babička do lesa na borůvky. </a:t>
            </a:r>
          </a:p>
        </p:txBody>
      </p:sp>
    </p:spTree>
    <p:extLst>
      <p:ext uri="{BB962C8B-B14F-4D97-AF65-F5344CB8AC3E}">
        <p14:creationId xmlns:p14="http://schemas.microsoft.com/office/powerpoint/2010/main" val="2342307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09BBEA-3557-02CE-2283-197A96E66EB3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CBC3A-F2D0-1FA5-C7E8-4A1E7A0E6E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Maliny, borůvky a jahůdky jsme namačkali do skleniček.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023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D0CDDF-4617-E7CC-D0E0-FF38286A8010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dirty="0"/>
              <a:t>Opakování učiva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EFAFF-B3B4-0F1B-EB3B-CB8541ACAD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Do nich jsme vždy přidali sladký med. </a:t>
            </a:r>
          </a:p>
        </p:txBody>
      </p:sp>
    </p:spTree>
    <p:extLst>
      <p:ext uri="{BB962C8B-B14F-4D97-AF65-F5344CB8AC3E}">
        <p14:creationId xmlns:p14="http://schemas.microsoft.com/office/powerpoint/2010/main" val="386138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CCFACE-AFB5-4160-96E2-F3AA4B4C9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10515600" cy="1325563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Přívlastek několikanásobný a postupně rozvíjející: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70E147-125D-4D22-B8C6-7998FD696C2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388364" y="1444752"/>
            <a:ext cx="8653272" cy="5257800"/>
          </a:xfrm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Přívlastek několikanásobný</a:t>
            </a:r>
          </a:p>
          <a:p>
            <a:pPr lvl="1">
              <a:defRPr/>
            </a:pPr>
            <a:r>
              <a:rPr lang="cs-CZ" dirty="0"/>
              <a:t>přídavná jména jedné významové řady</a:t>
            </a:r>
          </a:p>
          <a:p>
            <a:pPr lvl="1">
              <a:defRPr/>
            </a:pPr>
            <a:r>
              <a:rPr lang="cs-CZ" dirty="0"/>
              <a:t>jejich pořadí lze změnit</a:t>
            </a:r>
          </a:p>
          <a:p>
            <a:pPr lvl="1">
              <a:defRPr/>
            </a:pPr>
            <a:r>
              <a:rPr lang="cs-CZ" dirty="0"/>
              <a:t>jsou oddělena čárkou nebo spojkou souřadicí</a:t>
            </a:r>
          </a:p>
          <a:p>
            <a:pPr lvl="2">
              <a:defRPr/>
            </a:pPr>
            <a:r>
              <a:rPr lang="cs-CZ" i="1" dirty="0"/>
              <a:t>Mám doma červené , žluté a bílé růže.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Přívlastek postupně rozvíjející</a:t>
            </a:r>
          </a:p>
          <a:p>
            <a:pPr lvl="1">
              <a:defRPr/>
            </a:pPr>
            <a:r>
              <a:rPr lang="cs-CZ" dirty="0"/>
              <a:t>skládá se ze dvou (nebo více) nesouřadných přívlastků shodných, pořadí prvního z nich rozvíjí a blíže určuje spojení podstatného jména s druhým přívlastkem (přívlastky) jako celek. </a:t>
            </a:r>
          </a:p>
          <a:p>
            <a:pPr lvl="2">
              <a:defRPr/>
            </a:pPr>
            <a:r>
              <a:rPr lang="cs-CZ" sz="1700" i="1" dirty="0"/>
              <a:t> </a:t>
            </a:r>
            <a:r>
              <a:rPr lang="cs-CZ" i="1" dirty="0"/>
              <a:t>první Erbenova pohádka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>
            <a:extLst>
              <a:ext uri="{FF2B5EF4-FFF2-40B4-BE49-F238E27FC236}">
                <a16:creationId xmlns:a16="http://schemas.microsoft.com/office/drawing/2014/main" id="{173E06FA-F05C-48B6-BE34-051B9E5EECF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cs-CZ" altLang="cs-CZ" sz="3800"/>
              <a:t>Rozlište přívlastek několikanásobný a postupně rozvíjející, doplňte čárky: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1B686DB-FD9A-4C88-A404-ECF7ABB8071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 rtlCol="0">
            <a:normAutofit/>
          </a:bodyPr>
          <a:lstStyle/>
          <a:p>
            <a:pPr>
              <a:defRPr/>
            </a:pPr>
            <a:r>
              <a:rPr lang="cs-CZ" dirty="0"/>
              <a:t>Turisté se ubírali prašnou polní cestou ke svému  cíli.</a:t>
            </a:r>
          </a:p>
          <a:p>
            <a:pPr>
              <a:defRPr/>
            </a:pPr>
            <a:r>
              <a:rPr lang="cs-CZ" dirty="0"/>
              <a:t>Silnici lemovaly staré mohutné jabloně.</a:t>
            </a:r>
          </a:p>
          <a:p>
            <a:pPr>
              <a:defRPr/>
            </a:pPr>
            <a:r>
              <a:rPr lang="cs-CZ" dirty="0"/>
              <a:t>Na listech vinné révy si pochutnávaly beznohé žravé a dychtivé housenky.</a:t>
            </a:r>
          </a:p>
          <a:p>
            <a:pPr>
              <a:defRPr/>
            </a:pPr>
            <a:r>
              <a:rPr lang="cs-CZ" dirty="0"/>
              <a:t>Za nízkým dřevěným plůtkem začíná sousedova zahrada.</a:t>
            </a:r>
          </a:p>
          <a:p>
            <a:pPr>
              <a:defRPr/>
            </a:pPr>
            <a:r>
              <a:rPr lang="cs-CZ" dirty="0"/>
              <a:t>V opuštěném kosím hnízdě se uvelebila sýkora.</a:t>
            </a:r>
          </a:p>
          <a:p>
            <a:pPr>
              <a:defRPr/>
            </a:pPr>
            <a:r>
              <a:rPr lang="cs-CZ" dirty="0"/>
              <a:t>Rákos můžeme poznat podle dlouhých úzkých listů.</a:t>
            </a:r>
          </a:p>
        </p:txBody>
      </p:sp>
      <p:cxnSp>
        <p:nvCxnSpPr>
          <p:cNvPr id="5" name="Přímá spojovací čára 4">
            <a:extLst>
              <a:ext uri="{FF2B5EF4-FFF2-40B4-BE49-F238E27FC236}">
                <a16:creationId xmlns:a16="http://schemas.microsoft.com/office/drawing/2014/main" id="{E26ACF89-6BA6-419F-98CB-EECD03E9349E}"/>
              </a:ext>
            </a:extLst>
          </p:cNvPr>
          <p:cNvCxnSpPr>
            <a:cxnSpLocks/>
          </p:cNvCxnSpPr>
          <p:nvPr/>
        </p:nvCxnSpPr>
        <p:spPr>
          <a:xfrm>
            <a:off x="3588608" y="2243455"/>
            <a:ext cx="198901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ovací čára 5">
            <a:extLst>
              <a:ext uri="{FF2B5EF4-FFF2-40B4-BE49-F238E27FC236}">
                <a16:creationId xmlns:a16="http://schemas.microsoft.com/office/drawing/2014/main" id="{0FDCC839-20FE-47EC-A2E5-E515B9396E1A}"/>
              </a:ext>
            </a:extLst>
          </p:cNvPr>
          <p:cNvCxnSpPr>
            <a:cxnSpLocks/>
          </p:cNvCxnSpPr>
          <p:nvPr/>
        </p:nvCxnSpPr>
        <p:spPr>
          <a:xfrm>
            <a:off x="4233672" y="2781300"/>
            <a:ext cx="243859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čára 6">
            <a:extLst>
              <a:ext uri="{FF2B5EF4-FFF2-40B4-BE49-F238E27FC236}">
                <a16:creationId xmlns:a16="http://schemas.microsoft.com/office/drawing/2014/main" id="{1895BEF1-5474-443E-9721-84DDC87163D3}"/>
              </a:ext>
            </a:extLst>
          </p:cNvPr>
          <p:cNvCxnSpPr/>
          <p:nvPr/>
        </p:nvCxnSpPr>
        <p:spPr>
          <a:xfrm>
            <a:off x="6491605" y="3266250"/>
            <a:ext cx="12954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>
            <a:extLst>
              <a:ext uri="{FF2B5EF4-FFF2-40B4-BE49-F238E27FC236}">
                <a16:creationId xmlns:a16="http://schemas.microsoft.com/office/drawing/2014/main" id="{17B4CFFE-543A-476D-BEC7-9C73A898E339}"/>
              </a:ext>
            </a:extLst>
          </p:cNvPr>
          <p:cNvCxnSpPr/>
          <p:nvPr/>
        </p:nvCxnSpPr>
        <p:spPr>
          <a:xfrm>
            <a:off x="7716837" y="3266250"/>
            <a:ext cx="2232025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>
            <a:extLst>
              <a:ext uri="{FF2B5EF4-FFF2-40B4-BE49-F238E27FC236}">
                <a16:creationId xmlns:a16="http://schemas.microsoft.com/office/drawing/2014/main" id="{C552FF1B-B138-48CC-A056-84901548BF22}"/>
              </a:ext>
            </a:extLst>
          </p:cNvPr>
          <p:cNvCxnSpPr/>
          <p:nvPr/>
        </p:nvCxnSpPr>
        <p:spPr>
          <a:xfrm>
            <a:off x="1548448" y="4177284"/>
            <a:ext cx="252095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>
            <a:extLst>
              <a:ext uri="{FF2B5EF4-FFF2-40B4-BE49-F238E27FC236}">
                <a16:creationId xmlns:a16="http://schemas.microsoft.com/office/drawing/2014/main" id="{21166D87-4526-4567-B06B-C60FA86CF259}"/>
              </a:ext>
            </a:extLst>
          </p:cNvPr>
          <p:cNvCxnSpPr/>
          <p:nvPr/>
        </p:nvCxnSpPr>
        <p:spPr>
          <a:xfrm>
            <a:off x="1478726" y="4640263"/>
            <a:ext cx="244792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čára 15">
            <a:extLst>
              <a:ext uri="{FF2B5EF4-FFF2-40B4-BE49-F238E27FC236}">
                <a16:creationId xmlns:a16="http://schemas.microsoft.com/office/drawing/2014/main" id="{3C237219-E1A1-4205-BB77-257D86DC5A97}"/>
              </a:ext>
            </a:extLst>
          </p:cNvPr>
          <p:cNvCxnSpPr/>
          <p:nvPr/>
        </p:nvCxnSpPr>
        <p:spPr>
          <a:xfrm>
            <a:off x="5267325" y="5181791"/>
            <a:ext cx="2449512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668415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>
            <a:extLst>
              <a:ext uri="{FF2B5EF4-FFF2-40B4-BE49-F238E27FC236}">
                <a16:creationId xmlns:a16="http://schemas.microsoft.com/office/drawing/2014/main" id="{A0E67DBC-B4B5-4DD6-9DBE-2A7D98959EBD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pPr eaLnBrk="1" hangingPunct="1"/>
            <a:r>
              <a:rPr lang="cs-CZ" altLang="cs-CZ"/>
              <a:t>Přívlastek několikanásobný a postupně rozvíjející:</a:t>
            </a:r>
          </a:p>
        </p:txBody>
      </p:sp>
      <p:pic>
        <p:nvPicPr>
          <p:cNvPr id="11267" name="Zástupný obsah 4">
            <a:extLst>
              <a:ext uri="{FF2B5EF4-FFF2-40B4-BE49-F238E27FC236}">
                <a16:creationId xmlns:a16="http://schemas.microsoft.com/office/drawing/2014/main" id="{C1D038AC-6E1B-4748-B5EB-CD456917398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28928" y="2134996"/>
            <a:ext cx="9534144" cy="4087019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834</Words>
  <Application>Microsoft Office PowerPoint</Application>
  <PresentationFormat>Širokoúhlá obrazovka</PresentationFormat>
  <Paragraphs>125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Přívlastek, druhy, přístavek </vt:lpstr>
      <vt:lpstr>Opakování učiva </vt:lpstr>
      <vt:lpstr>Opakování učiva</vt:lpstr>
      <vt:lpstr>Opakování učiva</vt:lpstr>
      <vt:lpstr>Opakování učiva</vt:lpstr>
      <vt:lpstr>Opakování učiva </vt:lpstr>
      <vt:lpstr>Přívlastek několikanásobný a postupně rozvíjející:</vt:lpstr>
      <vt:lpstr>Rozlište přívlastek několikanásobný a postupně rozvíjející, doplňte čárky:</vt:lpstr>
      <vt:lpstr>Přívlastek několikanásobný a postupně rozvíjející:</vt:lpstr>
      <vt:lpstr>Přívlastek těsný </vt:lpstr>
      <vt:lpstr>Přívlastek volný</vt:lpstr>
      <vt:lpstr>Urči přívlastek volný a těsný. Doplň čárky.</vt:lpstr>
      <vt:lpstr>Urči přívlastek volný a těsný. Doplň čárky.</vt:lpstr>
      <vt:lpstr>Procvičování učiva </vt:lpstr>
      <vt:lpstr>Urči přívlastek volný a těsný a doplň čárky.</vt:lpstr>
      <vt:lpstr>Samostatná práce</vt:lpstr>
      <vt:lpstr>Přístavek</vt:lpstr>
      <vt:lpstr>Přístavek</vt:lpstr>
      <vt:lpstr>Úkoly</vt:lpstr>
      <vt:lpstr>Úkoly - řešení</vt:lpstr>
      <vt:lpstr> Vyhledejte členy v přístavkovém vztahu a doplňte čárky.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Milan Bednář</dc:creator>
  <cp:lastModifiedBy>Milan Bednář</cp:lastModifiedBy>
  <cp:revision>1</cp:revision>
  <dcterms:created xsi:type="dcterms:W3CDTF">2024-10-09T18:15:17Z</dcterms:created>
  <dcterms:modified xsi:type="dcterms:W3CDTF">2024-10-09T18:31:05Z</dcterms:modified>
</cp:coreProperties>
</file>