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311" r:id="rId3"/>
    <p:sldId id="258" r:id="rId4"/>
    <p:sldId id="259" r:id="rId5"/>
    <p:sldId id="260" r:id="rId6"/>
    <p:sldId id="296" r:id="rId7"/>
    <p:sldId id="272" r:id="rId8"/>
    <p:sldId id="299" r:id="rId9"/>
    <p:sldId id="263" r:id="rId10"/>
    <p:sldId id="302" r:id="rId11"/>
    <p:sldId id="303" r:id="rId12"/>
    <p:sldId id="304" r:id="rId13"/>
    <p:sldId id="305" r:id="rId14"/>
    <p:sldId id="306" r:id="rId15"/>
    <p:sldId id="309" r:id="rId16"/>
    <p:sldId id="310" r:id="rId17"/>
    <p:sldId id="298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2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29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0A6EC-A336-0F59-60C3-46FABDF5D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13890-9B8D-9938-5315-52B0B6D1D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B56443-4135-7FCA-1B6A-020D5B62F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40891-56DC-4199-8BBB-5C742F1D2B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5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55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0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6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5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28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6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18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814675-7CB9-47A8-937F-3C88094A5DA4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3043AA-9578-4CC8-BBC4-1FE24F0DD3E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Skupiny</a:t>
            </a:r>
            <a:r>
              <a:rPr lang="en-US" sz="61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BĚ/BJE, PĚ, VĚ/VJE</a:t>
            </a:r>
            <a:br>
              <a:rPr lang="en-US" sz="6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6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Jeden v davu">
            <a:extLst>
              <a:ext uri="{FF2B5EF4-FFF2-40B4-BE49-F238E27FC236}">
                <a16:creationId xmlns:a16="http://schemas.microsoft.com/office/drawing/2014/main" id="{03EA9BF6-E697-7D2D-69FB-9F5105F16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895881" y="640081"/>
            <a:ext cx="6388453" cy="50541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AF49281-B590-3EF9-9090-AA9744696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Slova z předchozího snímku zařaď do správného řádku.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5BC90A5-F6BD-4EFE-4242-F227D92A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3316" name="TextovéPole 6">
            <a:extLst>
              <a:ext uri="{FF2B5EF4-FFF2-40B4-BE49-F238E27FC236}">
                <a16:creationId xmlns:a16="http://schemas.microsoft.com/office/drawing/2014/main" id="{52370EC2-BF07-4DFC-C05D-4B51A4AC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437D4AF-D9B9-72DC-745F-E59396C7B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89114"/>
            <a:ext cx="8229600" cy="5068887"/>
          </a:xfrm>
        </p:spPr>
        <p:txBody>
          <a:bodyPr/>
          <a:lstStyle/>
          <a:p>
            <a:pPr eaLnBrk="1" hangingPunct="1"/>
            <a:r>
              <a:rPr lang="cs-CZ" altLang="cs-CZ"/>
              <a:t>BĚ: bělásek, běloba, běžec</a:t>
            </a:r>
          </a:p>
          <a:p>
            <a:pPr eaLnBrk="1" hangingPunct="1"/>
            <a:r>
              <a:rPr lang="cs-CZ" altLang="cs-CZ"/>
              <a:t>BJE: kruhový objezd</a:t>
            </a:r>
          </a:p>
          <a:p>
            <a:pPr eaLnBrk="1" hangingPunct="1"/>
            <a:r>
              <a:rPr lang="cs-CZ" altLang="cs-CZ"/>
              <a:t>PĚ: pěna, pětka, zpěvačka, pěšky, pěnkava</a:t>
            </a:r>
          </a:p>
          <a:p>
            <a:pPr eaLnBrk="1" hangingPunct="1"/>
            <a:r>
              <a:rPr lang="cs-CZ" altLang="cs-CZ"/>
              <a:t>VĚ: větev, hvězda, větrník, věštec, vědec, větev</a:t>
            </a:r>
          </a:p>
          <a:p>
            <a:pPr eaLnBrk="1" hangingPunct="1"/>
            <a:r>
              <a:rPr lang="cs-CZ" altLang="cs-CZ"/>
              <a:t>VJE: zákaz vjezdu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3FA90B0-4C3F-08C2-A957-DD8702E48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</a:rPr>
              <a:t>Vymysli 4 slova na </a:t>
            </a:r>
            <a:r>
              <a:rPr lang="cs-CZ" altLang="cs-CZ" sz="2800" b="1" dirty="0" err="1">
                <a:solidFill>
                  <a:schemeClr val="tx1"/>
                </a:solidFill>
              </a:rPr>
              <a:t>bě</a:t>
            </a:r>
            <a:r>
              <a:rPr lang="cs-CZ" altLang="cs-CZ" sz="2800" b="1" dirty="0">
                <a:solidFill>
                  <a:schemeClr val="tx1"/>
                </a:solidFill>
              </a:rPr>
              <a:t>, </a:t>
            </a:r>
            <a:r>
              <a:rPr lang="cs-CZ" altLang="cs-CZ" sz="2800" b="1" dirty="0" err="1">
                <a:solidFill>
                  <a:schemeClr val="tx1"/>
                </a:solidFill>
              </a:rPr>
              <a:t>pě</a:t>
            </a:r>
            <a:r>
              <a:rPr lang="cs-CZ" altLang="cs-CZ" sz="2800" b="1" dirty="0">
                <a:solidFill>
                  <a:schemeClr val="tx1"/>
                </a:solidFill>
              </a:rPr>
              <a:t>, </a:t>
            </a:r>
            <a:r>
              <a:rPr lang="cs-CZ" altLang="cs-CZ" sz="2800" b="1" dirty="0" err="1">
                <a:solidFill>
                  <a:schemeClr val="tx1"/>
                </a:solidFill>
              </a:rPr>
              <a:t>vě</a:t>
            </a:r>
            <a:r>
              <a:rPr lang="cs-CZ" altLang="cs-CZ" sz="2800" b="1" dirty="0">
                <a:solidFill>
                  <a:schemeClr val="tx1"/>
                </a:solidFill>
              </a:rPr>
              <a:t> a použij 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>
                <a:solidFill>
                  <a:schemeClr val="tx1"/>
                </a:solidFill>
              </a:rPr>
              <a:t>v krátkém spojení. U předpon </a:t>
            </a:r>
            <a:r>
              <a:rPr lang="cs-CZ" altLang="cs-CZ" sz="2800" b="1" dirty="0" err="1">
                <a:solidFill>
                  <a:schemeClr val="tx1"/>
                </a:solidFill>
              </a:rPr>
              <a:t>bje</a:t>
            </a:r>
            <a:r>
              <a:rPr lang="cs-CZ" altLang="cs-CZ" sz="2800" b="1" dirty="0">
                <a:solidFill>
                  <a:schemeClr val="tx1"/>
                </a:solidFill>
              </a:rPr>
              <a:t>, </a:t>
            </a:r>
            <a:r>
              <a:rPr lang="cs-CZ" altLang="cs-CZ" sz="2800" b="1" dirty="0" err="1">
                <a:solidFill>
                  <a:schemeClr val="tx1"/>
                </a:solidFill>
              </a:rPr>
              <a:t>vje</a:t>
            </a:r>
            <a:r>
              <a:rPr lang="cs-CZ" altLang="cs-CZ" sz="2800" b="1" dirty="0">
                <a:solidFill>
                  <a:schemeClr val="tx1"/>
                </a:solidFill>
              </a:rPr>
              <a:t> postačí 1.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9B7C13-6192-197B-F2A5-49D95AA27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4340" name="TextovéPole 6">
            <a:extLst>
              <a:ext uri="{FF2B5EF4-FFF2-40B4-BE49-F238E27FC236}">
                <a16:creationId xmlns:a16="http://schemas.microsoft.com/office/drawing/2014/main" id="{BBFAF42E-C19D-4D3F-864F-F4046ADD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94" name="Group 54">
            <a:extLst>
              <a:ext uri="{FF2B5EF4-FFF2-40B4-BE49-F238E27FC236}">
                <a16:creationId xmlns:a16="http://schemas.microsoft.com/office/drawing/2014/main" id="{B3DE30DD-328A-E3B6-3CB5-FBA01C6F3C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9288" y="2133600"/>
          <a:ext cx="8229600" cy="4154488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9" name="Text Box 55">
            <a:extLst>
              <a:ext uri="{FF2B5EF4-FFF2-40B4-BE49-F238E27FC236}">
                <a16:creationId xmlns:a16="http://schemas.microsoft.com/office/drawing/2014/main" id="{B907626B-9A7E-4DD7-2678-0E61744B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4843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Př: krásný květ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6BFD00-F185-C204-63B2-BBF318BEB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chemeClr val="tx1"/>
                </a:solidFill>
              </a:rPr>
              <a:t>Pokud se ti nepovedlo vymyslet žádná slova, nezoufej! Podívej se na následující slova v tabulce a vymysli krátké spojení.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7F290BD-E9B4-D6A8-152C-E2598C76D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5364" name="TextovéPole 6">
            <a:extLst>
              <a:ext uri="{FF2B5EF4-FFF2-40B4-BE49-F238E27FC236}">
                <a16:creationId xmlns:a16="http://schemas.microsoft.com/office/drawing/2014/main" id="{3A3B31ED-9143-D97E-B3C6-0DA213467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742" name="Group 46">
            <a:extLst>
              <a:ext uri="{FF2B5EF4-FFF2-40B4-BE49-F238E27FC236}">
                <a16:creationId xmlns:a16="http://schemas.microsoft.com/office/drawing/2014/main" id="{2F26CCE8-5F32-6273-A95D-5B04507822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3" y="2060575"/>
          <a:ext cx="8229600" cy="4154488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běloba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zpěvačka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věštec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objezd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bělouš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pěsti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objevitel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běžec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pětka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věnec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bělidlo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pěšky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03" name="Text Box 44">
            <a:extLst>
              <a:ext uri="{FF2B5EF4-FFF2-40B4-BE49-F238E27FC236}">
                <a16:creationId xmlns:a16="http://schemas.microsoft.com/office/drawing/2014/main" id="{A5DC8645-86CE-9A87-0008-56886A812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484313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Př.: krásný květ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FA29311-DAAA-B6FB-288C-5FC9C0EAD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Podtrhni chyby v textu</a:t>
            </a:r>
            <a:r>
              <a:rPr lang="cs-CZ" altLang="cs-CZ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AAED9C-9039-4B9E-8BE3-319F527F5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645" y="1922145"/>
            <a:ext cx="822960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Oběl jsem překážku.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Základní barvou pro malíře je </a:t>
            </a:r>
            <a:r>
              <a:rPr lang="cs-CZ" altLang="cs-CZ" sz="2400" dirty="0" err="1"/>
              <a:t>bjeloba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Běžec </a:t>
            </a:r>
            <a:r>
              <a:rPr lang="cs-CZ" altLang="cs-CZ" sz="2400" dirty="0" err="1"/>
              <a:t>bjehal</a:t>
            </a:r>
            <a:r>
              <a:rPr lang="cs-CZ" altLang="cs-CZ" sz="2400" dirty="0"/>
              <a:t> závody.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Maminka mi </a:t>
            </a:r>
            <a:r>
              <a:rPr lang="cs-CZ" altLang="cs-CZ" sz="2400" dirty="0" err="1"/>
              <a:t>vjenovala</a:t>
            </a:r>
            <a:r>
              <a:rPr lang="cs-CZ" altLang="cs-CZ" sz="2400" dirty="0"/>
              <a:t> veliké věno.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Rozkvetla nám vánoční </a:t>
            </a:r>
            <a:r>
              <a:rPr lang="cs-CZ" altLang="cs-CZ" sz="2400" dirty="0" err="1"/>
              <a:t>hvjezda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Pjenkava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pjěla</a:t>
            </a:r>
            <a:r>
              <a:rPr lang="cs-CZ" altLang="cs-CZ" sz="2400" dirty="0"/>
              <a:t> smutnou píseň.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Věštec </a:t>
            </a:r>
            <a:r>
              <a:rPr lang="cs-CZ" altLang="cs-CZ" sz="2400" dirty="0" err="1"/>
              <a:t>vještil</a:t>
            </a:r>
            <a:r>
              <a:rPr lang="cs-CZ" altLang="cs-CZ" sz="2400" dirty="0"/>
              <a:t> z karet.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Dnes musíme jít bohužel </a:t>
            </a:r>
            <a:r>
              <a:rPr lang="cs-CZ" altLang="cs-CZ" sz="2400" dirty="0" err="1"/>
              <a:t>pješky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Přišel nám na poštu </a:t>
            </a:r>
            <a:r>
              <a:rPr lang="cs-CZ" altLang="cs-CZ" sz="2400" dirty="0" err="1"/>
              <a:t>oběmný</a:t>
            </a:r>
            <a:r>
              <a:rPr lang="cs-CZ" altLang="cs-CZ" sz="2400" dirty="0"/>
              <a:t> balík.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Slova, ve kterých jsou chyby, přepiš správně na čáru: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____________________________________________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C4679F1-6D9C-17EE-5CBD-FE3837D1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6389" name="TextovéPole 6">
            <a:extLst>
              <a:ext uri="{FF2B5EF4-FFF2-40B4-BE49-F238E27FC236}">
                <a16:creationId xmlns:a16="http://schemas.microsoft.com/office/drawing/2014/main" id="{CE6B95DB-4308-645F-2657-D51C1B92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1F9EB22-9715-1BDB-E681-C200EEAF3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Potrhni chyby v textu.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EBD685-1247-8F5E-BFE5-3B98A6FD9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487" y="1798955"/>
            <a:ext cx="9986513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Oběl</a:t>
            </a:r>
            <a:r>
              <a:rPr lang="cs-CZ" altLang="cs-CZ" sz="2400" dirty="0"/>
              <a:t> jsem překážku.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Základní barvou pro malíře je </a:t>
            </a:r>
            <a:r>
              <a:rPr lang="cs-CZ" altLang="cs-CZ" sz="2400" dirty="0" err="1">
                <a:solidFill>
                  <a:srgbClr val="FF0000"/>
                </a:solidFill>
              </a:rPr>
              <a:t>bjeloba</a:t>
            </a:r>
            <a:r>
              <a:rPr lang="cs-CZ" altLang="cs-CZ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Běžec </a:t>
            </a:r>
            <a:r>
              <a:rPr lang="cs-CZ" altLang="cs-CZ" sz="2400" dirty="0" err="1">
                <a:solidFill>
                  <a:srgbClr val="FF0000"/>
                </a:solidFill>
              </a:rPr>
              <a:t>bjehal</a:t>
            </a:r>
            <a:r>
              <a:rPr lang="cs-CZ" altLang="cs-CZ" sz="2400" dirty="0"/>
              <a:t> závody.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Maminka mi </a:t>
            </a:r>
            <a:r>
              <a:rPr lang="cs-CZ" altLang="cs-CZ" sz="2400" dirty="0" err="1">
                <a:solidFill>
                  <a:srgbClr val="FF0000"/>
                </a:solidFill>
              </a:rPr>
              <a:t>vjenovala</a:t>
            </a:r>
            <a:r>
              <a:rPr lang="cs-CZ" altLang="cs-CZ" sz="2400" dirty="0"/>
              <a:t> veliké věno.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Rozkvetla nám vánoční </a:t>
            </a:r>
            <a:r>
              <a:rPr lang="cs-CZ" altLang="cs-CZ" sz="2400" dirty="0" err="1">
                <a:solidFill>
                  <a:srgbClr val="FF0000"/>
                </a:solidFill>
              </a:rPr>
              <a:t>hvjezda</a:t>
            </a:r>
            <a:r>
              <a:rPr lang="cs-CZ" altLang="cs-CZ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cs-CZ" altLang="cs-CZ" sz="2400" dirty="0" err="1">
                <a:solidFill>
                  <a:srgbClr val="FF0000"/>
                </a:solidFill>
              </a:rPr>
              <a:t>Pjenkava</a:t>
            </a:r>
            <a:r>
              <a:rPr lang="cs-CZ" altLang="cs-CZ" sz="2400" dirty="0"/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pjěla</a:t>
            </a:r>
            <a:r>
              <a:rPr lang="cs-CZ" altLang="cs-CZ" sz="2400" dirty="0"/>
              <a:t> smutnou píseň.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Věštec </a:t>
            </a:r>
            <a:r>
              <a:rPr lang="cs-CZ" altLang="cs-CZ" sz="2400" dirty="0" err="1">
                <a:solidFill>
                  <a:srgbClr val="FF0000"/>
                </a:solidFill>
              </a:rPr>
              <a:t>vještil</a:t>
            </a:r>
            <a:r>
              <a:rPr lang="cs-CZ" altLang="cs-CZ" sz="2400" dirty="0"/>
              <a:t> z karet.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Dnes musíme jít bohužel </a:t>
            </a:r>
            <a:r>
              <a:rPr lang="cs-CZ" altLang="cs-CZ" sz="2400" dirty="0" err="1">
                <a:solidFill>
                  <a:srgbClr val="FF0000"/>
                </a:solidFill>
              </a:rPr>
              <a:t>pješky</a:t>
            </a:r>
            <a:r>
              <a:rPr lang="cs-CZ" altLang="cs-CZ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Přišel nám na poštu </a:t>
            </a:r>
            <a:r>
              <a:rPr lang="cs-CZ" altLang="cs-CZ" sz="2400" dirty="0" err="1">
                <a:solidFill>
                  <a:srgbClr val="FF0000"/>
                </a:solidFill>
              </a:rPr>
              <a:t>oběmný</a:t>
            </a:r>
            <a:r>
              <a:rPr lang="cs-CZ" altLang="cs-CZ" sz="2400" dirty="0"/>
              <a:t> balík.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Slova, ve kterých jsou chyby, přepiš správně na čáru: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    </a:t>
            </a:r>
            <a:r>
              <a:rPr lang="cs-CZ" altLang="cs-CZ" sz="2400" u="sng" dirty="0"/>
              <a:t>Objel, běloba, běhal, věnovala, hvězda, pěnkava, pěla, věštil, pěšky, objemný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9BBE9C5-7D85-020E-F595-3665A2AC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7413" name="TextovéPole 6">
            <a:extLst>
              <a:ext uri="{FF2B5EF4-FFF2-40B4-BE49-F238E27FC236}">
                <a16:creationId xmlns:a16="http://schemas.microsoft.com/office/drawing/2014/main" id="{91C93F47-5F0E-F132-780F-723B7B28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3D6ADA-6B10-6C29-439D-218459960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234" y="106900"/>
            <a:ext cx="10058400" cy="14507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Doplň slova tak, aby obsahovala </a:t>
            </a:r>
            <a:r>
              <a:rPr lang="cs-CZ" altLang="cs-CZ" b="1" dirty="0" err="1">
                <a:solidFill>
                  <a:schemeClr val="tx1"/>
                </a:solidFill>
              </a:rPr>
              <a:t>bě</a:t>
            </a:r>
            <a:r>
              <a:rPr lang="cs-CZ" altLang="cs-CZ" b="1" dirty="0">
                <a:solidFill>
                  <a:schemeClr val="tx1"/>
                </a:solidFill>
              </a:rPr>
              <a:t>/</a:t>
            </a:r>
            <a:r>
              <a:rPr lang="cs-CZ" altLang="cs-CZ" b="1" dirty="0" err="1">
                <a:solidFill>
                  <a:schemeClr val="tx1"/>
                </a:solidFill>
              </a:rPr>
              <a:t>bje</a:t>
            </a:r>
            <a:r>
              <a:rPr lang="cs-CZ" altLang="cs-CZ" b="1" dirty="0">
                <a:solidFill>
                  <a:schemeClr val="tx1"/>
                </a:solidFill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</a:rPr>
              <a:t>pě</a:t>
            </a:r>
            <a:r>
              <a:rPr lang="cs-CZ" altLang="cs-CZ" b="1" dirty="0">
                <a:solidFill>
                  <a:schemeClr val="tx1"/>
                </a:solidFill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</a:rPr>
              <a:t>vě</a:t>
            </a:r>
            <a:r>
              <a:rPr lang="cs-CZ" altLang="cs-CZ" b="1" dirty="0">
                <a:solidFill>
                  <a:schemeClr val="tx1"/>
                </a:solidFill>
              </a:rPr>
              <a:t>/</a:t>
            </a:r>
            <a:r>
              <a:rPr lang="cs-CZ" altLang="cs-CZ" b="1" dirty="0" err="1">
                <a:solidFill>
                  <a:schemeClr val="tx1"/>
                </a:solidFill>
              </a:rPr>
              <a:t>vje</a:t>
            </a:r>
            <a:r>
              <a:rPr lang="cs-CZ" altLang="cs-CZ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4013F50-74EB-9977-4183-73795663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Unavený chlapec si opřel hlavu o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Vybité baterie, železo, a nebezpečný odpad patří do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Bundy a některé oblečení patří na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 koncertě byl hostem velmi známý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Hříbě pobíhalo na zelené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Bábovka se mi připálila v ________.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______ byl povolen jen řidičům osobních automobilů.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Kvůli práci na silnici jsme to museli _______ jinou cestou.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Měli jsme na poště _______ zásilku.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 přes to, že jsem viděl zákaz, tak jsem do té ulice _______.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8E75C60-4154-D14B-9231-BDB61314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20485" name="TextovéPole 6">
            <a:extLst>
              <a:ext uri="{FF2B5EF4-FFF2-40B4-BE49-F238E27FC236}">
                <a16:creationId xmlns:a16="http://schemas.microsoft.com/office/drawing/2014/main" id="{7BAAEF2E-72C3-A6D9-2713-E036A993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C035C3-1512-A11D-B157-3080B6658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80"/>
            <a:ext cx="10058400" cy="14507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Doplň slova tak, aby obsahovala </a:t>
            </a:r>
            <a:r>
              <a:rPr lang="cs-CZ" altLang="cs-CZ" b="1" dirty="0" err="1">
                <a:solidFill>
                  <a:schemeClr val="tx1"/>
                </a:solidFill>
              </a:rPr>
              <a:t>bě</a:t>
            </a:r>
            <a:r>
              <a:rPr lang="cs-CZ" altLang="cs-CZ" b="1" dirty="0">
                <a:solidFill>
                  <a:schemeClr val="tx1"/>
                </a:solidFill>
              </a:rPr>
              <a:t>/</a:t>
            </a:r>
            <a:r>
              <a:rPr lang="cs-CZ" altLang="cs-CZ" b="1" dirty="0" err="1">
                <a:solidFill>
                  <a:schemeClr val="tx1"/>
                </a:solidFill>
              </a:rPr>
              <a:t>bje</a:t>
            </a:r>
            <a:r>
              <a:rPr lang="cs-CZ" altLang="cs-CZ" b="1" dirty="0">
                <a:solidFill>
                  <a:schemeClr val="tx1"/>
                </a:solidFill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</a:rPr>
              <a:t>pě</a:t>
            </a:r>
            <a:r>
              <a:rPr lang="cs-CZ" altLang="cs-CZ" b="1" dirty="0">
                <a:solidFill>
                  <a:schemeClr val="tx1"/>
                </a:solidFill>
              </a:rPr>
              <a:t>, </a:t>
            </a:r>
            <a:r>
              <a:rPr lang="cs-CZ" altLang="cs-CZ" b="1" dirty="0" err="1">
                <a:solidFill>
                  <a:schemeClr val="tx1"/>
                </a:solidFill>
              </a:rPr>
              <a:t>vě</a:t>
            </a:r>
            <a:r>
              <a:rPr lang="cs-CZ" altLang="cs-CZ" b="1" dirty="0">
                <a:solidFill>
                  <a:schemeClr val="tx1"/>
                </a:solidFill>
              </a:rPr>
              <a:t>/</a:t>
            </a:r>
            <a:r>
              <a:rPr lang="cs-CZ" altLang="cs-CZ" b="1" dirty="0" err="1">
                <a:solidFill>
                  <a:schemeClr val="tx1"/>
                </a:solidFill>
              </a:rPr>
              <a:t>vje</a:t>
            </a:r>
            <a:r>
              <a:rPr lang="cs-CZ" altLang="cs-CZ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6CAE31D-7DEB-1098-36A2-CF0E23E98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Unavený chlapec si opřel hlavu o </a:t>
            </a:r>
            <a:r>
              <a:rPr lang="cs-CZ" altLang="cs-CZ" sz="2400">
                <a:solidFill>
                  <a:srgbClr val="FF0000"/>
                </a:solidFill>
              </a:rPr>
              <a:t>opěradlo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Vybité baterie, železo, a nebezpečný odpad patří do </a:t>
            </a:r>
            <a:r>
              <a:rPr lang="cs-CZ" altLang="cs-CZ" sz="2400">
                <a:solidFill>
                  <a:srgbClr val="FF0000"/>
                </a:solidFill>
              </a:rPr>
              <a:t>sběru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Bundy a některé oblečení patří na </a:t>
            </a:r>
            <a:r>
              <a:rPr lang="cs-CZ" altLang="cs-CZ" sz="2400">
                <a:solidFill>
                  <a:srgbClr val="FF0000"/>
                </a:solidFill>
              </a:rPr>
              <a:t>věšák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Na koncertě byl hostem velmi známý </a:t>
            </a:r>
            <a:r>
              <a:rPr lang="cs-CZ" altLang="cs-CZ" sz="2400">
                <a:solidFill>
                  <a:srgbClr val="FF0000"/>
                </a:solidFill>
              </a:rPr>
              <a:t>zpěvák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Hříbě pobíhalo na zelené </a:t>
            </a:r>
            <a:r>
              <a:rPr lang="cs-CZ" altLang="cs-CZ" sz="2400">
                <a:solidFill>
                  <a:srgbClr val="FF0000"/>
                </a:solidFill>
              </a:rPr>
              <a:t>trávě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Bábovka se mi připálila v </a:t>
            </a:r>
            <a:r>
              <a:rPr lang="cs-CZ" altLang="cs-CZ" sz="2400">
                <a:solidFill>
                  <a:srgbClr val="FF0000"/>
                </a:solidFill>
              </a:rPr>
              <a:t>troubě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>
                <a:solidFill>
                  <a:srgbClr val="FF0000"/>
                </a:solidFill>
              </a:rPr>
              <a:t>Vjezd </a:t>
            </a:r>
            <a:r>
              <a:rPr lang="cs-CZ" altLang="cs-CZ" sz="2400"/>
              <a:t>byl povolen jen řidičům osobních automobilů.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Kvůli práci na silnici jsme to museli </a:t>
            </a:r>
            <a:r>
              <a:rPr lang="cs-CZ" altLang="cs-CZ" sz="2400">
                <a:solidFill>
                  <a:srgbClr val="FF0000"/>
                </a:solidFill>
              </a:rPr>
              <a:t>objet</a:t>
            </a:r>
            <a:r>
              <a:rPr lang="cs-CZ" altLang="cs-CZ" sz="2400"/>
              <a:t> jinou cestou.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Měli jsme na poště </a:t>
            </a:r>
            <a:r>
              <a:rPr lang="cs-CZ" altLang="cs-CZ" sz="2400">
                <a:solidFill>
                  <a:srgbClr val="FF0000"/>
                </a:solidFill>
              </a:rPr>
              <a:t>objemnou</a:t>
            </a:r>
            <a:r>
              <a:rPr lang="cs-CZ" altLang="cs-CZ" sz="2400"/>
              <a:t> zásilku.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I přes to, že jsem viděl zákaz, tak jsem do té ulice </a:t>
            </a:r>
            <a:r>
              <a:rPr lang="cs-CZ" altLang="cs-CZ" sz="2400">
                <a:solidFill>
                  <a:srgbClr val="FF0000"/>
                </a:solidFill>
              </a:rPr>
              <a:t>vjel</a:t>
            </a:r>
            <a:r>
              <a:rPr lang="cs-CZ" altLang="cs-CZ" sz="2400"/>
              <a:t>.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F30FCFB-0629-0D10-4F7A-7C5C12E7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21509" name="TextovéPole 6">
            <a:extLst>
              <a:ext uri="{FF2B5EF4-FFF2-40B4-BE49-F238E27FC236}">
                <a16:creationId xmlns:a16="http://schemas.microsoft.com/office/drawing/2014/main" id="{47A54197-5DB4-8E40-CC9A-7C15A514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F5420A-4849-50C1-9657-2C9A1E816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69504"/>
            <a:ext cx="10905066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73CF6-9D47-14A3-D0D0-673D3BE8E5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Opakování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0F8146-883E-5FAA-2023-7922B50C7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55" y="1903615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8324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820B4-0A5A-B065-AA70-BEDCC5ED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1" y="286603"/>
            <a:ext cx="11568023" cy="14507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Opakování učiva, doplňte předpony S-, Z- , VZ-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7E16D-19BF-8343-FC7B-8870DC8F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19" y="1737359"/>
            <a:ext cx="11568023" cy="43011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400" dirty="0"/>
              <a:t>ježek se </a:t>
            </a:r>
            <a:r>
              <a:rPr lang="cs-CZ" sz="2400" b="1" dirty="0">
                <a:highlight>
                  <a:srgbClr val="FFFF00"/>
                </a:highlight>
              </a:rPr>
              <a:t>___točil </a:t>
            </a:r>
            <a:r>
              <a:rPr lang="cs-CZ" sz="2400" dirty="0"/>
              <a:t>do klubíčka, dům museli </a:t>
            </a:r>
            <a:r>
              <a:rPr lang="cs-CZ" sz="2400" b="1" dirty="0">
                <a:highlight>
                  <a:srgbClr val="FFFF00"/>
                </a:highlight>
              </a:rPr>
              <a:t>___bourat</a:t>
            </a:r>
            <a:r>
              <a:rPr lang="cs-CZ" sz="2400" dirty="0"/>
              <a:t>, chtěla </a:t>
            </a:r>
            <a:r>
              <a:rPr lang="cs-CZ" sz="2400" b="1" dirty="0">
                <a:highlight>
                  <a:srgbClr val="FFFF00"/>
                </a:highlight>
              </a:rPr>
              <a:t>___hubnout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___fouknout </a:t>
            </a:r>
            <a:r>
              <a:rPr lang="cs-CZ" sz="2400" dirty="0"/>
              <a:t>svíčku, </a:t>
            </a:r>
            <a:r>
              <a:rPr lang="cs-CZ" sz="2400" b="1" dirty="0">
                <a:highlight>
                  <a:srgbClr val="FFFF00"/>
                </a:highlight>
              </a:rPr>
              <a:t>___lomila si </a:t>
            </a:r>
            <a:r>
              <a:rPr lang="cs-CZ" sz="2400" dirty="0"/>
              <a:t>ruku, </a:t>
            </a:r>
            <a:r>
              <a:rPr lang="cs-CZ" sz="2400" b="1" dirty="0">
                <a:highlight>
                  <a:srgbClr val="FFFF00"/>
                </a:highlight>
              </a:rPr>
              <a:t>___mazat </a:t>
            </a:r>
            <a:r>
              <a:rPr lang="cs-CZ" sz="2400" dirty="0"/>
              <a:t>tabuli, na křižovat se auta</a:t>
            </a:r>
            <a:r>
              <a:rPr lang="cs-CZ" sz="2400" b="1" dirty="0"/>
              <a:t> </a:t>
            </a:r>
            <a:r>
              <a:rPr lang="cs-CZ" sz="2400" b="1" dirty="0">
                <a:highlight>
                  <a:srgbClr val="FFFF00"/>
                </a:highlight>
              </a:rPr>
              <a:t>___razila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___hrabali jsme </a:t>
            </a:r>
            <a:r>
              <a:rPr lang="cs-CZ" sz="2400" dirty="0"/>
              <a:t>listí, </a:t>
            </a:r>
            <a:r>
              <a:rPr lang="cs-CZ" sz="2400" b="1" dirty="0">
                <a:highlight>
                  <a:srgbClr val="FFFF00"/>
                </a:highlight>
              </a:rPr>
              <a:t>___tratit </a:t>
            </a:r>
            <a:r>
              <a:rPr lang="cs-CZ" sz="2400" dirty="0"/>
              <a:t>tužku, oheň už </a:t>
            </a:r>
            <a:r>
              <a:rPr lang="cs-CZ" sz="2400" b="1" dirty="0">
                <a:highlight>
                  <a:srgbClr val="FFFF00"/>
                </a:highlight>
              </a:rPr>
              <a:t>___plál</a:t>
            </a:r>
            <a:r>
              <a:rPr lang="cs-CZ" sz="2400" dirty="0"/>
              <a:t>, všechno </a:t>
            </a:r>
            <a:r>
              <a:rPr lang="cs-CZ" sz="2400" b="1" dirty="0">
                <a:highlight>
                  <a:srgbClr val="FFFF00"/>
                </a:highlight>
              </a:rPr>
              <a:t>___tichlo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___ložil </a:t>
            </a:r>
            <a:r>
              <a:rPr lang="cs-CZ" sz="2400" dirty="0"/>
              <a:t>krabici, </a:t>
            </a:r>
            <a:r>
              <a:rPr lang="cs-CZ" sz="2400" b="1" dirty="0">
                <a:highlight>
                  <a:srgbClr val="FFFF00"/>
                </a:highlight>
              </a:rPr>
              <a:t>___balil si </a:t>
            </a:r>
            <a:r>
              <a:rPr lang="cs-CZ" sz="2400" dirty="0"/>
              <a:t>batoh, rychle </a:t>
            </a:r>
            <a:r>
              <a:rPr lang="cs-CZ" sz="2400" b="1" dirty="0">
                <a:highlight>
                  <a:srgbClr val="FFFF00"/>
                </a:highlight>
              </a:rPr>
              <a:t>se ___kamarádili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___červenal </a:t>
            </a:r>
            <a:r>
              <a:rPr lang="cs-CZ" sz="2400" dirty="0"/>
              <a:t>jako rak</a:t>
            </a:r>
            <a:r>
              <a:rPr lang="cs-CZ" sz="2400" b="1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</a:t>
            </a:r>
            <a:r>
              <a:rPr lang="cs-CZ" sz="2400" b="1" dirty="0" err="1">
                <a:highlight>
                  <a:srgbClr val="FFFF00"/>
                </a:highlight>
              </a:rPr>
              <a:t>jíždět</a:t>
            </a:r>
            <a:r>
              <a:rPr lang="cs-CZ" sz="2400" b="1" dirty="0">
                <a:highlight>
                  <a:srgbClr val="FFFF00"/>
                </a:highlight>
              </a:rPr>
              <a:t> </a:t>
            </a:r>
            <a:r>
              <a:rPr lang="cs-CZ" sz="2400" dirty="0"/>
              <a:t>z kopce, nechtěl </a:t>
            </a:r>
            <a:r>
              <a:rPr lang="cs-CZ" sz="2400" b="1" dirty="0">
                <a:highlight>
                  <a:srgbClr val="FFFF00"/>
                </a:highlight>
              </a:rPr>
              <a:t>___moknout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___bledl </a:t>
            </a:r>
            <a:r>
              <a:rPr lang="cs-CZ" sz="2400" dirty="0"/>
              <a:t>strachy, hrách už </a:t>
            </a:r>
            <a:r>
              <a:rPr lang="cs-CZ" sz="2400" b="1" dirty="0">
                <a:highlight>
                  <a:srgbClr val="FFFF00"/>
                </a:highlight>
              </a:rPr>
              <a:t>___klíčil</a:t>
            </a:r>
            <a:r>
              <a:rPr lang="cs-CZ" sz="2400" dirty="0"/>
              <a:t>, </a:t>
            </a:r>
            <a:r>
              <a:rPr lang="cs-CZ" sz="2400" b="1" dirty="0">
                <a:highlight>
                  <a:srgbClr val="FFFF00"/>
                </a:highlight>
              </a:rPr>
              <a:t>___klonil </a:t>
            </a:r>
            <a:r>
              <a:rPr lang="cs-CZ" sz="2400" dirty="0"/>
              <a:t>hlavu </a:t>
            </a:r>
          </a:p>
        </p:txBody>
      </p:sp>
    </p:spTree>
    <p:extLst>
      <p:ext uri="{BB962C8B-B14F-4D97-AF65-F5344CB8AC3E}">
        <p14:creationId xmlns:p14="http://schemas.microsoft.com/office/powerpoint/2010/main" val="357391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Správné psaní BĚ/BJE, PĚ, VĚ/VJE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31652" y="1939277"/>
            <a:ext cx="8249688" cy="3894479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Kdy napsat -ě ?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- Po písmenu „P“ píšeme </a:t>
            </a:r>
            <a:r>
              <a:rPr lang="cs-CZ" altLang="cs-CZ" sz="2400" b="1" dirty="0">
                <a:solidFill>
                  <a:srgbClr val="FF0000"/>
                </a:solidFill>
              </a:rPr>
              <a:t>VŽDY</a:t>
            </a:r>
            <a:r>
              <a:rPr lang="cs-CZ" altLang="cs-CZ" sz="2400" dirty="0"/>
              <a:t> ě!!!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Př.: pěst, pěna, pěnkava, zápěstí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- V kořeni slova se píše </a:t>
            </a:r>
            <a:r>
              <a:rPr lang="cs-CZ" altLang="cs-CZ" sz="2400" b="1" dirty="0">
                <a:solidFill>
                  <a:srgbClr val="FF0000"/>
                </a:solidFill>
              </a:rPr>
              <a:t>OPĚT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ě</a:t>
            </a:r>
            <a:r>
              <a:rPr lang="cs-CZ" altLang="cs-CZ" sz="2400" dirty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Př.: Pěstoun (kořen je </a:t>
            </a:r>
            <a:r>
              <a:rPr lang="cs-CZ" altLang="cs-CZ" sz="2400" b="1" dirty="0"/>
              <a:t>pěst</a:t>
            </a:r>
            <a:r>
              <a:rPr lang="cs-CZ" altLang="cs-CZ" sz="2400" dirty="0"/>
              <a:t> -</a:t>
            </a:r>
            <a:r>
              <a:rPr lang="en-US" altLang="cs-CZ" sz="2400" dirty="0"/>
              <a:t>&gt; </a:t>
            </a:r>
            <a:r>
              <a:rPr lang="cs-CZ" altLang="cs-CZ" sz="2400" dirty="0"/>
              <a:t>pěstitel, pěstovat…)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Opěvovat (</a:t>
            </a:r>
            <a:r>
              <a:rPr lang="cs-CZ" altLang="cs-CZ" sz="2400" b="1" dirty="0" err="1"/>
              <a:t>pěv</a:t>
            </a:r>
            <a:r>
              <a:rPr lang="cs-CZ" altLang="cs-CZ" sz="2400" dirty="0"/>
              <a:t> -</a:t>
            </a:r>
            <a:r>
              <a:rPr lang="en-US" altLang="cs-CZ" sz="2400" dirty="0"/>
              <a:t>&gt;</a:t>
            </a:r>
            <a:r>
              <a:rPr lang="cs-CZ" altLang="cs-CZ" sz="2400" dirty="0"/>
              <a:t> pěvec, zpěvák…)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            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3077" name="TextovéPole 6"/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 sz="1200" i="1">
              <a:solidFill>
                <a:srgbClr val="7F7F7F"/>
              </a:solidFill>
              <a:latin typeface="Times New Roman" pitchFamily="18" charset="0"/>
            </a:endParaRPr>
          </a:p>
          <a:p>
            <a:pPr algn="ctr"/>
            <a:endParaRPr lang="cs-CZ" altLang="cs-CZ" sz="1400">
              <a:solidFill>
                <a:srgbClr val="7F7F7F"/>
              </a:solidFill>
              <a:latin typeface="Times New Roman" pitchFamily="18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988" y="2085927"/>
            <a:ext cx="20828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44510" y="526692"/>
            <a:ext cx="10977418" cy="54340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4000" b="1" dirty="0"/>
              <a:t>Kdy napsat -je?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4000" dirty="0"/>
              <a:t>   - </a:t>
            </a:r>
            <a:r>
              <a:rPr lang="cs-CZ" altLang="cs-CZ" sz="4000" dirty="0">
                <a:solidFill>
                  <a:srgbClr val="FF0000"/>
                </a:solidFill>
              </a:rPr>
              <a:t>Pouze po předponách ob-, v-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-</a:t>
            </a:r>
            <a:r>
              <a:rPr lang="en-US" altLang="cs-CZ" dirty="0"/>
              <a:t>&gt;</a:t>
            </a:r>
            <a:r>
              <a:rPr lang="cs-CZ" altLang="cs-CZ" dirty="0"/>
              <a:t> po těchto předponách píšeme -je, pokud poté následuje kořen slova, který začíná na je;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-</a:t>
            </a:r>
            <a:r>
              <a:rPr lang="en-US" altLang="cs-CZ" dirty="0"/>
              <a:t>&gt;</a:t>
            </a:r>
            <a:r>
              <a:rPr lang="cs-CZ" altLang="cs-CZ" dirty="0"/>
              <a:t> můžeme si pomoci tak, že si řekneme jiné příbuzné slovo, které také začíná na je;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    Př.: ob-jet, v-jezd – v obou případech je příbuzné slovo jezdit;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           ob-jevit, ob-</a:t>
            </a:r>
            <a:r>
              <a:rPr lang="cs-CZ" altLang="cs-CZ" dirty="0" err="1"/>
              <a:t>jevitel</a:t>
            </a:r>
            <a:r>
              <a:rPr lang="cs-CZ" altLang="cs-CZ" dirty="0"/>
              <a:t> – objevit 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           ob-jetí – můžu si říci obe</a:t>
            </a:r>
            <a:r>
              <a:rPr lang="cs-CZ" altLang="cs-CZ" b="1" u="sng" dirty="0"/>
              <a:t>j</a:t>
            </a:r>
            <a:r>
              <a:rPr lang="cs-CZ" altLang="cs-CZ" dirty="0"/>
              <a:t>mout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Často nám pomůže, pokud si předponu ob-, </a:t>
            </a:r>
            <a:br>
              <a:rPr lang="cs-CZ" altLang="cs-CZ" dirty="0"/>
            </a:br>
            <a:r>
              <a:rPr lang="cs-CZ" altLang="cs-CZ" dirty="0"/>
              <a:t>a v- nahradíme jinou předponou.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     Př.: za-jet, pře-jet, do-jet, </a:t>
            </a:r>
            <a:r>
              <a:rPr lang="cs-CZ" altLang="cs-CZ" dirty="0" err="1"/>
              <a:t>zá</a:t>
            </a:r>
            <a:r>
              <a:rPr lang="cs-CZ" altLang="cs-CZ" dirty="0"/>
              <a:t>-jezd, ú-jezd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4100" name="TextovéPole 6"/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 sz="1200" i="1">
              <a:solidFill>
                <a:srgbClr val="7F7F7F"/>
              </a:solidFill>
              <a:latin typeface="Times New Roman" pitchFamily="18" charset="0"/>
            </a:endParaRPr>
          </a:p>
          <a:p>
            <a:pPr algn="ctr"/>
            <a:endParaRPr lang="cs-CZ" altLang="cs-CZ" sz="140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chemeClr val="tx1"/>
                </a:solidFill>
              </a:rPr>
              <a:t>POZOR!!!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 malou chvílí jsme si řekli, že po předponách ob-, v- píšeme -je-.</a:t>
            </a:r>
          </a:p>
          <a:p>
            <a:pPr eaLnBrk="1" hangingPunct="1"/>
            <a:r>
              <a:rPr lang="cs-CZ" altLang="cs-CZ"/>
              <a:t>Pokud ale ob- a v- nejsou předponami, píšeme „</a:t>
            </a:r>
            <a:r>
              <a:rPr lang="cs-CZ" altLang="cs-CZ" b="1">
                <a:solidFill>
                  <a:srgbClr val="FF0000"/>
                </a:solidFill>
              </a:rPr>
              <a:t>ě</a:t>
            </a:r>
            <a:r>
              <a:rPr lang="cs-CZ" altLang="cs-CZ"/>
              <a:t>“.</a:t>
            </a:r>
          </a:p>
          <a:p>
            <a:pPr eaLnBrk="1" hangingPunct="1">
              <a:buFontTx/>
              <a:buNone/>
            </a:pPr>
            <a:r>
              <a:rPr lang="cs-CZ" altLang="cs-CZ"/>
              <a:t>   Př.: oběd             věc              věno</a:t>
            </a:r>
          </a:p>
          <a:p>
            <a:pPr eaLnBrk="1" hangingPunct="1">
              <a:buFontTx/>
              <a:buNone/>
            </a:pPr>
            <a:r>
              <a:rPr lang="cs-CZ" altLang="cs-CZ"/>
              <a:t>         oběť              věrnost        obětí</a:t>
            </a:r>
          </a:p>
          <a:p>
            <a:pPr eaLnBrk="1" hangingPunct="1">
              <a:buFontTx/>
              <a:buNone/>
            </a:pPr>
            <a:r>
              <a:rPr lang="cs-CZ" altLang="cs-CZ"/>
              <a:t>    -</a:t>
            </a:r>
            <a:r>
              <a:rPr lang="en-US" altLang="cs-CZ"/>
              <a:t>&gt; TATO SLOVA </a:t>
            </a:r>
            <a:r>
              <a:rPr lang="en-US" altLang="cs-CZ" b="1">
                <a:solidFill>
                  <a:srgbClr val="FF0000"/>
                </a:solidFill>
              </a:rPr>
              <a:t>NEJSOU</a:t>
            </a:r>
            <a:r>
              <a:rPr lang="en-US" altLang="cs-CZ"/>
              <a:t> TVO</a:t>
            </a:r>
            <a:r>
              <a:rPr lang="cs-CZ" altLang="cs-CZ"/>
              <a:t>ŘENA POMOCÍ PŘEDPON.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5125" name="TextovéPole 6"/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 sz="1200" i="1">
              <a:solidFill>
                <a:srgbClr val="7F7F7F"/>
              </a:solidFill>
              <a:latin typeface="Times New Roman" pitchFamily="18" charset="0"/>
            </a:endParaRPr>
          </a:p>
          <a:p>
            <a:pPr algn="ctr"/>
            <a:endParaRPr lang="cs-CZ" altLang="cs-CZ" sz="140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chemeClr val="tx1"/>
                </a:solidFill>
              </a:rPr>
              <a:t>Doplň </a:t>
            </a:r>
            <a:r>
              <a:rPr lang="cs-CZ" altLang="cs-CZ" sz="4800" b="1" dirty="0" err="1">
                <a:solidFill>
                  <a:schemeClr val="tx1"/>
                </a:solidFill>
              </a:rPr>
              <a:t>bě</a:t>
            </a:r>
            <a:r>
              <a:rPr lang="cs-CZ" altLang="cs-CZ" sz="4800" b="1" dirty="0">
                <a:solidFill>
                  <a:schemeClr val="tx1"/>
                </a:solidFill>
              </a:rPr>
              <a:t>/</a:t>
            </a:r>
            <a:r>
              <a:rPr lang="cs-CZ" altLang="cs-CZ" sz="4800" b="1" dirty="0" err="1">
                <a:solidFill>
                  <a:schemeClr val="tx1"/>
                </a:solidFill>
              </a:rPr>
              <a:t>bje</a:t>
            </a:r>
            <a:r>
              <a:rPr lang="cs-CZ" altLang="cs-CZ" sz="4800" b="1" dirty="0">
                <a:solidFill>
                  <a:schemeClr val="tx1"/>
                </a:solidFill>
              </a:rPr>
              <a:t>, </a:t>
            </a:r>
            <a:r>
              <a:rPr lang="cs-CZ" altLang="cs-CZ" sz="4800" b="1" dirty="0" err="1">
                <a:solidFill>
                  <a:schemeClr val="tx1"/>
                </a:solidFill>
              </a:rPr>
              <a:t>pě</a:t>
            </a:r>
            <a:r>
              <a:rPr lang="cs-CZ" altLang="cs-CZ" sz="4800" b="1" dirty="0">
                <a:solidFill>
                  <a:schemeClr val="tx1"/>
                </a:solidFill>
              </a:rPr>
              <a:t>, </a:t>
            </a:r>
            <a:r>
              <a:rPr lang="cs-CZ" altLang="cs-CZ" sz="4800" b="1" dirty="0" err="1">
                <a:solidFill>
                  <a:schemeClr val="tx1"/>
                </a:solidFill>
              </a:rPr>
              <a:t>vě</a:t>
            </a:r>
            <a:r>
              <a:rPr lang="cs-CZ" altLang="cs-CZ" sz="4800" b="1" dirty="0">
                <a:solidFill>
                  <a:schemeClr val="tx1"/>
                </a:solidFill>
              </a:rPr>
              <a:t>/</a:t>
            </a:r>
            <a:r>
              <a:rPr lang="cs-CZ" altLang="cs-CZ" sz="4800" b="1" dirty="0" err="1">
                <a:solidFill>
                  <a:schemeClr val="tx1"/>
                </a:solidFill>
              </a:rPr>
              <a:t>vje</a:t>
            </a:r>
            <a:r>
              <a:rPr lang="cs-CZ" altLang="cs-CZ" sz="4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4453" y="1860550"/>
            <a:ext cx="898009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Dostala jsem veliké </a:t>
            </a:r>
            <a:r>
              <a:rPr lang="cs-CZ" altLang="cs-CZ" sz="2400" dirty="0">
                <a:solidFill>
                  <a:srgbClr val="FF0000"/>
                </a:solidFill>
              </a:rPr>
              <a:t>___no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___</a:t>
            </a:r>
            <a:r>
              <a:rPr lang="cs-CZ" altLang="cs-CZ" sz="2400" dirty="0" err="1">
                <a:solidFill>
                  <a:srgbClr val="FF0000"/>
                </a:solidFill>
              </a:rPr>
              <a:t>zd</a:t>
            </a:r>
            <a:r>
              <a:rPr lang="cs-CZ" altLang="cs-CZ" sz="2400" dirty="0"/>
              <a:t> do garáže byl úzký.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 err="1">
                <a:solidFill>
                  <a:srgbClr val="FF0000"/>
                </a:solidFill>
              </a:rPr>
              <a:t>K___ta</a:t>
            </a:r>
            <a:r>
              <a:rPr lang="cs-CZ" altLang="cs-CZ" sz="2400" dirty="0">
                <a:solidFill>
                  <a:srgbClr val="FF0000"/>
                </a:solidFill>
              </a:rPr>
              <a:t> ___je</a:t>
            </a:r>
            <a:r>
              <a:rPr lang="cs-CZ" altLang="cs-CZ" sz="2400" dirty="0"/>
              <a:t> (zpívá) píseň.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___</a:t>
            </a:r>
            <a:r>
              <a:rPr lang="cs-CZ" altLang="cs-CZ" sz="2400" dirty="0" err="1">
                <a:solidFill>
                  <a:srgbClr val="FF0000"/>
                </a:solidFill>
              </a:rPr>
              <a:t>louš</a:t>
            </a:r>
            <a:r>
              <a:rPr lang="cs-CZ" altLang="cs-CZ" sz="2400" dirty="0"/>
              <a:t> je bílý kůň.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 err="1">
                <a:solidFill>
                  <a:srgbClr val="FF0000"/>
                </a:solidFill>
              </a:rPr>
              <a:t>O___d</a:t>
            </a:r>
            <a:r>
              <a:rPr lang="cs-CZ" altLang="cs-CZ" sz="2400" dirty="0"/>
              <a:t> byl výborně uvařen.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___</a:t>
            </a:r>
            <a:r>
              <a:rPr lang="cs-CZ" altLang="cs-CZ" sz="2400" dirty="0" err="1">
                <a:solidFill>
                  <a:srgbClr val="FF0000"/>
                </a:solidFill>
              </a:rPr>
              <a:t>loba</a:t>
            </a:r>
            <a:r>
              <a:rPr lang="cs-CZ" altLang="cs-CZ" sz="2400" dirty="0"/>
              <a:t> je bílá barva.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___lásek</a:t>
            </a:r>
            <a:r>
              <a:rPr lang="cs-CZ" altLang="cs-CZ" sz="2400" dirty="0"/>
              <a:t> poletuje po louce.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Kvůli zavřené cestě jsme to museli </a:t>
            </a:r>
            <a:r>
              <a:rPr lang="cs-CZ" altLang="cs-CZ" sz="2400" dirty="0" err="1">
                <a:solidFill>
                  <a:srgbClr val="FF0000"/>
                </a:solidFill>
              </a:rPr>
              <a:t>o___t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Slova, která jsou označená červeně napiš na řádek: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7173" name="TextovéPole 6"/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 sz="1200" i="1">
              <a:solidFill>
                <a:srgbClr val="7F7F7F"/>
              </a:solidFill>
              <a:latin typeface="Times New Roman" pitchFamily="18" charset="0"/>
            </a:endParaRPr>
          </a:p>
          <a:p>
            <a:pPr algn="ctr"/>
            <a:endParaRPr lang="cs-CZ" altLang="cs-CZ" sz="140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3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chemeClr val="tx1"/>
                </a:solidFill>
              </a:rPr>
              <a:t>Doplň </a:t>
            </a:r>
            <a:r>
              <a:rPr lang="cs-CZ" altLang="cs-CZ" sz="4800" b="1" dirty="0" err="1">
                <a:solidFill>
                  <a:schemeClr val="tx1"/>
                </a:solidFill>
              </a:rPr>
              <a:t>bě</a:t>
            </a:r>
            <a:r>
              <a:rPr lang="cs-CZ" altLang="cs-CZ" sz="4800" b="1" dirty="0">
                <a:solidFill>
                  <a:schemeClr val="tx1"/>
                </a:solidFill>
              </a:rPr>
              <a:t>/</a:t>
            </a:r>
            <a:r>
              <a:rPr lang="cs-CZ" altLang="cs-CZ" sz="4800" b="1" dirty="0" err="1">
                <a:solidFill>
                  <a:schemeClr val="tx1"/>
                </a:solidFill>
              </a:rPr>
              <a:t>bje</a:t>
            </a:r>
            <a:r>
              <a:rPr lang="cs-CZ" altLang="cs-CZ" sz="4800" b="1" dirty="0">
                <a:solidFill>
                  <a:schemeClr val="tx1"/>
                </a:solidFill>
              </a:rPr>
              <a:t>, </a:t>
            </a:r>
            <a:r>
              <a:rPr lang="cs-CZ" altLang="cs-CZ" sz="4800" b="1" dirty="0" err="1">
                <a:solidFill>
                  <a:schemeClr val="tx1"/>
                </a:solidFill>
              </a:rPr>
              <a:t>pě</a:t>
            </a:r>
            <a:r>
              <a:rPr lang="cs-CZ" altLang="cs-CZ" sz="4800" b="1" dirty="0">
                <a:solidFill>
                  <a:schemeClr val="tx1"/>
                </a:solidFill>
              </a:rPr>
              <a:t>, </a:t>
            </a:r>
            <a:r>
              <a:rPr lang="cs-CZ" altLang="cs-CZ" sz="4800" b="1" dirty="0" err="1">
                <a:solidFill>
                  <a:schemeClr val="tx1"/>
                </a:solidFill>
              </a:rPr>
              <a:t>vě</a:t>
            </a:r>
            <a:r>
              <a:rPr lang="cs-CZ" altLang="cs-CZ" sz="4800" b="1" dirty="0">
                <a:solidFill>
                  <a:schemeClr val="tx1"/>
                </a:solidFill>
              </a:rPr>
              <a:t>/</a:t>
            </a:r>
            <a:r>
              <a:rPr lang="cs-CZ" altLang="cs-CZ" sz="4800" b="1" dirty="0" err="1">
                <a:solidFill>
                  <a:schemeClr val="tx1"/>
                </a:solidFill>
              </a:rPr>
              <a:t>vje</a:t>
            </a:r>
            <a:r>
              <a:rPr lang="cs-CZ" altLang="cs-CZ" sz="4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0975" y="1922145"/>
            <a:ext cx="10182044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Dostala jsem veliké </a:t>
            </a:r>
            <a:r>
              <a:rPr lang="cs-CZ" altLang="cs-CZ" sz="2400" dirty="0">
                <a:solidFill>
                  <a:srgbClr val="FF0000"/>
                </a:solidFill>
              </a:rPr>
              <a:t>věno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Vjezd</a:t>
            </a:r>
            <a:r>
              <a:rPr lang="cs-CZ" altLang="cs-CZ" sz="2400" dirty="0"/>
              <a:t> do garáže byl úzký.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Květa pěje</a:t>
            </a:r>
            <a:r>
              <a:rPr lang="cs-CZ" altLang="cs-CZ" sz="2400" dirty="0"/>
              <a:t> (zpívá) píseň.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Bělouš</a:t>
            </a:r>
            <a:r>
              <a:rPr lang="cs-CZ" altLang="cs-CZ" sz="2400" dirty="0"/>
              <a:t> je bílý kůň.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Oběd</a:t>
            </a:r>
            <a:r>
              <a:rPr lang="cs-CZ" altLang="cs-CZ" sz="2400" dirty="0"/>
              <a:t> byl výborně uvařen.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Běloba</a:t>
            </a:r>
            <a:r>
              <a:rPr lang="cs-CZ" altLang="cs-CZ" sz="2400" dirty="0"/>
              <a:t> je bílá barva.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altLang="cs-CZ" sz="2400" dirty="0">
                <a:solidFill>
                  <a:srgbClr val="FF0000"/>
                </a:solidFill>
              </a:rPr>
              <a:t>Bělásek</a:t>
            </a:r>
            <a:r>
              <a:rPr lang="cs-CZ" altLang="cs-CZ" sz="2400" dirty="0"/>
              <a:t> poletuje po louce.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Kvůli zavřené cestě jsme to museli </a:t>
            </a:r>
            <a:r>
              <a:rPr lang="cs-CZ" altLang="cs-CZ" sz="2400" dirty="0">
                <a:solidFill>
                  <a:srgbClr val="FF0000"/>
                </a:solidFill>
              </a:rPr>
              <a:t>objet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Slova, která jsou označená červeně, napiš na řádek: </a:t>
            </a:r>
            <a:endParaRPr lang="cs-CZ" altLang="cs-CZ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u="sng" dirty="0"/>
              <a:t>Věno, vjezd, Květa pěje, Bělouš, oběd, běloba, bělásek, objet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935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19951" y="2727326"/>
            <a:ext cx="2043113" cy="1243013"/>
          </a:xfr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89089" y="-157019"/>
            <a:ext cx="9144000" cy="6858000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1847851" y="2003426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 zákaz vjezdu        pěna                 	větrník                   		větev                běloba</a:t>
            </a:r>
          </a:p>
        </p:txBody>
      </p:sp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1774825" y="4010025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věštec                    bělásek                  		kruhový objezd           pětka               běžec</a:t>
            </a:r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1774825" y="5954713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pěnkava           pěšec         	 zpěvačka         hvězda               	věnec                vědec</a:t>
            </a:r>
          </a:p>
        </p:txBody>
      </p:sp>
      <p:pic>
        <p:nvPicPr>
          <p:cNvPr id="11271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1" y="787401"/>
            <a:ext cx="12414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9801" y="787401"/>
            <a:ext cx="12366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766764"/>
            <a:ext cx="1276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5664" y="804863"/>
            <a:ext cx="14319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7220" y="2673350"/>
            <a:ext cx="7826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6" y="2673350"/>
            <a:ext cx="21955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6926" y="2735263"/>
            <a:ext cx="12366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64663" y="2682876"/>
            <a:ext cx="862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9089" y="4735513"/>
            <a:ext cx="15970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0100" y="4610101"/>
            <a:ext cx="7699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8339" y="4673600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5189" y="4779964"/>
            <a:ext cx="130333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9513" y="4786314"/>
            <a:ext cx="12255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337675" y="4652964"/>
            <a:ext cx="935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6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87938" y="806451"/>
            <a:ext cx="13081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3468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F6887A-1A7D-AB64-9E88-E8DCE4F9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Slova z předchozího snímku zařaď do správného řádku.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CF15C8E-A3AF-F13C-5B6A-8D8EAFD2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2292" name="TextovéPole 6">
            <a:extLst>
              <a:ext uri="{FF2B5EF4-FFF2-40B4-BE49-F238E27FC236}">
                <a16:creationId xmlns:a16="http://schemas.microsoft.com/office/drawing/2014/main" id="{EE97BCFC-3F91-80F5-D818-2A79CB4A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323014"/>
            <a:ext cx="8429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1200" i="1">
              <a:solidFill>
                <a:srgbClr val="7F7F7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cs-CZ" altLang="cs-CZ" sz="14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Rectangle 12">
            <a:extLst>
              <a:ext uri="{FF2B5EF4-FFF2-40B4-BE49-F238E27FC236}">
                <a16:creationId xmlns:a16="http://schemas.microsoft.com/office/drawing/2014/main" id="{7008CAD0-DDD8-ECE9-BCE0-F91C83AC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150" y="1737360"/>
            <a:ext cx="10174569" cy="50688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BĚ:___________________________________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________________________________________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BJE:___________________________________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________________________________________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PĚ:___________________________________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________________________________________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VĚ:___________________________________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________________________________________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VJE:__________________________________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_______________________________________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7123050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ktiv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</TotalTime>
  <Words>1059</Words>
  <Application>Microsoft Office PowerPoint</Application>
  <PresentationFormat>Širokoúhlá obrazovka</PresentationFormat>
  <Paragraphs>150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Retrospektiva</vt:lpstr>
      <vt:lpstr>Skupiny BĚ/BJE, PĚ, VĚ/VJE </vt:lpstr>
      <vt:lpstr>Opakování učiva, doplňte předpony S-, Z- , VZ- </vt:lpstr>
      <vt:lpstr>Správné psaní BĚ/BJE, PĚ, VĚ/VJE</vt:lpstr>
      <vt:lpstr>Prezentace aplikace PowerPoint</vt:lpstr>
      <vt:lpstr>POZOR!!!</vt:lpstr>
      <vt:lpstr>Doplň bě/bje, pě, vě/vje.</vt:lpstr>
      <vt:lpstr>Doplň bě/bje, pě, vě/vje.</vt:lpstr>
      <vt:lpstr>Prezentace aplikace PowerPoint</vt:lpstr>
      <vt:lpstr>Slova z předchozího snímku zařaď do správného řádku.</vt:lpstr>
      <vt:lpstr>Slova z předchozího snímku zařaď do správného řádku.</vt:lpstr>
      <vt:lpstr>Vymysli 4 slova na bě, pě, vě a použij  v krátkém spojení. U předpon bje, vje postačí 1.</vt:lpstr>
      <vt:lpstr>Pokud se ti nepovedlo vymyslet žádná slova, nezoufej! Podívej se na následující slova v tabulce a vymysli krátké spojení.</vt:lpstr>
      <vt:lpstr>Podtrhni chyby v textu.</vt:lpstr>
      <vt:lpstr>Potrhni chyby v textu.</vt:lpstr>
      <vt:lpstr>Doplň slova tak, aby obsahovala bě/bje, pě, vě/vje.</vt:lpstr>
      <vt:lpstr>Doplň slova tak, aby obsahovala bě/bje, pě, vě/vje.</vt:lpstr>
      <vt:lpstr>Prezentace aplikace PowerPoint</vt:lpstr>
      <vt:lpstr>Opakování učiva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Skupiny BĚ/BJE, PĚ, VĚ/VJE</dc:title>
  <dc:creator>Milan Bednář</dc:creator>
  <cp:lastModifiedBy>Milan Bednář</cp:lastModifiedBy>
  <cp:revision>6</cp:revision>
  <dcterms:created xsi:type="dcterms:W3CDTF">2023-09-27T17:45:47Z</dcterms:created>
  <dcterms:modified xsi:type="dcterms:W3CDTF">2024-10-20T19:37:23Z</dcterms:modified>
</cp:coreProperties>
</file>