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60" r:id="rId3"/>
    <p:sldId id="258" r:id="rId4"/>
    <p:sldId id="257" r:id="rId5"/>
    <p:sldId id="259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dnář Milan, nprap." initials="BMn" lastIdx="1" clrIdx="0">
    <p:extLst>
      <p:ext uri="{19B8F6BF-5375-455C-9EA6-DF929625EA0E}">
        <p15:presenceInfo xmlns:p15="http://schemas.microsoft.com/office/powerpoint/2012/main" userId="S::U024098@cs.mfcr.cz::784f151b-6322-4193-bbca-02f02936f1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819D-7FFD-4058-980F-E9CA8ED7A0E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28455-1365-4545-BC37-6F51375754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1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9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218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947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31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17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07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02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35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1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8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2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21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0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6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7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38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65D3B9-1D05-42AE-AE65-DA84468FE62D}" type="datetimeFigureOut">
              <a:rPr lang="cs-CZ" smtClean="0"/>
              <a:pPr/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74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LW9Es1-IDc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71">
            <a:extLst>
              <a:ext uri="{FF2B5EF4-FFF2-40B4-BE49-F238E27FC236}">
                <a16:creationId xmlns:a16="http://schemas.microsoft.com/office/drawing/2014/main" id="{64EEE1C5-0D08-439D-B798-47E652F2C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51815" y="628617"/>
            <a:ext cx="4776644" cy="3028983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Středověká literatura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45133" y="3843868"/>
            <a:ext cx="3924885" cy="156474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>
                <a:latin typeface="Arial Black" panose="020B0A04020102020204" pitchFamily="34" charset="0"/>
              </a:rPr>
              <a:t>Evropa</a:t>
            </a:r>
          </a:p>
        </p:txBody>
      </p:sp>
      <p:pic>
        <p:nvPicPr>
          <p:cNvPr id="1027" name="Picture 3" descr="C:\Users\blazkova\AppData\Local\Microsoft\Windows\Temporary Internet Files\Content.IE5\5UKZ140X\MC9004130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74" y="1709172"/>
            <a:ext cx="3003367" cy="3114978"/>
          </a:xfrm>
          <a:prstGeom prst="rect">
            <a:avLst/>
          </a:pr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73">
            <a:extLst>
              <a:ext uri="{FF2B5EF4-FFF2-40B4-BE49-F238E27FC236}">
                <a16:creationId xmlns:a16="http://schemas.microsoft.com/office/drawing/2014/main" id="{330D7607-1E65-499C-ABC0-D2D04266A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8700972-556B-4B5A-9D45-3AA3E6F4B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75">
              <a:extLst>
                <a:ext uri="{FF2B5EF4-FFF2-40B4-BE49-F238E27FC236}">
                  <a16:creationId xmlns:a16="http://schemas.microsoft.com/office/drawing/2014/main" id="{94F9F634-F745-4EA7-853A-343676BB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76">
              <a:extLst>
                <a:ext uri="{FF2B5EF4-FFF2-40B4-BE49-F238E27FC236}">
                  <a16:creationId xmlns:a16="http://schemas.microsoft.com/office/drawing/2014/main" id="{FBA30481-94EF-4007-A679-B24A044DE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77">
              <a:extLst>
                <a:ext uri="{FF2B5EF4-FFF2-40B4-BE49-F238E27FC236}">
                  <a16:creationId xmlns:a16="http://schemas.microsoft.com/office/drawing/2014/main" id="{364DFBBC-7959-46B3-8A04-5C3E24327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78">
              <a:extLst>
                <a:ext uri="{FF2B5EF4-FFF2-40B4-BE49-F238E27FC236}">
                  <a16:creationId xmlns:a16="http://schemas.microsoft.com/office/drawing/2014/main" id="{4D03C684-F029-48A0-A74B-DD09E0B70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22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9C071E7-E256-40A7-BAB3-B44E4DDD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3934" y="4487332"/>
            <a:ext cx="4220368" cy="1507067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Anglie</a:t>
            </a:r>
          </a:p>
        </p:txBody>
      </p:sp>
      <p:pic>
        <p:nvPicPr>
          <p:cNvPr id="5124" name="Picture 4" descr="File:Beowulf and the drag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r="12886" b="4"/>
          <a:stretch/>
        </p:blipFill>
        <p:spPr bwMode="auto">
          <a:xfrm>
            <a:off x="623" y="10"/>
            <a:ext cx="2626519" cy="420623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r="-1" b="30362"/>
          <a:stretch/>
        </p:blipFill>
        <p:spPr bwMode="auto">
          <a:xfrm>
            <a:off x="-1757" y="4206240"/>
            <a:ext cx="2628899" cy="265176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3459" y="685800"/>
            <a:ext cx="4969554" cy="361526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400" b="1" i="1" u="sng" dirty="0" err="1"/>
              <a:t>Bëowulf</a:t>
            </a:r>
            <a:endParaRPr lang="cs-CZ" sz="2400" b="1" i="1" u="sng" dirty="0"/>
          </a:p>
          <a:p>
            <a:pPr>
              <a:lnSpc>
                <a:spcPct val="90000"/>
              </a:lnSpc>
            </a:pPr>
            <a:r>
              <a:rPr lang="cs-CZ" sz="2400" b="1" dirty="0"/>
              <a:t>Pravděpodobně nejstarší středověký hrdinský epos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Hlavním hrdinou je rytíř </a:t>
            </a:r>
            <a:r>
              <a:rPr lang="cs-CZ" sz="2400" b="1" i="1" dirty="0" err="1"/>
              <a:t>Bëowulf</a:t>
            </a:r>
            <a:r>
              <a:rPr lang="cs-CZ" sz="2400" b="1" dirty="0"/>
              <a:t>, který pomáhá dánskému králi </a:t>
            </a:r>
            <a:r>
              <a:rPr lang="cs-CZ" sz="2400" b="1" dirty="0" err="1"/>
              <a:t>Hrotgarovi</a:t>
            </a:r>
            <a:r>
              <a:rPr lang="cs-CZ" sz="2400" b="1" dirty="0"/>
              <a:t> v boji s obludou. Nakonec se mu podaří obludu zabít. Dále svádí boj s vodní čarodějnicí a ohnivým drakem. Ve střetu s drakem oba zemřou.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Inspirací pro mnoho literátů i filmařů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C86E476-25EE-4EF7-A103-735E08655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10B719B-089C-493A-A682-BA996EBB6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2EF9234-EB48-48E1-97F8-400E6A615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E7CEF1A-257E-40BC-9CAC-ECD94BE9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FEA7AA7-6C9B-42CE-A6AF-2FD785F4A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4683A2B-12A3-423D-966C-9051D792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ovéPole 3"/>
          <p:cNvSpPr txBox="1"/>
          <p:nvPr/>
        </p:nvSpPr>
        <p:spPr>
          <a:xfrm>
            <a:off x="-1757" y="6592824"/>
            <a:ext cx="2628899" cy="26517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První strana rukopisu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3" y="3785617"/>
            <a:ext cx="2626519" cy="42062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 err="1">
                <a:solidFill>
                  <a:srgbClr val="FFFFFF"/>
                </a:solidFill>
              </a:rPr>
              <a:t>Bëowulf</a:t>
            </a:r>
            <a:r>
              <a:rPr lang="cs-CZ" sz="1300">
                <a:solidFill>
                  <a:srgbClr val="FFFFFF"/>
                </a:solidFill>
              </a:rPr>
              <a:t> bojuje proti drakovi</a:t>
            </a:r>
          </a:p>
        </p:txBody>
      </p:sp>
    </p:spTree>
    <p:extLst>
      <p:ext uri="{BB962C8B-B14F-4D97-AF65-F5344CB8AC3E}">
        <p14:creationId xmlns:p14="http://schemas.microsoft.com/office/powerpoint/2010/main" val="11264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Španělsko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3"/>
          </a:xfrm>
        </p:spPr>
        <p:txBody>
          <a:bodyPr/>
          <a:lstStyle/>
          <a:p>
            <a:pPr marL="0" indent="0">
              <a:buNone/>
            </a:pPr>
            <a:endParaRPr lang="cs-CZ" b="1" i="1" u="sng" dirty="0"/>
          </a:p>
          <a:p>
            <a:pPr marL="0" indent="0">
              <a:buNone/>
            </a:pPr>
            <a:endParaRPr lang="cs-CZ" b="1" i="1" u="sng" dirty="0"/>
          </a:p>
          <a:p>
            <a:pPr marL="0" indent="0">
              <a:buNone/>
            </a:pPr>
            <a:r>
              <a:rPr lang="cs-CZ" b="1" i="1" u="sng" dirty="0"/>
              <a:t>Píseň o </a:t>
            </a:r>
            <a:r>
              <a:rPr lang="cs-CZ" b="1" i="1" u="sng" dirty="0" err="1"/>
              <a:t>Cidovi</a:t>
            </a:r>
            <a:endParaRPr lang="cs-CZ" b="1" i="1" u="sng" dirty="0"/>
          </a:p>
          <a:p>
            <a:pPr marL="0" indent="0">
              <a:buNone/>
            </a:pPr>
            <a:r>
              <a:rPr lang="cs-CZ" sz="2400" b="1" dirty="0"/>
              <a:t>Hlavním hrdinou je skutečná historická postava, rytíř </a:t>
            </a:r>
            <a:r>
              <a:rPr lang="cs-CZ" sz="2400" b="1" i="1" dirty="0" err="1"/>
              <a:t>Rodrigo</a:t>
            </a:r>
            <a:r>
              <a:rPr lang="cs-CZ" sz="2400" b="1" i="1" dirty="0"/>
              <a:t> </a:t>
            </a:r>
            <a:r>
              <a:rPr lang="cs-CZ" sz="2400" b="1" i="1" dirty="0" err="1"/>
              <a:t>Diaz</a:t>
            </a:r>
            <a:r>
              <a:rPr lang="cs-CZ" sz="2400" b="1" i="1" dirty="0"/>
              <a:t> de </a:t>
            </a:r>
            <a:r>
              <a:rPr lang="cs-CZ" sz="2400" b="1" i="1" dirty="0" err="1"/>
              <a:t>Vivar</a:t>
            </a:r>
            <a:r>
              <a:rPr lang="cs-CZ" sz="2400" b="1" dirty="0"/>
              <a:t>, který byl vykázán svým lenním pánem, španělským králem Alfonsem VI., do vyhnanství, válčil proti Maurům, dobyl Valencii a zemřel koncem 11. století. </a:t>
            </a:r>
            <a:r>
              <a:rPr lang="cs-CZ" sz="2400" b="1" dirty="0" err="1"/>
              <a:t>Cid</a:t>
            </a:r>
            <a:r>
              <a:rPr lang="cs-CZ" sz="2400" b="1" dirty="0"/>
              <a:t> je příkladem křesťanského rytíře, který, ač vyhnán svým pánem, mu zůstává věrný.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76" y="274637"/>
            <a:ext cx="1711136" cy="233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File:Estatua del Cid en Burg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-99392"/>
            <a:ext cx="3238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" y="1388913"/>
            <a:ext cx="223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Stránka z původního kodexu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52120" y="1926980"/>
            <a:ext cx="1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Socha </a:t>
            </a:r>
            <a:r>
              <a:rPr lang="cs-CZ" sz="1400" dirty="0" err="1"/>
              <a:t>Cida</a:t>
            </a:r>
            <a:r>
              <a:rPr lang="cs-CZ" sz="1400" dirty="0"/>
              <a:t> v </a:t>
            </a:r>
            <a:r>
              <a:rPr lang="cs-CZ" sz="1400" dirty="0" err="1"/>
              <a:t>Burgosu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738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45318B-BE1C-4D49-A9DD-FA596C97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6016" y="5717592"/>
            <a:ext cx="2352749" cy="909215"/>
          </a:xfrm>
        </p:spPr>
        <p:txBody>
          <a:bodyPr>
            <a:normAutofit/>
          </a:bodyPr>
          <a:lstStyle/>
          <a:p>
            <a:r>
              <a:rPr lang="cs-CZ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Rusko</a:t>
            </a:r>
          </a:p>
        </p:txBody>
      </p:sp>
      <p:sp>
        <p:nvSpPr>
          <p:cNvPr id="73" name="Snip Diagonal Corner Rectangle 24">
            <a:extLst>
              <a:ext uri="{FF2B5EF4-FFF2-40B4-BE49-F238E27FC236}">
                <a16:creationId xmlns:a16="http://schemas.microsoft.com/office/drawing/2014/main" id="{7998CFD7-028F-445B-8564-B0F1DBE14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3852116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2" r="32535" b="-1"/>
          <a:stretch/>
        </p:blipFill>
        <p:spPr bwMode="auto">
          <a:xfrm>
            <a:off x="597903" y="786117"/>
            <a:ext cx="3607308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7" y="685800"/>
            <a:ext cx="3882637" cy="4903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b="1" i="1" u="sng" dirty="0"/>
              <a:t>Slovo o pluku Igorově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Hlavním hrdinou je kníže Igor, který bojuje proti Polovcům. Utrpí porážku a je zajat. Podaří se mu však uprchnout a vrátí se do Ruska. Jeho návrat symbolizuje naději na ruské vítězství.</a:t>
            </a:r>
          </a:p>
          <a:p>
            <a:pPr marL="0" indent="0">
              <a:lnSpc>
                <a:spcPct val="90000"/>
              </a:lnSpc>
              <a:buNone/>
            </a:pPr>
            <a:endParaRPr lang="cs-CZ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b="1" u="sng" dirty="0"/>
              <a:t>Ukázka</a:t>
            </a:r>
            <a:r>
              <a:rPr lang="cs-CZ" b="1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i="1" dirty="0"/>
              <a:t>Vyšlo jasné slunce, vyšlo na nebesa,</a:t>
            </a:r>
            <a:br>
              <a:rPr lang="cs-CZ" b="1" i="1" dirty="0"/>
            </a:br>
            <a:r>
              <a:rPr lang="cs-CZ" b="1" i="1" dirty="0"/>
              <a:t>Igor navrátil se, oživla Rus rázem,</a:t>
            </a:r>
            <a:br>
              <a:rPr lang="cs-CZ" b="1" i="1" dirty="0"/>
            </a:br>
            <a:r>
              <a:rPr lang="cs-CZ" b="1" i="1" dirty="0"/>
              <a:t>u Dunaje zástup lepých panen plesá,</a:t>
            </a:r>
            <a:br>
              <a:rPr lang="cs-CZ" b="1" i="1" dirty="0"/>
            </a:br>
            <a:r>
              <a:rPr lang="cs-CZ" b="1" i="1" dirty="0"/>
              <a:t>přes široké moře letí ke Kyjevu</a:t>
            </a:r>
            <a:br>
              <a:rPr lang="cs-CZ" b="1" i="1" dirty="0"/>
            </a:br>
            <a:r>
              <a:rPr lang="cs-CZ" b="1" i="1" dirty="0"/>
              <a:t>jejích šťastné hlasy, hlahol jejich zpěvu.</a:t>
            </a:r>
            <a:endParaRPr lang="cs-CZ" b="1" dirty="0"/>
          </a:p>
          <a:p>
            <a:pPr marL="0" indent="0">
              <a:lnSpc>
                <a:spcPct val="90000"/>
              </a:lnSpc>
              <a:buNone/>
            </a:pPr>
            <a:endParaRPr lang="cs-CZ" sz="14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B4C9A9-D769-4847-A877-806B9CE1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3594ABA-7772-433B-927C-70EA38B73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27F8377-D1C5-43D7-A43C-FDD74733B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42DF53C-4386-4D90-A6F3-ADECD26A4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5403C01-9B04-4049-8F23-6E1D0590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EED64BB-8BA5-42CD-946F-37141C62D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ovéPole 3"/>
          <p:cNvSpPr txBox="1"/>
          <p:nvPr/>
        </p:nvSpPr>
        <p:spPr>
          <a:xfrm>
            <a:off x="597903" y="5246561"/>
            <a:ext cx="3607308" cy="49560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Po bitvě knížete Igora a Polovci</a:t>
            </a:r>
          </a:p>
        </p:txBody>
      </p:sp>
    </p:spTree>
    <p:extLst>
      <p:ext uri="{BB962C8B-B14F-4D97-AF65-F5344CB8AC3E}">
        <p14:creationId xmlns:p14="http://schemas.microsoft.com/office/powerpoint/2010/main" val="2936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</p:spPr>
        <p:txBody>
          <a:bodyPr/>
          <a:lstStyle/>
          <a:p>
            <a:r>
              <a:rPr lang="cs-CZ" u="sng" dirty="0"/>
              <a:t>Doplň tajenku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244474"/>
              </p:ext>
            </p:extLst>
          </p:nvPr>
        </p:nvGraphicFramePr>
        <p:xfrm>
          <a:off x="539552" y="1052736"/>
          <a:ext cx="6048000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300192" y="1052736"/>
            <a:ext cx="264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Druh lyriky, pěstovaný </a:t>
            </a:r>
          </a:p>
          <a:p>
            <a:r>
              <a:rPr lang="cs-CZ" dirty="0"/>
              <a:t>na šlechtických dvorech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36096" y="1650196"/>
            <a:ext cx="349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 Francouzské označení skladatele </a:t>
            </a:r>
          </a:p>
          <a:p>
            <a:r>
              <a:rPr lang="cs-CZ" dirty="0"/>
              <a:t>středověké milostné lyriky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732240" y="2265749"/>
            <a:ext cx="187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 Bájní skřítkové, </a:t>
            </a:r>
          </a:p>
          <a:p>
            <a:r>
              <a:rPr lang="cs-CZ" dirty="0"/>
              <a:t>střežící poklady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2000" y="2932430"/>
            <a:ext cx="3558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4. Ve které zemi se tradice lyrických </a:t>
            </a:r>
          </a:p>
          <a:p>
            <a:r>
              <a:rPr lang="cs-CZ" dirty="0"/>
              <a:t>písní označuje jako minnesang?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139952" y="3573016"/>
            <a:ext cx="3758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5. Píseň o Rolandovi je ……………. epos</a:t>
            </a:r>
            <a:r>
              <a:rPr lang="cs-CZ" sz="2000" dirty="0"/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65827" y="4063717"/>
            <a:ext cx="3335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6. Ruský národní epos je jmenuje </a:t>
            </a:r>
          </a:p>
          <a:p>
            <a:r>
              <a:rPr lang="cs-CZ" dirty="0"/>
              <a:t>Slovo o pluku …………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246446" y="4725144"/>
            <a:ext cx="2424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7. </a:t>
            </a:r>
            <a:r>
              <a:rPr lang="cs-CZ" dirty="0" err="1"/>
              <a:t>Beowulf</a:t>
            </a:r>
            <a:r>
              <a:rPr lang="cs-CZ" dirty="0"/>
              <a:t> je národním </a:t>
            </a:r>
          </a:p>
          <a:p>
            <a:r>
              <a:rPr lang="cs-CZ" dirty="0"/>
              <a:t>eposem které země?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351720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5.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90555" y="112484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90880" y="114395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32560" y="113826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613412" y="112244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783287" y="112484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Á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369096" y="112231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932040" y="112244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190555" y="17383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726030" y="173359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U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333627" y="172716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1907704" y="173444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020917" y="1712139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460422" y="1727163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Ú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907995" y="173359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598986" y="173444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5308769" y="235819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4883950" y="235428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G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4460422" y="234704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020917" y="2354281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U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611680" y="2358192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L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3166609" y="235819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741259" y="235041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2333627" y="2358192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883659" y="234330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6202790" y="236833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É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773886" y="236647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166609" y="299341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2741259" y="299398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254512" y="2993412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1869232" y="299398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Ě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1439035" y="298428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4006489" y="299324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596452" y="299800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353797" y="4198938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3622956" y="357301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Ý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169815" y="359019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2746068" y="358003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endParaRPr lang="cs-CZ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2291381" y="358296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endParaRPr lang="cs-CZ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1907574" y="358589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endParaRPr lang="cs-CZ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1463080" y="3590194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</a:t>
            </a:r>
            <a:endParaRPr lang="cs-CZ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1023493" y="357301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</a:t>
            </a:r>
            <a:endParaRPr lang="cs-CZ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610914" y="357301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H</a:t>
            </a:r>
            <a:endParaRPr lang="cs-CZ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460422" y="417256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020917" y="417256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endParaRPr lang="cs-CZ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3613412" y="418625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</a:t>
            </a:r>
            <a:endParaRPr lang="cs-CZ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3153685" y="4204675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endParaRPr lang="cs-CZ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2729236" y="420355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G</a:t>
            </a:r>
            <a:endParaRPr lang="cs-CZ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4905591" y="417256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Ě</a:t>
            </a:r>
            <a:endParaRPr lang="cs-CZ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5348507" y="478801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endParaRPr lang="cs-CZ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4895432" y="4778653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L</a:t>
            </a:r>
            <a:endParaRPr lang="cs-CZ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4465230" y="477865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G</a:t>
            </a:r>
            <a:endParaRPr lang="cs-CZ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4028933" y="4784337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endParaRPr lang="cs-CZ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3622956" y="478669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</a:t>
            </a:r>
            <a:endParaRPr lang="cs-CZ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5738108" y="478433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</a:t>
            </a:r>
            <a:endParaRPr lang="cs-CZ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213520" y="5361508"/>
            <a:ext cx="3911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/>
              <a:t>Kdo nebo co je </a:t>
            </a:r>
            <a:r>
              <a:rPr lang="cs-CZ" sz="2800" i="1" dirty="0">
                <a:solidFill>
                  <a:srgbClr val="FFC000"/>
                </a:solidFill>
              </a:rPr>
              <a:t>VALKÝRA</a:t>
            </a:r>
            <a:r>
              <a:rPr lang="cs-CZ" sz="2800" i="1" dirty="0"/>
              <a:t>? 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075378" y="5996139"/>
            <a:ext cx="4701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sz="2800" i="1" dirty="0"/>
              <a:t>- Severská mytologická bohyně</a:t>
            </a:r>
          </a:p>
        </p:txBody>
      </p:sp>
    </p:spTree>
    <p:extLst>
      <p:ext uri="{BB962C8B-B14F-4D97-AF65-F5344CB8AC3E}">
        <p14:creationId xmlns:p14="http://schemas.microsoft.com/office/powerpoint/2010/main" val="320517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331B4DE8-5B60-4EF9-80DD-BA42FEF66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233626"/>
            <a:ext cx="5324077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 b="1" u="sng" dirty="0"/>
              <a:t>Celková charakteristika středověké literatury</a:t>
            </a:r>
          </a:p>
        </p:txBody>
      </p:sp>
      <p:sp>
        <p:nvSpPr>
          <p:cNvPr id="145" name="Snip Diagonal Corner Rectangle 16">
            <a:extLst>
              <a:ext uri="{FF2B5EF4-FFF2-40B4-BE49-F238E27FC236}">
                <a16:creationId xmlns:a16="http://schemas.microsoft.com/office/drawing/2014/main" id="{C8A4103F-66AC-4872-9F91-2F1646851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2753006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blazkova\AppData\Local\Microsoft\Windows\Temporary Internet Files\Content.IE5\5UKZ140X\MC9003986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01" y="943936"/>
            <a:ext cx="2268025" cy="14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lazkova\AppData\Local\Microsoft\Windows\Temporary Internet Files\Content.IE5\LY7VM7Y9\MC9003362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485" y="2531982"/>
            <a:ext cx="1540656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lazkova\AppData\Local\Microsoft\Windows\Temporary Internet Files\Content.IE5\COJHIWE4\MC9002379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410" y="4140379"/>
            <a:ext cx="2042807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4867" y="944176"/>
            <a:ext cx="5324077" cy="45544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Číst a psát umělo jen duchovenstvo, proto se literatura zpočátku šířila jen ústně.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Autoři čerpali z biblických nebo antických textů.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Do literatury se dostává dobrodružný prvek, hrdinou se stává král nebo rytíř.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Autoři se nepodepisují pod svá díla – myslí si, že skrze ně tvoří bůh – jen velmi málo středověkých umělců známe jménem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FA09DB8-A1BE-4688-BCCB-3A5D38198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2B7E0F1-A69C-41E3-80D0-2EF6B69A3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AB0C626-F656-4545-897B-5D7D4FACE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1B46C79-AFA4-47D1-89F1-60C5E60F9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DEC416F-A598-401A-95BF-E4136AB1A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CE74A10-E344-4666-A563-734D01F4A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38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78098"/>
          </a:xfrm>
        </p:spPr>
        <p:txBody>
          <a:bodyPr>
            <a:noAutofit/>
          </a:bodyPr>
          <a:lstStyle/>
          <a:p>
            <a:r>
              <a:rPr lang="cs-CZ" sz="4800" b="1" u="sng" dirty="0">
                <a:solidFill>
                  <a:schemeClr val="bg1"/>
                </a:solidFill>
              </a:rPr>
              <a:t>Rytíř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/>
          <a:lstStyle/>
          <a:p>
            <a:r>
              <a:rPr lang="cs-CZ" sz="2400" b="1" dirty="0"/>
              <a:t>ústřední postava středověku</a:t>
            </a:r>
          </a:p>
          <a:p>
            <a:r>
              <a:rPr lang="cs-CZ" sz="2400" b="1" dirty="0"/>
              <a:t>bojovník šlechtického původu, bojoval převážně na koni</a:t>
            </a:r>
          </a:p>
          <a:p>
            <a:r>
              <a:rPr lang="cs-CZ" sz="2400" b="1" dirty="0"/>
              <a:t>obdařen mimořádnými fyzickými schopnostmi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u="sng" dirty="0"/>
              <a:t>Rytířské hodnoty: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2052" name="Picture 4" descr="C:\Users\blazkova\AppData\Local\Microsoft\Windows\Temporary Internet Files\Content.IE5\SALL32DP\MC9004159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778"/>
            <a:ext cx="1656184" cy="168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19872" y="3212976"/>
            <a:ext cx="5522670" cy="34563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i="1" dirty="0">
                <a:solidFill>
                  <a:schemeClr val="bg1"/>
                </a:solidFill>
              </a:rPr>
              <a:t>Statečnost</a:t>
            </a: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i="1" dirty="0">
                <a:solidFill>
                  <a:schemeClr val="bg1"/>
                </a:solidFill>
              </a:rPr>
              <a:t>Loajalita</a:t>
            </a:r>
            <a:r>
              <a:rPr lang="cs-CZ" sz="2000" dirty="0">
                <a:solidFill>
                  <a:schemeClr val="bg1"/>
                </a:solidFill>
              </a:rPr>
              <a:t> (věrnost pánovi, spolupráce)</a:t>
            </a: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i="1" dirty="0">
                <a:solidFill>
                  <a:schemeClr val="bg1"/>
                </a:solidFill>
              </a:rPr>
              <a:t>Štědrost</a:t>
            </a:r>
            <a:r>
              <a:rPr lang="cs-CZ" sz="2000" dirty="0">
                <a:solidFill>
                  <a:schemeClr val="bg1"/>
                </a:solidFill>
              </a:rPr>
              <a:t> (opovrhování penězi)</a:t>
            </a: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i="1" dirty="0">
                <a:solidFill>
                  <a:schemeClr val="bg1"/>
                </a:solidFill>
              </a:rPr>
              <a:t>Zdvořilost</a:t>
            </a:r>
            <a:r>
              <a:rPr lang="cs-CZ" sz="2000" dirty="0">
                <a:solidFill>
                  <a:schemeClr val="bg1"/>
                </a:solidFill>
              </a:rPr>
              <a:t> (úcta a ohleduplnost k ženám)</a:t>
            </a:r>
          </a:p>
        </p:txBody>
      </p:sp>
    </p:spTree>
    <p:extLst>
      <p:ext uri="{BB962C8B-B14F-4D97-AF65-F5344CB8AC3E}">
        <p14:creationId xmlns:p14="http://schemas.microsoft.com/office/powerpoint/2010/main" val="20719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Autofit/>
          </a:bodyPr>
          <a:lstStyle/>
          <a:p>
            <a:r>
              <a:rPr lang="cs-CZ" b="1" u="sng" dirty="0">
                <a:solidFill>
                  <a:schemeClr val="bg1"/>
                </a:solidFill>
              </a:rPr>
              <a:t>Literární žánry středověku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/>
              <a:t>Literatura</a:t>
            </a:r>
          </a:p>
        </p:txBody>
      </p:sp>
      <p:cxnSp>
        <p:nvCxnSpPr>
          <p:cNvPr id="5" name="Přímá spojnice 4"/>
          <p:cNvCxnSpPr>
            <a:endCxn id="11" idx="0"/>
          </p:cNvCxnSpPr>
          <p:nvPr/>
        </p:nvCxnSpPr>
        <p:spPr>
          <a:xfrm>
            <a:off x="4572000" y="1340768"/>
            <a:ext cx="2022924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>
            <a:cxnSpLocks/>
            <a:endCxn id="10" idx="0"/>
          </p:cNvCxnSpPr>
          <p:nvPr/>
        </p:nvCxnSpPr>
        <p:spPr>
          <a:xfrm flipH="1">
            <a:off x="2164686" y="1340768"/>
            <a:ext cx="2407314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37492" y="1916832"/>
            <a:ext cx="2654388" cy="73509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duchovní</a:t>
            </a:r>
          </a:p>
          <a:p>
            <a:pPr algn="ctr"/>
            <a:r>
              <a:rPr lang="cs-CZ" dirty="0"/>
              <a:t>(náboženská témata)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658820" y="1916832"/>
            <a:ext cx="1872208" cy="5760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světská</a:t>
            </a:r>
          </a:p>
        </p:txBody>
      </p:sp>
      <p:cxnSp>
        <p:nvCxnSpPr>
          <p:cNvPr id="15" name="Přímá spojnice 14"/>
          <p:cNvCxnSpPr>
            <a:cxnSpLocks/>
            <a:stCxn id="10" idx="2"/>
            <a:endCxn id="20" idx="0"/>
          </p:cNvCxnSpPr>
          <p:nvPr/>
        </p:nvCxnSpPr>
        <p:spPr>
          <a:xfrm flipH="1">
            <a:off x="755576" y="2651930"/>
            <a:ext cx="1409110" cy="451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cxnSpLocks/>
            <a:stCxn id="10" idx="2"/>
            <a:endCxn id="21" idx="0"/>
          </p:cNvCxnSpPr>
          <p:nvPr/>
        </p:nvCxnSpPr>
        <p:spPr>
          <a:xfrm>
            <a:off x="2164686" y="2651930"/>
            <a:ext cx="103058" cy="451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cxnSpLocks/>
            <a:stCxn id="10" idx="2"/>
            <a:endCxn id="22" idx="0"/>
          </p:cNvCxnSpPr>
          <p:nvPr/>
        </p:nvCxnSpPr>
        <p:spPr>
          <a:xfrm>
            <a:off x="2164686" y="2651930"/>
            <a:ext cx="1605176" cy="453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179512" y="3103467"/>
            <a:ext cx="115212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lyrika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1691680" y="3103467"/>
            <a:ext cx="115212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epika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193798" y="3105603"/>
            <a:ext cx="115212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drama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7884368" y="3105603"/>
            <a:ext cx="1152128" cy="50405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drama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6392109" y="3103467"/>
            <a:ext cx="1152128" cy="50405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epika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860032" y="3105603"/>
            <a:ext cx="1152128" cy="50405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lyrika</a:t>
            </a:r>
          </a:p>
        </p:txBody>
      </p:sp>
      <p:cxnSp>
        <p:nvCxnSpPr>
          <p:cNvPr id="30" name="Přímá spojnice 29"/>
          <p:cNvCxnSpPr>
            <a:stCxn id="11" idx="2"/>
            <a:endCxn id="28" idx="0"/>
          </p:cNvCxnSpPr>
          <p:nvPr/>
        </p:nvCxnSpPr>
        <p:spPr>
          <a:xfrm flipH="1">
            <a:off x="5436096" y="2492896"/>
            <a:ext cx="1158828" cy="6127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stCxn id="11" idx="2"/>
            <a:endCxn id="27" idx="0"/>
          </p:cNvCxnSpPr>
          <p:nvPr/>
        </p:nvCxnSpPr>
        <p:spPr>
          <a:xfrm>
            <a:off x="6594924" y="2492896"/>
            <a:ext cx="373249" cy="610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33"/>
          <p:cNvCxnSpPr>
            <a:stCxn id="11" idx="2"/>
            <a:endCxn id="26" idx="0"/>
          </p:cNvCxnSpPr>
          <p:nvPr/>
        </p:nvCxnSpPr>
        <p:spPr>
          <a:xfrm>
            <a:off x="6594924" y="2492896"/>
            <a:ext cx="1865508" cy="6127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blazkova\AppData\Local\Microsoft\Windows\Temporary Internet Files\Content.IE5\SALL32DP\MC900281200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09" y="630343"/>
            <a:ext cx="1147877" cy="12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bdélník 35"/>
          <p:cNvSpPr/>
          <p:nvPr/>
        </p:nvSpPr>
        <p:spPr>
          <a:xfrm>
            <a:off x="136334" y="4206070"/>
            <a:ext cx="1402315" cy="1383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- modlitby</a:t>
            </a:r>
          </a:p>
          <a:p>
            <a:r>
              <a:rPr lang="cs-CZ" dirty="0"/>
              <a:t>- duchovní     písně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752020" y="4243142"/>
            <a:ext cx="1368152" cy="72008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- dvorská</a:t>
            </a:r>
          </a:p>
          <a:p>
            <a:r>
              <a:rPr lang="cs-CZ" dirty="0"/>
              <a:t>- milostná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3140848" y="4243142"/>
            <a:ext cx="1258027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biblické hry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1763688" y="4216978"/>
            <a:ext cx="1305152" cy="1300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- legendy</a:t>
            </a:r>
          </a:p>
          <a:p>
            <a:r>
              <a:rPr lang="cs-CZ" dirty="0"/>
              <a:t>- apokryfy</a:t>
            </a:r>
          </a:p>
        </p:txBody>
      </p:sp>
      <p:cxnSp>
        <p:nvCxnSpPr>
          <p:cNvPr id="41" name="Přímá spojnice 40"/>
          <p:cNvCxnSpPr>
            <a:cxnSpLocks/>
            <a:stCxn id="20" idx="2"/>
            <a:endCxn id="36" idx="0"/>
          </p:cNvCxnSpPr>
          <p:nvPr/>
        </p:nvCxnSpPr>
        <p:spPr>
          <a:xfrm>
            <a:off x="755576" y="3607523"/>
            <a:ext cx="81916" cy="598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stCxn id="21" idx="2"/>
          </p:cNvCxnSpPr>
          <p:nvPr/>
        </p:nvCxnSpPr>
        <p:spPr>
          <a:xfrm>
            <a:off x="2267744" y="3607523"/>
            <a:ext cx="0" cy="598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stCxn id="22" idx="2"/>
            <a:endCxn id="38" idx="0"/>
          </p:cNvCxnSpPr>
          <p:nvPr/>
        </p:nvCxnSpPr>
        <p:spPr>
          <a:xfrm>
            <a:off x="3769862" y="3609659"/>
            <a:ext cx="0" cy="63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bdélník 55"/>
          <p:cNvSpPr/>
          <p:nvPr/>
        </p:nvSpPr>
        <p:spPr>
          <a:xfrm>
            <a:off x="6207609" y="4233294"/>
            <a:ext cx="1748767" cy="149996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- hrdinský epos</a:t>
            </a:r>
          </a:p>
          <a:p>
            <a:r>
              <a:rPr lang="cs-CZ" dirty="0"/>
              <a:t>- zvířecí epos</a:t>
            </a:r>
          </a:p>
          <a:p>
            <a:r>
              <a:rPr lang="cs-CZ" dirty="0"/>
              <a:t>- cestopis</a:t>
            </a:r>
          </a:p>
          <a:p>
            <a:r>
              <a:rPr lang="cs-CZ" dirty="0"/>
              <a:t>- kronika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8100392" y="4243142"/>
            <a:ext cx="936104" cy="47556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fraška</a:t>
            </a:r>
          </a:p>
        </p:txBody>
      </p:sp>
      <p:cxnSp>
        <p:nvCxnSpPr>
          <p:cNvPr id="63" name="Přímá spojnice 62"/>
          <p:cNvCxnSpPr>
            <a:stCxn id="28" idx="2"/>
            <a:endCxn id="37" idx="0"/>
          </p:cNvCxnSpPr>
          <p:nvPr/>
        </p:nvCxnSpPr>
        <p:spPr>
          <a:xfrm>
            <a:off x="5436096" y="3609659"/>
            <a:ext cx="0" cy="63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7" name="Přímá spojnice 3076"/>
          <p:cNvCxnSpPr>
            <a:stCxn id="27" idx="2"/>
          </p:cNvCxnSpPr>
          <p:nvPr/>
        </p:nvCxnSpPr>
        <p:spPr>
          <a:xfrm>
            <a:off x="6968173" y="3607523"/>
            <a:ext cx="0" cy="635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4" name="Přímá spojnice 3083"/>
          <p:cNvCxnSpPr>
            <a:stCxn id="26" idx="2"/>
          </p:cNvCxnSpPr>
          <p:nvPr/>
        </p:nvCxnSpPr>
        <p:spPr>
          <a:xfrm>
            <a:off x="8460432" y="3609659"/>
            <a:ext cx="0" cy="63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blazkova\AppData\Local\Microsoft\Windows\Temporary Internet Files\Content.IE5\LY7VM7Y9\MP9003849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853448"/>
            <a:ext cx="1040160" cy="10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36" grpId="0" animBg="1"/>
      <p:bldP spid="37" grpId="0" animBg="1"/>
      <p:bldP spid="38" grpId="0" animBg="1"/>
      <p:bldP spid="40" grpId="0" animBg="1"/>
      <p:bldP spid="56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"/>
          </a:xfrm>
        </p:spPr>
        <p:txBody>
          <a:bodyPr>
            <a:normAutofit/>
          </a:bodyPr>
          <a:lstStyle/>
          <a:p>
            <a:r>
              <a:rPr lang="cs-CZ" sz="3200" b="1" u="sng" dirty="0">
                <a:solidFill>
                  <a:schemeClr val="bg1"/>
                </a:solidFill>
              </a:rPr>
              <a:t>Dvorská milostná lyrika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65416"/>
            <a:ext cx="8784976" cy="5231936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/>
              <a:t>počátky ve francouzské Provence v 11. stol.</a:t>
            </a:r>
          </a:p>
          <a:p>
            <a:r>
              <a:rPr lang="cs-CZ" sz="2400" b="1" dirty="0"/>
              <a:t>hlavním tématem – neopětovaná láska</a:t>
            </a:r>
          </a:p>
          <a:p>
            <a:r>
              <a:rPr lang="cs-CZ" sz="2400" b="1" dirty="0"/>
              <a:t>ženy vykreslovány jako bohyně, jako ztělesnění ideálu</a:t>
            </a:r>
          </a:p>
          <a:p>
            <a:r>
              <a:rPr lang="cs-CZ" sz="2400" b="1" dirty="0"/>
              <a:t>autoři a interpreti:</a:t>
            </a:r>
          </a:p>
          <a:p>
            <a:pPr>
              <a:buFontTx/>
              <a:buChar char="-"/>
            </a:pPr>
            <a:r>
              <a:rPr lang="cs-CZ" sz="2400" b="1" i="1" dirty="0">
                <a:solidFill>
                  <a:srgbClr val="FFC000"/>
                </a:solidFill>
              </a:rPr>
              <a:t>trubadúři a truvéři </a:t>
            </a:r>
            <a:r>
              <a:rPr lang="cs-CZ" sz="2400" b="1" dirty="0"/>
              <a:t>(ve Francii)</a:t>
            </a:r>
          </a:p>
          <a:p>
            <a:pPr>
              <a:buFontTx/>
              <a:buChar char="-"/>
            </a:pPr>
            <a:r>
              <a:rPr lang="cs-CZ" sz="2400" b="1" i="1" dirty="0">
                <a:solidFill>
                  <a:srgbClr val="FFC000"/>
                </a:solidFill>
              </a:rPr>
              <a:t>minnesängři</a:t>
            </a:r>
            <a:r>
              <a:rPr lang="cs-CZ" sz="2400" b="1" dirty="0"/>
              <a:t> (v Německu)</a:t>
            </a:r>
          </a:p>
          <a:p>
            <a:endParaRPr lang="cs-CZ" sz="2400" b="1" dirty="0"/>
          </a:p>
          <a:p>
            <a:pPr marL="0" indent="0" algn="ctr">
              <a:buNone/>
            </a:pPr>
            <a:r>
              <a:rPr lang="cs-CZ" b="1" u="sng" dirty="0"/>
              <a:t>Hrdinský a rytířský epos</a:t>
            </a:r>
          </a:p>
          <a:p>
            <a:r>
              <a:rPr lang="cs-CZ" sz="2400" b="1" dirty="0"/>
              <a:t>rozsáhlá básnická skladba s bohatým dějem</a:t>
            </a:r>
          </a:p>
          <a:p>
            <a:r>
              <a:rPr lang="cs-CZ" sz="2400" b="1" dirty="0"/>
              <a:t>idealizuje hrdinu, který je vzorem středověkého rytíře (statečný, obětavý, věrný, čestný) </a:t>
            </a:r>
          </a:p>
          <a:p>
            <a:r>
              <a:rPr lang="cs-CZ" sz="2400" b="1" dirty="0"/>
              <a:t>nebyla důležitá originalita, ale forma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C:\Users\blazkova\AppData\Local\Microsoft\Windows\Temporary Internet Files\Content.IE5\LY7VM7Y9\MC9003549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38" y="209389"/>
            <a:ext cx="2398644" cy="11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800200" cy="280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02578" y="4315916"/>
            <a:ext cx="1840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Vilém IX., první známý </a:t>
            </a:r>
          </a:p>
          <a:p>
            <a:r>
              <a:rPr lang="cs-CZ" sz="1400" dirty="0"/>
              <a:t>trubadúr</a:t>
            </a:r>
          </a:p>
        </p:txBody>
      </p:sp>
    </p:spTree>
    <p:extLst>
      <p:ext uri="{BB962C8B-B14F-4D97-AF65-F5344CB8AC3E}">
        <p14:creationId xmlns:p14="http://schemas.microsoft.com/office/powerpoint/2010/main" val="8143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7934325" cy="75406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50000"/>
              </a:lnSpc>
              <a:spcBef>
                <a:spcPts val="1285"/>
              </a:spcBef>
              <a:spcAft>
                <a:spcPts val="1285"/>
              </a:spcAft>
              <a:buNone/>
            </a:pPr>
            <a:r>
              <a:rPr lang="cs-CZ" sz="3200" b="1" dirty="0">
                <a:solidFill>
                  <a:schemeClr val="bg1"/>
                </a:solidFill>
              </a:rPr>
              <a:t>DVORSKÁ LYRIKA 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4298296" y="1052513"/>
            <a:ext cx="4845704" cy="4741862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cs-CZ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cs-CZ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9pPr>
          </a:lstStyle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"</a:t>
            </a:r>
            <a:r>
              <a:rPr lang="cs-CZ" sz="2200" dirty="0" err="1">
                <a:solidFill>
                  <a:schemeClr val="bg1"/>
                </a:solidFill>
              </a:rPr>
              <a:t>Žakéři</a:t>
            </a:r>
            <a:r>
              <a:rPr lang="cs-CZ" sz="2200" dirty="0">
                <a:solidFill>
                  <a:schemeClr val="bg1"/>
                </a:solidFill>
              </a:rPr>
              <a:t>, kdo takhle žvaní,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o tom víme, co by rád,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svádíte mě jako had,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ale ať mě pánbůh chrání!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Jen si nemyslete snad,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že mě baví poslouchat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vaši hříšnou hatmatilku.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Můj muž vás tu nachytat,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tak vám sáhne na kobylku,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tak vám střihne na kabát.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Co vám budu povídat -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koukejte mě vynechat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a nechte si o mně zdát,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vy trhane!"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8404" y="912813"/>
            <a:ext cx="4281488" cy="594518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cs-CZ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cs-CZ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9pPr>
          </a:lstStyle>
          <a:p>
            <a:pPr>
              <a:spcAft>
                <a:spcPts val="257"/>
              </a:spcAft>
              <a:buNone/>
            </a:pPr>
            <a:r>
              <a:rPr lang="cs-CZ" sz="2400" dirty="0">
                <a:solidFill>
                  <a:schemeClr val="bg1"/>
                </a:solidFill>
              </a:rPr>
              <a:t>"Paní, suďte bez krutosti,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neboť jste můj pán a král;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budu se vám dvořit dál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myslí, srdcem svým i ctností,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jenom ztište ve mně žal,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který by mě utýral.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Chci vám sloužit v každém čase,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neboť nikde v šíř a dál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není rovno vaší kráse,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jste jak růže v klínu skal;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máj vás pro mne vychoval,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bych vás povždy miloval.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Pakli však můj cit mi lhal,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ach, jaký hřích!"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5576" y="6205"/>
            <a:ext cx="320020" cy="6852089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</p:pic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0" y="98881"/>
            <a:ext cx="7935913" cy="149451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50000"/>
              </a:lnSpc>
              <a:spcBef>
                <a:spcPts val="1285"/>
              </a:spcBef>
              <a:spcAft>
                <a:spcPts val="1285"/>
              </a:spcAft>
              <a:buNone/>
            </a:pPr>
            <a:r>
              <a:rPr lang="cs-CZ" b="1" dirty="0">
                <a:solidFill>
                  <a:schemeClr val="bg1"/>
                </a:solidFill>
              </a:rPr>
              <a:t>DVORSKÁ LYRIKA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sz="3300" b="1" dirty="0">
                <a:solidFill>
                  <a:schemeClr val="bg1"/>
                </a:solidFill>
              </a:rPr>
              <a:t>Literární ukázka - rozbor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379412" y="1685629"/>
            <a:ext cx="8385175" cy="6985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cs-CZ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cs-CZ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9pPr>
          </a:lstStyle>
          <a:p>
            <a:pPr>
              <a:spcAft>
                <a:spcPts val="257"/>
              </a:spcAft>
              <a:buClr>
                <a:srgbClr val="FFD320"/>
              </a:buClr>
              <a:buSzPct val="100000"/>
              <a:buAutoNum type="arabicPeriod"/>
            </a:pPr>
            <a:r>
              <a:rPr lang="cs-CZ" sz="2500" dirty="0">
                <a:solidFill>
                  <a:srgbClr val="FFD320"/>
                </a:solidFill>
              </a:rPr>
              <a:t>Co je hlavním tématem ukázky?</a:t>
            </a:r>
          </a:p>
          <a:p>
            <a:pPr>
              <a:spcAft>
                <a:spcPts val="257"/>
              </a:spcAft>
              <a:buNone/>
            </a:pPr>
            <a:endParaRPr lang="cs-CZ" sz="2200" dirty="0">
              <a:solidFill>
                <a:srgbClr val="FFD32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07586" y="2172773"/>
            <a:ext cx="913347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cs-CZ" sz="2500" dirty="0">
                <a:solidFill>
                  <a:srgbClr val="FF950E"/>
                </a:solidFill>
                <a:latin typeface="Arial" pitchFamily="18"/>
                <a:ea typeface="Arial Unicode MS" pitchFamily="2"/>
                <a:cs typeface="Mangal" pitchFamily="2"/>
              </a:rPr>
              <a:t>láska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9538" y="2604845"/>
            <a:ext cx="3015718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Clr>
                <a:srgbClr val="FFD320"/>
              </a:buClr>
              <a:buSzPct val="100000"/>
              <a:buAutoNum type="arabicPeriod" startAt="2"/>
            </a:pPr>
            <a:r>
              <a:rPr lang="cs-CZ" sz="2500" dirty="0">
                <a:latin typeface="Arial" pitchFamily="18"/>
                <a:ea typeface="Arial Unicode MS" pitchFamily="2"/>
                <a:cs typeface="Mangal" pitchFamily="2"/>
              </a:rPr>
              <a:t> </a:t>
            </a:r>
            <a:r>
              <a:rPr lang="cs-CZ" sz="2500" dirty="0">
                <a:solidFill>
                  <a:srgbClr val="FFD320"/>
                </a:solidFill>
                <a:latin typeface="Arial" pitchFamily="18"/>
                <a:ea typeface="Arial Unicode MS" pitchFamily="2"/>
                <a:cs typeface="Mangal" pitchFamily="2"/>
              </a:rPr>
              <a:t>O co rytíř usiluje?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77544" y="3059453"/>
            <a:ext cx="7025918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cs-CZ" sz="2500" dirty="0">
                <a:solidFill>
                  <a:srgbClr val="FF950E"/>
                </a:solidFill>
                <a:latin typeface="Arial" pitchFamily="18"/>
                <a:ea typeface="Arial Unicode MS" pitchFamily="2"/>
                <a:cs typeface="Mangal" pitchFamily="2"/>
              </a:rPr>
              <a:t>o náklonnost, službu své dámě, aby si ho všimla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6765" y="5384740"/>
            <a:ext cx="4833586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Clr>
                <a:srgbClr val="FFD320"/>
              </a:buClr>
              <a:buSzPct val="100000"/>
              <a:buAutoNum type="arabicPeriod" startAt="5"/>
            </a:pPr>
            <a:r>
              <a:rPr lang="cs-CZ" sz="2500" dirty="0">
                <a:solidFill>
                  <a:srgbClr val="FFD320"/>
                </a:solidFill>
                <a:latin typeface="Arial" pitchFamily="18"/>
                <a:ea typeface="Arial Unicode MS" pitchFamily="2"/>
                <a:cs typeface="Mangal" pitchFamily="2"/>
              </a:rPr>
              <a:t> Jak rytíř vyjadřuje ženě lásku?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321226" y="5870700"/>
            <a:ext cx="1768901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cs-CZ" sz="2500" dirty="0">
                <a:solidFill>
                  <a:srgbClr val="FF950E"/>
                </a:solidFill>
                <a:latin typeface="Arial" pitchFamily="18"/>
                <a:ea typeface="Arial Unicode MS" pitchFamily="2"/>
                <a:cs typeface="Mangal" pitchFamily="2"/>
              </a:rPr>
              <a:t>jako službu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8150" y="4393554"/>
            <a:ext cx="6411775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Clr>
                <a:srgbClr val="FFD320"/>
              </a:buClr>
              <a:buSzPct val="100000"/>
              <a:buAutoNum type="arabicPeriod" startAt="4"/>
            </a:pPr>
            <a:r>
              <a:rPr lang="cs-CZ" sz="2500" dirty="0">
                <a:solidFill>
                  <a:srgbClr val="FFD320"/>
                </a:solidFill>
                <a:latin typeface="Arial" pitchFamily="18"/>
                <a:ea typeface="Arial Unicode MS" pitchFamily="2"/>
                <a:cs typeface="Mangal" pitchFamily="2"/>
              </a:rPr>
              <a:t> Je láska šťastná, nebo nešťastná a proč?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276489" y="4876574"/>
            <a:ext cx="6879531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cs-CZ" sz="2500" dirty="0">
                <a:solidFill>
                  <a:srgbClr val="FF950E"/>
                </a:solidFill>
                <a:latin typeface="Arial" pitchFamily="18"/>
                <a:ea typeface="Arial Unicode MS" pitchFamily="2"/>
                <a:cs typeface="Mangal" pitchFamily="2"/>
              </a:rPr>
              <a:t>nešťastná, dáma je vdaná a bohatá, rytíř chudý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45742" y="3516999"/>
            <a:ext cx="5956010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Clr>
                <a:srgbClr val="FFD320"/>
              </a:buClr>
              <a:buSzPct val="100000"/>
              <a:buAutoNum type="arabicPeriod" startAt="3"/>
            </a:pPr>
            <a:r>
              <a:rPr lang="cs-CZ" sz="2500" dirty="0">
                <a:solidFill>
                  <a:srgbClr val="FFD320"/>
                </a:solidFill>
                <a:latin typeface="Arial" pitchFamily="18"/>
                <a:ea typeface="Arial Unicode MS" pitchFamily="2"/>
                <a:cs typeface="Mangal" pitchFamily="2"/>
              </a:rPr>
              <a:t> Proč dáma oslovuje rytíře „vy trhane“?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06607" y="3948745"/>
            <a:ext cx="2677805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cs-CZ" sz="2500" dirty="0">
                <a:solidFill>
                  <a:srgbClr val="FF950E"/>
                </a:solidFill>
                <a:latin typeface="Arial" pitchFamily="18"/>
                <a:ea typeface="Arial Unicode MS" pitchFamily="2"/>
                <a:cs typeface="Mangal" pitchFamily="2"/>
              </a:rPr>
              <a:t>protože byl chudý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9323" y="5592652"/>
            <a:ext cx="4406046" cy="765199"/>
          </a:xfrm>
        </p:spPr>
        <p:txBody>
          <a:bodyPr>
            <a:normAutofit/>
          </a:bodyPr>
          <a:lstStyle/>
          <a:p>
            <a:r>
              <a:rPr lang="cs-CZ" b="1" u="sng" dirty="0"/>
              <a:t>Národní eposy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260648"/>
            <a:ext cx="5733791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b="1" i="1" u="sng" dirty="0"/>
              <a:t>Píseň o Rolandovi </a:t>
            </a:r>
            <a:r>
              <a:rPr lang="cs-CZ" sz="2400" b="1" dirty="0"/>
              <a:t>(Roland – rytíř Karla Velikého)</a:t>
            </a:r>
          </a:p>
          <a:p>
            <a:pPr marL="0" indent="0">
              <a:lnSpc>
                <a:spcPct val="90000"/>
              </a:lnSpc>
              <a:buNone/>
            </a:pPr>
            <a:endParaRPr lang="cs-CZ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400" b="1" u="sng" dirty="0"/>
              <a:t>Ukázka: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b="1" i="1" dirty="0"/>
              <a:t>Již cítí Roland, kterak smrt se blíží,</a:t>
            </a:r>
            <a:br>
              <a:rPr lang="cs-CZ" sz="2400" b="1" i="1" dirty="0"/>
            </a:br>
            <a:r>
              <a:rPr lang="cs-CZ" sz="2400" b="1" i="1" dirty="0"/>
              <a:t>jak z hlavy k srdci sestupuje nyní.</a:t>
            </a:r>
            <a:br>
              <a:rPr lang="cs-CZ" sz="2400" b="1" i="1" dirty="0"/>
            </a:br>
            <a:r>
              <a:rPr lang="cs-CZ" sz="2400" b="1" i="1" dirty="0"/>
              <a:t>Hle, na návrší chvatným krokem míří:</a:t>
            </a:r>
            <a:br>
              <a:rPr lang="cs-CZ" sz="2400" b="1" i="1" dirty="0"/>
            </a:br>
            <a:r>
              <a:rPr lang="cs-CZ" sz="2400" b="1" i="1" dirty="0"/>
              <a:t>tam ulehne pod rudou borovici.</a:t>
            </a:r>
            <a:br>
              <a:rPr lang="cs-CZ" sz="2400" b="1" i="1" dirty="0"/>
            </a:br>
            <a:r>
              <a:rPr lang="cs-CZ" sz="2400" b="1" i="1" dirty="0"/>
              <a:t>Pod sebe meč, Olifant položí si,</a:t>
            </a:r>
            <a:br>
              <a:rPr lang="cs-CZ" sz="2400" b="1" i="1" dirty="0"/>
            </a:br>
            <a:r>
              <a:rPr lang="cs-CZ" sz="2400" b="1" i="1" dirty="0"/>
              <a:t>tvář obrátí pak k řadám nevěřících,</a:t>
            </a:r>
            <a:br>
              <a:rPr lang="cs-CZ" sz="2400" b="1" i="1" dirty="0"/>
            </a:br>
            <a:r>
              <a:rPr lang="cs-CZ" sz="2400" b="1" i="1" dirty="0"/>
              <a:t>aby až Karel stane na bojišti,</a:t>
            </a:r>
            <a:br>
              <a:rPr lang="cs-CZ" sz="2400" b="1" i="1" dirty="0"/>
            </a:br>
            <a:r>
              <a:rPr lang="cs-CZ" sz="2400" b="1" i="1" dirty="0"/>
              <a:t>povědět mohl s všemi bojovníky,</a:t>
            </a:r>
            <a:br>
              <a:rPr lang="cs-CZ" sz="2400" b="1" i="1" dirty="0"/>
            </a:br>
            <a:r>
              <a:rPr lang="cs-CZ" sz="2400" b="1" i="1" dirty="0"/>
              <a:t>že jako vítěz zemře pro Francii.</a:t>
            </a:r>
            <a:br>
              <a:rPr lang="cs-CZ" sz="2400" b="1" i="1" dirty="0"/>
            </a:br>
            <a:r>
              <a:rPr lang="cs-CZ" sz="2400" b="1" i="1" dirty="0"/>
              <a:t>Bije se v hruď a vyznává své hříchy,</a:t>
            </a:r>
            <a:br>
              <a:rPr lang="cs-CZ" sz="2400" b="1" i="1" dirty="0"/>
            </a:br>
            <a:r>
              <a:rPr lang="cs-CZ" sz="2400" b="1" i="1" dirty="0"/>
              <a:t>pak podá Bohu pravou rukavici.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b="1" dirty="0"/>
              <a:t>Rolandova smrt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0" r="29506" b="3"/>
          <a:stretch/>
        </p:blipFill>
        <p:spPr bwMode="auto">
          <a:xfrm>
            <a:off x="6235716" y="732999"/>
            <a:ext cx="2429653" cy="4334450"/>
          </a:xfrm>
          <a:custGeom>
            <a:avLst/>
            <a:gdLst/>
            <a:ahLst/>
            <a:cxnLst/>
            <a:rect l="l" t="t" r="r" b="b"/>
            <a:pathLst>
              <a:path w="3239538" h="4334450">
                <a:moveTo>
                  <a:pt x="322464" y="0"/>
                </a:moveTo>
                <a:lnTo>
                  <a:pt x="3239538" y="0"/>
                </a:lnTo>
                <a:lnTo>
                  <a:pt x="3239538" y="4011987"/>
                </a:lnTo>
                <a:lnTo>
                  <a:pt x="2917075" y="4334450"/>
                </a:lnTo>
                <a:lnTo>
                  <a:pt x="0" y="4334450"/>
                </a:lnTo>
                <a:lnTo>
                  <a:pt x="0" y="322464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65C0CBF-FB8C-496A-8012-53F875FE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59517"/>
            <a:ext cx="2236395" cy="3208867"/>
            <a:chOff x="9206969" y="2963333"/>
            <a:chExt cx="2981858" cy="320886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8E68BDE-A896-42A4-96AB-D84C8B01F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2626011-75BF-423C-B43C-D01A3EE64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317726A-53D9-47B0-96D5-86DE3618B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BDCCA82-2FFC-4254-BF08-13DF26F37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FFE1D44-D3D4-416F-BC3E-9C9C3401E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8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62074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i="1" u="sng" dirty="0"/>
              <a:t>Píseň o Nibelunzích </a:t>
            </a:r>
          </a:p>
          <a:p>
            <a:pPr marL="0" indent="0">
              <a:buNone/>
            </a:pPr>
            <a:r>
              <a:rPr lang="cs-CZ" sz="2400" dirty="0"/>
              <a:t>(Nibelungové – bájní skřítci, kteří stráží poklady)</a:t>
            </a:r>
          </a:p>
          <a:p>
            <a:pPr marL="0" indent="0" algn="just">
              <a:buNone/>
            </a:pPr>
            <a:r>
              <a:rPr lang="cs-CZ" sz="1800" b="1" dirty="0"/>
              <a:t>        Hlavním hrdinou je kralevic Siegfried, který získává </a:t>
            </a:r>
          </a:p>
          <a:p>
            <a:pPr marL="0" indent="0" algn="just">
              <a:buNone/>
            </a:pPr>
            <a:r>
              <a:rPr lang="cs-CZ" sz="1800" b="1" dirty="0"/>
              <a:t>poklad. Siegfried se dává do služeb krále </a:t>
            </a:r>
            <a:r>
              <a:rPr lang="cs-CZ" sz="1800" b="1" dirty="0" err="1"/>
              <a:t>Gunthera</a:t>
            </a:r>
            <a:r>
              <a:rPr lang="cs-CZ" sz="1800" b="1" dirty="0"/>
              <a:t> a lstí pro </a:t>
            </a:r>
          </a:p>
          <a:p>
            <a:pPr marL="0" indent="0" algn="just">
              <a:buNone/>
            </a:pPr>
            <a:r>
              <a:rPr lang="cs-CZ" sz="1800" b="1" dirty="0"/>
              <a:t>něj získá islandskou královnu Brunhildu. Poté žádá od krále </a:t>
            </a:r>
          </a:p>
          <a:p>
            <a:pPr marL="0" indent="0" algn="just">
              <a:buNone/>
            </a:pPr>
            <a:r>
              <a:rPr lang="cs-CZ" sz="1800" b="1" dirty="0" err="1"/>
              <a:t>Gunthera</a:t>
            </a:r>
            <a:r>
              <a:rPr lang="cs-CZ" sz="1800" b="1" dirty="0"/>
              <a:t> za odměnu ruku jeho sestry </a:t>
            </a:r>
            <a:r>
              <a:rPr lang="cs-CZ" sz="1800" b="1" dirty="0" err="1"/>
              <a:t>Kremhildy</a:t>
            </a:r>
            <a:r>
              <a:rPr lang="cs-CZ" sz="1800" b="1" dirty="0"/>
              <a:t>. Po letech </a:t>
            </a:r>
          </a:p>
          <a:p>
            <a:pPr marL="0" indent="0" algn="just">
              <a:buNone/>
            </a:pPr>
            <a:r>
              <a:rPr lang="cs-CZ" sz="1800" b="1" dirty="0"/>
              <a:t>vyjde najevo lest, kterou Siegfried připravil a Brunhilda ho </a:t>
            </a:r>
          </a:p>
          <a:p>
            <a:pPr marL="0" indent="0" algn="just">
              <a:buNone/>
            </a:pPr>
            <a:r>
              <a:rPr lang="cs-CZ" sz="1800" b="1" dirty="0"/>
              <a:t>za to zavraždí. </a:t>
            </a:r>
            <a:r>
              <a:rPr lang="cs-CZ" sz="1800" b="1" dirty="0" err="1"/>
              <a:t>Kremhilda</a:t>
            </a:r>
            <a:r>
              <a:rPr lang="cs-CZ" sz="1800" b="1" dirty="0"/>
              <a:t> se mstí za </a:t>
            </a:r>
            <a:r>
              <a:rPr lang="cs-CZ" sz="1800" b="1" dirty="0" err="1"/>
              <a:t>Siegfriedovu</a:t>
            </a:r>
            <a:r>
              <a:rPr lang="cs-CZ" sz="1800" b="1" dirty="0"/>
              <a:t> smrt - vraha </a:t>
            </a:r>
          </a:p>
          <a:p>
            <a:pPr marL="0" indent="0" algn="just">
              <a:buNone/>
            </a:pPr>
            <a:r>
              <a:rPr lang="cs-CZ" sz="1800" b="1" dirty="0"/>
              <a:t>zabije, ale sama umírá. Tím zemřely všechny osoby, které </a:t>
            </a:r>
          </a:p>
          <a:p>
            <a:pPr marL="0" indent="0" algn="just">
              <a:buNone/>
            </a:pPr>
            <a:r>
              <a:rPr lang="cs-CZ" sz="1800" b="1" dirty="0"/>
              <a:t>věděly, kde je schovaný bájný poklad, a ten je proto</a:t>
            </a:r>
          </a:p>
          <a:p>
            <a:pPr marL="0" indent="0" algn="just">
              <a:buNone/>
            </a:pPr>
            <a:r>
              <a:rPr lang="cs-CZ" sz="1800" b="1" dirty="0"/>
              <a:t>nenávratně ztracen.</a:t>
            </a:r>
          </a:p>
          <a:p>
            <a:pPr marL="0" indent="0" algn="just">
              <a:buNone/>
            </a:pPr>
            <a:endParaRPr lang="cs-CZ" sz="1800" b="1" dirty="0"/>
          </a:p>
          <a:p>
            <a:pPr algn="just"/>
            <a:r>
              <a:rPr lang="cs-CZ" sz="2000" b="1" dirty="0"/>
              <a:t>Inspirace pro německého skladatele Richarda Wagnera – </a:t>
            </a:r>
          </a:p>
          <a:p>
            <a:pPr marL="0" indent="0" algn="just">
              <a:buNone/>
            </a:pPr>
            <a:r>
              <a:rPr lang="cs-CZ" sz="2000" b="1" dirty="0"/>
              <a:t>Opera </a:t>
            </a:r>
            <a:r>
              <a:rPr lang="cs-CZ" sz="2000" b="1" u="sng" dirty="0"/>
              <a:t>Prsten Nibelungův</a:t>
            </a:r>
          </a:p>
          <a:p>
            <a:pPr marL="0" indent="0" algn="just">
              <a:buNone/>
            </a:pPr>
            <a:endParaRPr lang="cs-CZ" sz="2000" b="1" u="sng" dirty="0"/>
          </a:p>
          <a:p>
            <a:pPr marL="0" indent="0" algn="just">
              <a:buNone/>
            </a:pPr>
            <a:r>
              <a:rPr lang="cs-CZ" sz="2000" b="1" u="sng" dirty="0">
                <a:hlinkClick r:id="rId2"/>
              </a:rPr>
              <a:t>http://www.youtube.com/watch?v=LW9Es1-IDc0</a:t>
            </a:r>
            <a:endParaRPr lang="cs-CZ" sz="20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54" y="269657"/>
            <a:ext cx="1812444" cy="267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2576" y="2717024"/>
            <a:ext cx="186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První strana rukopisu C</a:t>
            </a:r>
          </a:p>
        </p:txBody>
      </p:sp>
      <p:pic>
        <p:nvPicPr>
          <p:cNvPr id="4100" name="Picture 4" descr="http://upload.wikimedia.org/wikipedia/commons/2/2b/Nibelungenlied_manuscript-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98" y="3374683"/>
            <a:ext cx="1920690" cy="26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96342" y="6054230"/>
            <a:ext cx="1462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Siegfriedova</a:t>
            </a:r>
            <a:r>
              <a:rPr lang="cs-CZ" sz="1400" dirty="0"/>
              <a:t> smrt</a:t>
            </a:r>
          </a:p>
        </p:txBody>
      </p:sp>
    </p:spTree>
    <p:extLst>
      <p:ext uri="{BB962C8B-B14F-4D97-AF65-F5344CB8AC3E}">
        <p14:creationId xmlns:p14="http://schemas.microsoft.com/office/powerpoint/2010/main" val="39770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1069</Words>
  <Application>Microsoft Office PowerPoint</Application>
  <PresentationFormat>Předvádění na obrazovce (4:3)</PresentationFormat>
  <Paragraphs>224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Wingdings 3</vt:lpstr>
      <vt:lpstr>Řez</vt:lpstr>
      <vt:lpstr>Středověká literatura</vt:lpstr>
      <vt:lpstr>Celková charakteristika středověké literatury</vt:lpstr>
      <vt:lpstr>Rytíř</vt:lpstr>
      <vt:lpstr>Literární žánry středověku</vt:lpstr>
      <vt:lpstr>Dvorská milostná lyrika</vt:lpstr>
      <vt:lpstr>DVORSKÁ LYRIKA </vt:lpstr>
      <vt:lpstr>DVORSKÁ LYRIKA Literární ukázka - rozbor</vt:lpstr>
      <vt:lpstr>Národní eposy</vt:lpstr>
      <vt:lpstr>Německo</vt:lpstr>
      <vt:lpstr>Anglie</vt:lpstr>
      <vt:lpstr>Španělsko</vt:lpstr>
      <vt:lpstr>Rusko</vt:lpstr>
      <vt:lpstr>Doplň tajenku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Starověká literatura - test</dc:title>
  <dc:creator>Bednář Milan, nprap.</dc:creator>
  <cp:lastModifiedBy>Milan Bednář</cp:lastModifiedBy>
  <cp:revision>6</cp:revision>
  <dcterms:created xsi:type="dcterms:W3CDTF">2020-10-05T15:36:59Z</dcterms:created>
  <dcterms:modified xsi:type="dcterms:W3CDTF">2024-10-07T20:30:02Z</dcterms:modified>
</cp:coreProperties>
</file>