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2" r:id="rId2"/>
    <p:sldId id="279" r:id="rId3"/>
    <p:sldId id="275" r:id="rId4"/>
    <p:sldId id="281" r:id="rId5"/>
    <p:sldId id="274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 varScale="1">
        <p:scale>
          <a:sx n="156" d="100"/>
          <a:sy n="156" d="100"/>
        </p:scale>
        <p:origin x="324" y="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601284-5361-4518-933A-8AD330175F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ČÍSLOVKY VĚTŠÍ NEŽ 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FC8D4DA-EA9C-4F63-922A-51DE03B841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9. ROČNÍK </a:t>
            </a:r>
          </a:p>
        </p:txBody>
      </p:sp>
    </p:spTree>
    <p:extLst>
      <p:ext uri="{BB962C8B-B14F-4D97-AF65-F5344CB8AC3E}">
        <p14:creationId xmlns:p14="http://schemas.microsoft.com/office/powerpoint/2010/main" val="333927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175240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Zahlwörter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2859782"/>
            <a:ext cx="684000" cy="97103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6588224" y="3939902"/>
            <a:ext cx="72648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neun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2211710"/>
            <a:ext cx="61106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vier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716016" y="2211710"/>
            <a:ext cx="62087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1059582"/>
            <a:ext cx="684000" cy="108561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7944" y="2859782"/>
            <a:ext cx="684000" cy="97139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808" y="2859782"/>
            <a:ext cx="648072" cy="101401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3744" y="2859782"/>
            <a:ext cx="684000" cy="100518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04224" y="1059582"/>
            <a:ext cx="684000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0088" y="1059582"/>
            <a:ext cx="684000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9872" y="1059582"/>
            <a:ext cx="684000" cy="10691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1059582"/>
            <a:ext cx="684000" cy="108011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8224" y="2859782"/>
            <a:ext cx="684000" cy="100811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ovéPole 30"/>
          <p:cNvSpPr txBox="1"/>
          <p:nvPr/>
        </p:nvSpPr>
        <p:spPr>
          <a:xfrm>
            <a:off x="3399171" y="2211710"/>
            <a:ext cx="668773" cy="41223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zwei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936599" y="2211710"/>
            <a:ext cx="61106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3995936" y="3899832"/>
            <a:ext cx="86754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sieben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810156" y="3939902"/>
            <a:ext cx="7537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sechs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619672" y="3939902"/>
            <a:ext cx="63992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fünf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160734" y="2211710"/>
            <a:ext cx="61106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eins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292080" y="3899832"/>
            <a:ext cx="65434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acht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0" y="4527947"/>
            <a:ext cx="91440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96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3718903" cy="477054"/>
          </a:xfrm>
        </p:spPr>
        <p:txBody>
          <a:bodyPr wrap="none">
            <a:spAutoFit/>
          </a:bodyPr>
          <a:lstStyle/>
          <a:p>
            <a:pPr algn="l"/>
            <a:r>
              <a:rPr lang="de-DE" sz="2500" b="1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Neues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>
                <a:latin typeface="Times New Roman" pitchFamily="18" charset="0"/>
                <a:cs typeface="Times New Roman" pitchFamily="18" charset="0"/>
              </a:rPr>
              <a:t>en wir 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064" y="699542"/>
            <a:ext cx="3600000" cy="202669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ovéPole 46"/>
          <p:cNvSpPr txBox="1"/>
          <p:nvPr/>
        </p:nvSpPr>
        <p:spPr>
          <a:xfrm>
            <a:off x="251520" y="4609460"/>
            <a:ext cx="178446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ZAHLEN 10 - 100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619672" y="1059582"/>
            <a:ext cx="1296144" cy="2246769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square" lIns="36000" rtlCol="0">
            <a:spAutoFit/>
          </a:bodyPr>
          <a:lstStyle/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10 -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endParaRPr lang="cs-CZ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20 -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zwanzig</a:t>
            </a:r>
            <a:endParaRPr lang="cs-CZ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30 -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r>
              <a:rPr lang="cs-CZ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ßig</a:t>
            </a:r>
            <a:endParaRPr lang="cs-CZ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40 -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vierzig</a:t>
            </a:r>
            <a:endParaRPr lang="cs-CZ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50 -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fünfzig</a:t>
            </a:r>
            <a:endParaRPr lang="cs-CZ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60 -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sechzig</a:t>
            </a:r>
            <a:endParaRPr lang="cs-CZ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70 –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siebzig</a:t>
            </a:r>
            <a:endParaRPr lang="cs-CZ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80 -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achtzig</a:t>
            </a:r>
            <a:endParaRPr lang="cs-CZ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90 - 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neunzig</a:t>
            </a:r>
            <a:endParaRPr lang="cs-CZ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100 - </a:t>
            </a:r>
            <a:r>
              <a:rPr lang="cs-CZ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hundert</a:t>
            </a:r>
            <a:endParaRPr lang="cs-CZ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51520" y="1134728"/>
            <a:ext cx="1224136" cy="215710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72000" tIns="108000" rIns="108000" bIns="108000" rtlCol="0">
            <a:spAutoFit/>
          </a:bodyPr>
          <a:lstStyle/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11 - elf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12 -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zwölf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 –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dreizehn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14 -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vierzehn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15 -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fünfzehn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16 -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sech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17 -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sieb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18 -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achtzehn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19 -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neunzehn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51520" y="3406223"/>
            <a:ext cx="4320480" cy="1084125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číslovky 13 – 19:</a:t>
            </a:r>
          </a:p>
          <a:p>
            <a:pPr>
              <a:spcAft>
                <a:spcPts val="3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=tvořeny od  základních číslovek (0 - 9) koncovkou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dreizehn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716016" y="3948286"/>
            <a:ext cx="4248472" cy="1084125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Celé desítky:</a:t>
            </a:r>
          </a:p>
          <a:p>
            <a:pPr>
              <a:spcAft>
                <a:spcPts val="30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tvořeny od  základních číslovek (0 - 9) koncovkou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zig</a:t>
            </a:r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fünf</a:t>
            </a:r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zig</a:t>
            </a:r>
            <a:r>
              <a:rPr lang="cs-C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fünfzig</a:t>
            </a:r>
            <a:endParaRPr lang="cs-CZ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004048" y="2931790"/>
            <a:ext cx="3960440" cy="86868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Tvoření dvojciferných čísel:</a:t>
            </a:r>
          </a:p>
          <a:p>
            <a:pPr>
              <a:spcAft>
                <a:spcPts val="300"/>
              </a:spcAft>
            </a:pP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jednotky a desítky spojujeme pomocí spojky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zwanzig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einundzwanzig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059832" y="1059582"/>
            <a:ext cx="1728192" cy="224676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36000" rtlCol="0">
            <a:spAutoFit/>
          </a:bodyPr>
          <a:lstStyle/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21 - </a:t>
            </a:r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einundzwanzig</a:t>
            </a:r>
            <a:endParaRPr lang="cs-CZ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25 - </a:t>
            </a:r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fünfundzwanzig</a:t>
            </a:r>
            <a:endParaRPr lang="cs-CZ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32 - </a:t>
            </a:r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zweiunddreißig</a:t>
            </a:r>
            <a:endParaRPr lang="cs-CZ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46 -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49 -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62 -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69 -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80 -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95 -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97 - ?</a:t>
            </a:r>
          </a:p>
        </p:txBody>
      </p:sp>
    </p:spTree>
    <p:extLst>
      <p:ext uri="{BB962C8B-B14F-4D97-AF65-F5344CB8AC3E}">
        <p14:creationId xmlns:p14="http://schemas.microsoft.com/office/powerpoint/2010/main" val="303584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6086" y="105274"/>
            <a:ext cx="514339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6012160" y="4515966"/>
            <a:ext cx="279275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ZAHLEN 100 – 1 000 000 000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44363" y="1853819"/>
            <a:ext cx="3888432" cy="2587989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72000" tIns="108000" rIns="108000" bIns="108000" rtlCol="0">
            <a:spAutoFit/>
          </a:bodyPr>
          <a:lstStyle/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100 – (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hundert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102 - 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hundertzwei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200 –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zweihundert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1000 –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tausend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1965 -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neunzehnhundert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fünfundsechzig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2000-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zweitausend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2005-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zweitausendfünf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10 000- 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zehntausend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100 000 –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hunderttausend</a:t>
            </a:r>
            <a:endParaRPr lang="cs-CZ" sz="1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1 000 000 –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1 000 000 000 –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Milliarde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79512" y="748704"/>
            <a:ext cx="5184576" cy="86868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Tvoření </a:t>
            </a:r>
            <a:r>
              <a:rPr lang="cs-CZ" sz="1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víciferných</a:t>
            </a:r>
            <a:r>
              <a:rPr lang="cs-CZ" sz="1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čísel:</a:t>
            </a:r>
          </a:p>
          <a:p>
            <a:pPr>
              <a:spcAft>
                <a:spcPts val="300"/>
              </a:spcAft>
            </a:pP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spojujeme dle vzoru v tabulce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cs-CZ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hundert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zwanzig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hundertdreiundzwanzig</a:t>
            </a:r>
            <a:endParaRPr lang="cs-CZ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24128" y="1275606"/>
            <a:ext cx="5693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825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780077" y="987574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1 875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444209" y="2067694"/>
            <a:ext cx="5693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860198" y="1779662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8 623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67910" y="2715766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1 000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652120" y="3291830"/>
            <a:ext cx="8899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10 548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308305" y="2427734"/>
            <a:ext cx="5693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4011910"/>
            <a:ext cx="121058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2 568 600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948264" y="3147814"/>
            <a:ext cx="5693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804248" y="3867894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3 005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884368" y="3939902"/>
            <a:ext cx="8899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14 250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8028384" y="3075806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2 275</a:t>
            </a:r>
          </a:p>
        </p:txBody>
      </p:sp>
    </p:spTree>
    <p:extLst>
      <p:ext uri="{BB962C8B-B14F-4D97-AF65-F5344CB8AC3E}">
        <p14:creationId xmlns:p14="http://schemas.microsoft.com/office/powerpoint/2010/main" val="1613198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47" y="233464"/>
            <a:ext cx="566116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/>
          </a:p>
          <a:p>
            <a:endParaRPr lang="cs-CZ" sz="12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407601"/>
              </p:ext>
            </p:extLst>
          </p:nvPr>
        </p:nvGraphicFramePr>
        <p:xfrm>
          <a:off x="323528" y="2270799"/>
          <a:ext cx="5074920" cy="1885127"/>
        </p:xfrm>
        <a:graphic>
          <a:graphicData uri="http://schemas.openxmlformats.org/drawingml/2006/table">
            <a:tbl>
              <a:tblPr firstRow="1" firstCol="1" bandRow="1"/>
              <a:tblGrid>
                <a:gridCol w="1438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ČÍSLOVKY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KONCOVKA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PŘÍKLADY (1. PÁD)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první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---------------------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(die, das) 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erste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třetí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---------------------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(die, das) 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dritte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druhý</a:t>
                      </a: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čtvrtý</a:t>
                      </a: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až</a:t>
                      </a: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devatenáctý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-t</a:t>
                      </a:r>
                      <a:r>
                        <a:rPr lang="en-US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(+koncovky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při skloňování)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zwei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e, der vier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e, 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zehn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e, der fünfzehn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dvacátý</a:t>
                      </a: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vyšší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US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(+</a:t>
                      </a:r>
                      <a:r>
                        <a:rPr lang="en-US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koncovky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při</a:t>
                      </a:r>
                      <a:r>
                        <a:rPr lang="en-US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</a:t>
                      </a:r>
                      <a:r>
                        <a:rPr lang="en-US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zwanzig</a:t>
                      </a: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hundert(e)</a:t>
                      </a: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de-DE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tausend</a:t>
                      </a: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412716" y="987574"/>
            <a:ext cx="5184576" cy="83020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Ordinalzahlen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Řadové číslovky:</a:t>
            </a:r>
          </a:p>
          <a:p>
            <a:pPr>
              <a:spcAft>
                <a:spcPts val="300"/>
              </a:spcAft>
            </a:pPr>
            <a:r>
              <a:rPr lang="cs-CZ" sz="1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číslovky první a třetí tvoříme nepravidelně, u ostatních můžeme vypozorovat určitá pravidla pro tvoření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796136" y="2732810"/>
            <a:ext cx="3096344" cy="2215204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Lies</a:t>
            </a:r>
            <a:r>
              <a:rPr lang="cs-CZ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schnell</a:t>
            </a:r>
            <a:r>
              <a:rPr lang="cs-CZ" sz="1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 Čti rychle:</a:t>
            </a: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2. 7. 9.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6. 4.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5. 8. 0. 10. 6. 3. 9. </a:t>
            </a: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10. 12. 11. 14. 15. 17. 18. 20. 13. 16. 19.</a:t>
            </a: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27. 56. 23. 99. 87 65. 45. 36. 77. 56. 81.</a:t>
            </a: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15. 50. 16. 60. 19. 90. 13. 30. 14. 40. 64.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125. 235. 351. 142. 228. 965. 365. 460. 312. 262. 564. 741. 752. 654. 652. 312.</a:t>
            </a:r>
          </a:p>
          <a:p>
            <a:pPr>
              <a:spcAft>
                <a:spcPts val="60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987. 654. 321. 741. 852. 963. 965. 621.</a:t>
            </a: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99542"/>
            <a:ext cx="1872000" cy="1872000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633</Words>
  <Application>Microsoft Office PowerPoint</Application>
  <PresentationFormat>Předvádění na obrazovce (16:9)</PresentationFormat>
  <Paragraphs>119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Motiv sady Office</vt:lpstr>
      <vt:lpstr>ČÍSLOVKY VĚTŠÍ NEŽ 100</vt:lpstr>
      <vt:lpstr>Zahlwörter</vt:lpstr>
      <vt:lpstr>Was Neues erfahren wir ?</vt:lpstr>
      <vt:lpstr> Welche neue Termine erlernen wir?</vt:lpstr>
      <vt:lpstr> Etwas zusätzlich für geschickte Schüler</vt:lpstr>
    </vt:vector>
  </TitlesOfParts>
  <Company>Základní škla Děčín 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Milan Bednář</cp:lastModifiedBy>
  <cp:revision>402</cp:revision>
  <dcterms:created xsi:type="dcterms:W3CDTF">2010-10-18T18:21:56Z</dcterms:created>
  <dcterms:modified xsi:type="dcterms:W3CDTF">2021-10-24T17:59:25Z</dcterms:modified>
</cp:coreProperties>
</file>