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9" r:id="rId5"/>
    <p:sldId id="259" r:id="rId6"/>
    <p:sldId id="260" r:id="rId7"/>
    <p:sldId id="262" r:id="rId8"/>
    <p:sldId id="263" r:id="rId9"/>
    <p:sldId id="264" r:id="rId10"/>
    <p:sldId id="265" r:id="rId11"/>
    <p:sldId id="268" r:id="rId12"/>
    <p:sldId id="267" r:id="rId13"/>
    <p:sldId id="266" r:id="rId14"/>
    <p:sldId id="258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5854-95BD-4BDB-9306-8A1BDF0D4919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90257-275C-468C-884E-D1524FA420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883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5854-95BD-4BDB-9306-8A1BDF0D4919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90257-275C-468C-884E-D1524FA420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6804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5854-95BD-4BDB-9306-8A1BDF0D4919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90257-275C-468C-884E-D1524FA420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489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5854-95BD-4BDB-9306-8A1BDF0D4919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90257-275C-468C-884E-D1524FA420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413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5854-95BD-4BDB-9306-8A1BDF0D4919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90257-275C-468C-884E-D1524FA420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54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5854-95BD-4BDB-9306-8A1BDF0D4919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90257-275C-468C-884E-D1524FA420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543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5854-95BD-4BDB-9306-8A1BDF0D4919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90257-275C-468C-884E-D1524FA420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308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5854-95BD-4BDB-9306-8A1BDF0D4919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90257-275C-468C-884E-D1524FA420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33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5854-95BD-4BDB-9306-8A1BDF0D4919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90257-275C-468C-884E-D1524FA420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97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5854-95BD-4BDB-9306-8A1BDF0D4919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90257-275C-468C-884E-D1524FA420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2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5854-95BD-4BDB-9306-8A1BDF0D4919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90257-275C-468C-884E-D1524FA420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0796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C5854-95BD-4BDB-9306-8A1BDF0D4919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90257-275C-468C-884E-D1524FA420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736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b="1" dirty="0" smtClean="0"/>
              <a:t>Definiční obor </a:t>
            </a:r>
            <a:r>
              <a:rPr lang="cs-CZ" sz="7200" b="1" dirty="0" err="1" smtClean="0"/>
              <a:t>Df</a:t>
            </a:r>
            <a:r>
              <a:rPr lang="cs-CZ" sz="7200" b="1" dirty="0" smtClean="0"/>
              <a:t>,</a:t>
            </a:r>
            <a:br>
              <a:rPr lang="cs-CZ" sz="7200" b="1" dirty="0" smtClean="0"/>
            </a:br>
            <a:r>
              <a:rPr lang="cs-CZ" sz="7200" b="1" dirty="0" smtClean="0"/>
              <a:t>obor hodnot </a:t>
            </a:r>
            <a:r>
              <a:rPr lang="cs-CZ" sz="7200" b="1" dirty="0" err="1" smtClean="0"/>
              <a:t>Hf</a:t>
            </a:r>
            <a:endParaRPr lang="cs-CZ" sz="7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37802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Všechna čísla x</a:t>
            </a:r>
            <a:r>
              <a:rPr lang="cs-CZ" sz="4000" dirty="0" smtClean="0"/>
              <a:t>, pro která umíme určit hodnotu y, nazýváme </a:t>
            </a:r>
            <a:r>
              <a:rPr lang="cs-CZ" sz="4000" b="1" dirty="0" smtClean="0"/>
              <a:t>definiční obor </a:t>
            </a:r>
            <a:r>
              <a:rPr lang="cs-CZ" sz="4000" b="1" dirty="0" err="1" smtClean="0"/>
              <a:t>Df</a:t>
            </a:r>
            <a:endParaRPr lang="cs-CZ" sz="4000" b="1" dirty="0" smtClean="0"/>
          </a:p>
          <a:p>
            <a:r>
              <a:rPr lang="cs-CZ" sz="4000" b="1" dirty="0" smtClean="0"/>
              <a:t>Všechna čísla y</a:t>
            </a:r>
            <a:r>
              <a:rPr lang="cs-CZ" sz="4000" dirty="0" smtClean="0"/>
              <a:t>, která můžeme vypočítat, nazýváme </a:t>
            </a:r>
            <a:r>
              <a:rPr lang="cs-CZ" sz="4000" b="1" dirty="0" smtClean="0"/>
              <a:t>obor hodnot </a:t>
            </a:r>
            <a:r>
              <a:rPr lang="cs-CZ" sz="4000" b="1" dirty="0" err="1" smtClean="0"/>
              <a:t>Hf</a:t>
            </a:r>
            <a:endParaRPr lang="cs-CZ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305996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Zápis do sešitu:</a:t>
            </a:r>
            <a:br>
              <a:rPr lang="cs-CZ" dirty="0" smtClean="0"/>
            </a:br>
            <a:r>
              <a:rPr lang="cs-CZ" b="1" dirty="0" smtClean="0"/>
              <a:t>Určení definičního oboru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782082"/>
                <a:ext cx="10515600" cy="435133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cs-CZ" b="1" dirty="0" smtClean="0"/>
                  <a:t>Funkci máme zadanou předpisem:</a:t>
                </a:r>
              </a:p>
              <a:p>
                <a:pPr marL="0" indent="0">
                  <a:buNone/>
                </a:pPr>
                <a:r>
                  <a:rPr lang="cs-CZ" dirty="0" smtClean="0"/>
                  <a:t>Musíme </a:t>
                </a:r>
                <a:r>
                  <a:rPr lang="cs-CZ" dirty="0"/>
                  <a:t>si položit otázku: </a:t>
                </a:r>
                <a:r>
                  <a:rPr lang="cs-CZ" b="1" dirty="0"/>
                  <a:t>„Jsou čísla, pro která neumíme vypočítat hodnotu y</a:t>
                </a:r>
                <a:r>
                  <a:rPr lang="cs-CZ" b="1" dirty="0" smtClean="0"/>
                  <a:t>?“</a:t>
                </a:r>
              </a:p>
              <a:p>
                <a:r>
                  <a:rPr lang="cs-CZ" dirty="0" smtClean="0"/>
                  <a:t>Hodnota jmenovatele zlomku nesmí být 0</a:t>
                </a:r>
              </a:p>
              <a:p>
                <a:r>
                  <a:rPr lang="cs-CZ" dirty="0" smtClean="0"/>
                  <a:t>Druhou odmocninu umíme vypočítat jen z kladných čísel </a:t>
                </a:r>
                <a:r>
                  <a:rPr lang="cs-CZ" dirty="0" smtClean="0"/>
                  <a:t>a </a:t>
                </a:r>
                <a:r>
                  <a:rPr lang="cs-CZ" dirty="0" smtClean="0"/>
                  <a:t>čísla </a:t>
                </a:r>
                <a:r>
                  <a:rPr lang="cs-CZ" dirty="0" smtClean="0"/>
                  <a:t>nula</a:t>
                </a:r>
              </a:p>
              <a:p>
                <a:pPr marL="0" indent="0">
                  <a:buNone/>
                </a:pPr>
                <a:r>
                  <a:rPr lang="cs-CZ" dirty="0" err="1" smtClean="0"/>
                  <a:t>Př</a:t>
                </a:r>
                <a:r>
                  <a:rPr lang="cs-CZ" dirty="0" smtClean="0"/>
                  <a:t>: určete definiční obor funkcí:</a:t>
                </a:r>
              </a:p>
              <a:p>
                <a:pPr marL="514350" indent="-514350">
                  <a:buAutoNum type="arabicParenR"/>
                </a:pPr>
                <a:r>
                  <a:rPr lang="cs-CZ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 = 3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cs-CZ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>
                  <a:buAutoNum type="arabicParenR"/>
                </a:pPr>
                <a:r>
                  <a:rPr lang="cs-CZ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 = </m:t>
                    </m:r>
                    <m:f>
                      <m:fPr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cs-CZ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cs-CZ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>
                  <a:buAutoNum type="arabicParenR"/>
                </a:pPr>
                <a:endParaRPr lang="cs-CZ" dirty="0" smtClean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782082"/>
                <a:ext cx="10515600" cy="4351338"/>
              </a:xfrm>
              <a:blipFill>
                <a:blip r:embed="rId2"/>
                <a:stretch>
                  <a:fillRect l="-1217" t="-30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8299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příkladu: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AutoNum type="arabicParenR"/>
                </a:pPr>
                <a:r>
                  <a:rPr lang="cs-CZ" dirty="0" smtClean="0"/>
                  <a:t>D</a:t>
                </a:r>
                <a:r>
                  <a:rPr lang="cs-CZ" sz="1800" dirty="0" err="1" smtClean="0"/>
                  <a:t>f</a:t>
                </a:r>
                <a:r>
                  <a:rPr lang="cs-CZ" dirty="0" smtClean="0"/>
                  <a:t> = </a:t>
                </a:r>
                <a:r>
                  <a:rPr lang="cs-CZ" b="1" dirty="0" smtClean="0"/>
                  <a:t>R </a:t>
                </a:r>
                <a:r>
                  <a:rPr lang="cs-CZ" dirty="0" smtClean="0"/>
                  <a:t>(za x můžeme dosadit každé reálné číslo)</a:t>
                </a:r>
              </a:p>
              <a:p>
                <a:pPr marL="514350" indent="-514350">
                  <a:buAutoNum type="arabicParenR"/>
                </a:pPr>
                <a:r>
                  <a:rPr lang="cs-CZ" dirty="0" err="1"/>
                  <a:t>D</a:t>
                </a:r>
                <a:r>
                  <a:rPr lang="cs-CZ" sz="1800" dirty="0" err="1"/>
                  <a:t>f</a:t>
                </a:r>
                <a:r>
                  <a:rPr lang="cs-CZ" dirty="0"/>
                  <a:t> </a:t>
                </a:r>
                <a:r>
                  <a:rPr lang="cs-CZ" dirty="0" smtClean="0"/>
                  <a:t>= </a:t>
                </a:r>
                <a:r>
                  <a:rPr lang="cs-CZ" b="1" dirty="0" smtClean="0"/>
                  <a:t>R</a:t>
                </a:r>
                <a:r>
                  <a:rPr lang="cs-CZ" dirty="0" smtClean="0"/>
                  <a:t> – {0} (x nemůže být rovno 0)</a:t>
                </a:r>
              </a:p>
              <a:p>
                <a:pPr marL="514350" indent="-514350">
                  <a:buAutoNum type="arabicParenR"/>
                </a:pPr>
                <a:r>
                  <a:rPr lang="cs-CZ" dirty="0" err="1"/>
                  <a:t>D</a:t>
                </a:r>
                <a:r>
                  <a:rPr lang="cs-CZ" sz="1800" dirty="0" err="1"/>
                  <a:t>f</a:t>
                </a:r>
                <a:r>
                  <a:rPr lang="cs-CZ" dirty="0"/>
                  <a:t> </a:t>
                </a:r>
                <a:r>
                  <a:rPr lang="cs-CZ" dirty="0" smtClean="0"/>
                  <a:t>=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b="1" i="0" smtClean="0">
                            <a:latin typeface="Cambria Math" panose="02040503050406030204" pitchFamily="18" charset="0"/>
                          </a:rPr>
                          <m:t>𝐑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cs-CZ" dirty="0" smtClean="0"/>
                  <a:t> (odmocnit můžeme kladné číslo nebo nulu)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8497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Funkci </a:t>
            </a:r>
            <a:r>
              <a:rPr lang="cs-CZ" b="1" dirty="0"/>
              <a:t>máme zadanou tabulkou</a:t>
            </a:r>
            <a:r>
              <a:rPr lang="cs-CZ" b="1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Definiční obor jsou čísla v řádku x a obor hodnot jsou čísla v řádku y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0715" y="3051865"/>
            <a:ext cx="3716058" cy="1136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379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979331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Funkci máme zadanou grafem</a:t>
            </a:r>
          </a:p>
          <a:p>
            <a:pPr marL="0" indent="0">
              <a:buNone/>
            </a:pPr>
            <a:r>
              <a:rPr lang="cs-CZ" dirty="0" smtClean="0"/>
              <a:t>Definiční obor jsou všechna čísla pro která lze určit z grafu hodnotu y -</a:t>
            </a:r>
            <a:r>
              <a:rPr lang="cs-CZ" dirty="0" err="1" smtClean="0"/>
              <a:t>D</a:t>
            </a:r>
            <a:r>
              <a:rPr lang="cs-CZ" sz="1800" dirty="0" err="1" smtClean="0"/>
              <a:t>f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Obor hodnot jsou všechna čísla y -</a:t>
            </a:r>
            <a:r>
              <a:rPr lang="cs-CZ" dirty="0" err="1" smtClean="0"/>
              <a:t>H</a:t>
            </a:r>
            <a:r>
              <a:rPr lang="cs-CZ" sz="1800" dirty="0" err="1" smtClean="0"/>
              <a:t>f</a:t>
            </a:r>
            <a:endParaRPr lang="cs-CZ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300" y="3048272"/>
            <a:ext cx="3600450" cy="347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0083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b="1" dirty="0" smtClean="0"/>
              <a:t>Úkoly: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Str. 29, </a:t>
            </a:r>
            <a:r>
              <a:rPr lang="cs-CZ" dirty="0" err="1" smtClean="0"/>
              <a:t>cv</a:t>
            </a:r>
            <a:r>
              <a:rPr lang="cs-CZ" dirty="0" smtClean="0"/>
              <a:t>. 3; 4; 5</a:t>
            </a:r>
          </a:p>
          <a:p>
            <a:r>
              <a:rPr lang="cs-CZ" dirty="0" smtClean="0"/>
              <a:t>Str.30, </a:t>
            </a:r>
            <a:r>
              <a:rPr lang="cs-CZ" dirty="0" err="1" smtClean="0"/>
              <a:t>cv</a:t>
            </a:r>
            <a:r>
              <a:rPr lang="cs-CZ" dirty="0" smtClean="0"/>
              <a:t>. 6; 8</a:t>
            </a:r>
          </a:p>
          <a:p>
            <a:r>
              <a:rPr lang="cs-CZ" dirty="0" smtClean="0"/>
              <a:t>Str.31, </a:t>
            </a:r>
            <a:r>
              <a:rPr lang="cs-CZ" dirty="0" err="1" smtClean="0"/>
              <a:t>cv</a:t>
            </a:r>
            <a:r>
              <a:rPr lang="cs-CZ" dirty="0" smtClean="0"/>
              <a:t>. 9, 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732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b="1" dirty="0" smtClean="0"/>
              <a:t>Jak určíme definiční obor?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Funkci máme zadanou předpisem:</a:t>
            </a:r>
          </a:p>
          <a:p>
            <a:pPr marL="0" indent="0">
              <a:buNone/>
            </a:pPr>
            <a:r>
              <a:rPr lang="cs-CZ" dirty="0" smtClean="0"/>
              <a:t>např.: y = 0,5.x + 2</a:t>
            </a:r>
          </a:p>
          <a:p>
            <a:r>
              <a:rPr lang="cs-CZ" dirty="0" smtClean="0"/>
              <a:t>Musíme si položit otázku: </a:t>
            </a:r>
            <a:r>
              <a:rPr lang="cs-CZ" b="1" dirty="0" smtClean="0"/>
              <a:t>„Jsou čísla, pro která neumíme vypočítat hodnotu y?“</a:t>
            </a:r>
          </a:p>
          <a:p>
            <a:pPr marL="0" indent="0">
              <a:buNone/>
            </a:pPr>
            <a:r>
              <a:rPr lang="cs-CZ" dirty="0" smtClean="0"/>
              <a:t>y = 0,5.x + 2 </a:t>
            </a:r>
          </a:p>
          <a:p>
            <a:pPr marL="0" indent="0">
              <a:buNone/>
            </a:pPr>
            <a:r>
              <a:rPr lang="cs-CZ" dirty="0" smtClean="0"/>
              <a:t>Každé číslo umíme vynásobit číslem 0,5 a ke každému číslu lze přičíst 2.</a:t>
            </a:r>
          </a:p>
          <a:p>
            <a:pPr marL="0" indent="0">
              <a:buNone/>
            </a:pPr>
            <a:r>
              <a:rPr lang="cs-CZ" dirty="0" smtClean="0"/>
              <a:t>Za x můžeme zvolit libovolné reálné číslo.</a:t>
            </a:r>
          </a:p>
          <a:p>
            <a:pPr marL="0" indent="0">
              <a:buNone/>
            </a:pPr>
            <a:r>
              <a:rPr lang="cs-CZ" dirty="0" smtClean="0"/>
              <a:t>Definiční obor uvedené funkce jsou všechna reálná čísla.</a:t>
            </a:r>
          </a:p>
          <a:p>
            <a:pPr marL="0" indent="0">
              <a:buNone/>
            </a:pPr>
            <a:r>
              <a:rPr lang="cs-CZ" dirty="0" smtClean="0"/>
              <a:t>Zapíšeme: </a:t>
            </a:r>
            <a:r>
              <a:rPr lang="cs-CZ" dirty="0" err="1" smtClean="0"/>
              <a:t>D</a:t>
            </a:r>
            <a:r>
              <a:rPr lang="cs-CZ" sz="1800" dirty="0" err="1" smtClean="0"/>
              <a:t>f</a:t>
            </a:r>
            <a:r>
              <a:rPr lang="cs-CZ" dirty="0"/>
              <a:t> </a:t>
            </a:r>
            <a:r>
              <a:rPr lang="cs-CZ" dirty="0" smtClean="0"/>
              <a:t>= </a:t>
            </a:r>
            <a:r>
              <a:rPr lang="cs-CZ" b="1" dirty="0" smtClean="0"/>
              <a:t>R</a:t>
            </a:r>
            <a:endParaRPr lang="cs-CZ" dirty="0" smtClean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2896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b="1" dirty="0" smtClean="0"/>
              <a:t>Jak určíme definiční obor?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84960"/>
                <a:ext cx="10515600" cy="540105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b="1" dirty="0" smtClean="0"/>
                  <a:t>Funkci máme zadanou předpisem:</a:t>
                </a:r>
              </a:p>
              <a:p>
                <a:pPr marL="0" indent="0">
                  <a:buNone/>
                </a:pPr>
                <a:r>
                  <a:rPr lang="cs-CZ" b="1" dirty="0" smtClean="0"/>
                  <a:t>Existují funkce, u kterých bychom neuměli vypočítat hodnotu y?</a:t>
                </a:r>
              </a:p>
              <a:p>
                <a:pPr marL="0" indent="0">
                  <a:buNone/>
                </a:pPr>
                <a:r>
                  <a:rPr lang="cs-CZ" dirty="0" smtClean="0"/>
                  <a:t>Existují. Např.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cs-CZ" dirty="0" smtClean="0"/>
                  <a:t> nebo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cs-CZ" dirty="0"/>
              </a:p>
              <a:p>
                <a:pPr marL="0" indent="0">
                  <a:buNone/>
                </a:pPr>
                <a:r>
                  <a:rPr lang="cs-CZ" dirty="0" smtClean="0"/>
                  <a:t>U funkce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cs-CZ" dirty="0" smtClean="0"/>
                  <a:t> nemůžeme za x dosadit 0, hodnotu zlomku neumíme vypočítat. Definiční obor této funkce jsou  všechna reálná čísla kromě 0.</a:t>
                </a:r>
              </a:p>
              <a:p>
                <a:pPr marL="0" indent="0">
                  <a:buNone/>
                </a:pPr>
                <a:r>
                  <a:rPr lang="cs-CZ" dirty="0" err="1" smtClean="0"/>
                  <a:t>D</a:t>
                </a:r>
                <a:r>
                  <a:rPr lang="cs-CZ" sz="1800" dirty="0" err="1" smtClean="0"/>
                  <a:t>f</a:t>
                </a:r>
                <a:r>
                  <a:rPr lang="cs-CZ" dirty="0" smtClean="0"/>
                  <a:t> =</a:t>
                </a:r>
                <a:r>
                  <a:rPr lang="cs-CZ" b="1" dirty="0" smtClean="0"/>
                  <a:t> R </a:t>
                </a:r>
                <a:r>
                  <a:rPr lang="cs-CZ" dirty="0" smtClean="0"/>
                  <a:t>– 0</a:t>
                </a:r>
              </a:p>
              <a:p>
                <a:pPr marL="0" indent="0">
                  <a:buNone/>
                </a:pPr>
                <a:r>
                  <a:rPr lang="cs-CZ" dirty="0" smtClean="0"/>
                  <a:t>U funkce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i="1" smtClean="0">
                        <a:latin typeface="Cambria Math" panose="020405030504060302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cs-CZ" dirty="0" smtClean="0"/>
                  <a:t> nemůžeme za x dosadit záporné číslo, hodnotu odmocniny umíme vypočítat jen pro kladná čísla a nulu. Definiční obor této funkce jsou  všechna nezáporná reálná čísla (kladná čísla a 0)</a:t>
                </a:r>
                <a:endParaRPr lang="cs-CZ" dirty="0"/>
              </a:p>
              <a:p>
                <a:pPr marL="0" indent="0">
                  <a:buNone/>
                </a:pPr>
                <a:r>
                  <a:rPr lang="cs-CZ" dirty="0" err="1" smtClean="0"/>
                  <a:t>D</a:t>
                </a:r>
                <a:r>
                  <a:rPr lang="cs-CZ" sz="1800" dirty="0" err="1" smtClean="0"/>
                  <a:t>f</a:t>
                </a:r>
                <a:r>
                  <a:rPr lang="cs-CZ" dirty="0" smtClean="0"/>
                  <a:t> =</a:t>
                </a:r>
                <a:r>
                  <a:rPr lang="cs-CZ" b="1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b="1" i="1">
                            <a:latin typeface="Cambria Math" panose="02040503050406030204" pitchFamily="18" charset="0"/>
                          </a:rPr>
                          <m:t>𝐑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cs-CZ" i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bSup>
                  </m:oMath>
                </a14:m>
                <a:endParaRPr lang="cs-CZ" dirty="0"/>
              </a:p>
              <a:p>
                <a:pPr marL="0" indent="0">
                  <a:buNone/>
                </a:pPr>
                <a:endParaRPr lang="cs-CZ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84960"/>
                <a:ext cx="10515600" cy="5401056"/>
              </a:xfrm>
              <a:blipFill>
                <a:blip r:embed="rId2"/>
                <a:stretch>
                  <a:fillRect l="-1217" t="-1806" r="-9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965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054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b="1" dirty="0" smtClean="0"/>
              <a:t>Jak určíme definiční obor a obor hodnot?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Funkci máme zadanou tabulkou:</a:t>
            </a:r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z definice vyplývá, že definiční obor jsou čísla, která jsou v řádku x</a:t>
            </a:r>
          </a:p>
          <a:p>
            <a:pPr marL="0" indent="0">
              <a:buNone/>
            </a:pPr>
            <a:r>
              <a:rPr lang="cs-CZ" dirty="0" err="1" smtClean="0"/>
              <a:t>D</a:t>
            </a:r>
            <a:r>
              <a:rPr lang="cs-CZ" sz="1800" dirty="0" err="1" smtClean="0"/>
              <a:t>f</a:t>
            </a:r>
            <a:r>
              <a:rPr lang="cs-CZ" sz="3200" dirty="0" smtClean="0"/>
              <a:t> = {-1; 0; 3; 5; 6; 8; 10}</a:t>
            </a:r>
          </a:p>
          <a:p>
            <a:pPr marL="0" indent="0">
              <a:buNone/>
            </a:pPr>
            <a:r>
              <a:rPr lang="cs-CZ" dirty="0" smtClean="0"/>
              <a:t>obor hodnot jsou čísla, která jsou v řádku y</a:t>
            </a:r>
          </a:p>
          <a:p>
            <a:pPr marL="0" indent="0">
              <a:buNone/>
            </a:pPr>
            <a:r>
              <a:rPr lang="cs-CZ" dirty="0" err="1" smtClean="0"/>
              <a:t>H</a:t>
            </a:r>
            <a:r>
              <a:rPr lang="cs-CZ" sz="1600" dirty="0" err="1" smtClean="0"/>
              <a:t>f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{-7; -5; 1; </a:t>
            </a:r>
            <a:r>
              <a:rPr lang="cs-CZ" dirty="0"/>
              <a:t>5; </a:t>
            </a:r>
            <a:r>
              <a:rPr lang="cs-CZ" dirty="0" smtClean="0"/>
              <a:t>7; 11; 15}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1667" y="2302928"/>
            <a:ext cx="4706580" cy="144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1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b="1" dirty="0" smtClean="0"/>
              <a:t>Jak určíme definiční obor a obor hodnot?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855208" cy="4351338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Funkci máme zadanou grafem</a:t>
            </a:r>
          </a:p>
          <a:p>
            <a:pPr marL="0" indent="0">
              <a:buNone/>
            </a:pPr>
            <a:r>
              <a:rPr lang="cs-CZ" sz="3200" dirty="0" smtClean="0"/>
              <a:t>Pokud je grafem přímka nebo křivka, která začíná i končí v nekonečnu, pak jsou definičním oborem i oborem hodnot všechna reálná čísla:</a:t>
            </a:r>
          </a:p>
          <a:p>
            <a:pPr marL="0" indent="0">
              <a:buNone/>
            </a:pPr>
            <a:r>
              <a:rPr lang="cs-CZ" sz="3200" dirty="0" err="1" smtClean="0"/>
              <a:t>Df</a:t>
            </a:r>
            <a:r>
              <a:rPr lang="cs-CZ" sz="3200" dirty="0" smtClean="0"/>
              <a:t> = </a:t>
            </a:r>
            <a:r>
              <a:rPr lang="cs-CZ" sz="3200" b="1" dirty="0" smtClean="0"/>
              <a:t>R</a:t>
            </a:r>
            <a:endParaRPr lang="cs-CZ" sz="3200" dirty="0" smtClean="0"/>
          </a:p>
          <a:p>
            <a:pPr marL="0" indent="0">
              <a:buNone/>
            </a:pPr>
            <a:r>
              <a:rPr lang="cs-CZ" sz="3200" dirty="0" err="1" smtClean="0"/>
              <a:t>Hf</a:t>
            </a:r>
            <a:r>
              <a:rPr lang="cs-CZ" sz="3200" dirty="0" smtClean="0"/>
              <a:t> = </a:t>
            </a:r>
            <a:r>
              <a:rPr lang="cs-CZ" sz="3200" b="1" dirty="0" smtClean="0"/>
              <a:t>R</a:t>
            </a: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 grafu vidíme pouze část přímky.</a:t>
            </a:r>
            <a:endParaRPr lang="cs-CZ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1775" y="1454649"/>
            <a:ext cx="5610225" cy="5093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96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b="1" dirty="0" smtClean="0"/>
              <a:t>Jak určíme definiční obor a obor hodnot?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635752" cy="4351338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Funkci máme zadanou grafem</a:t>
            </a:r>
          </a:p>
          <a:p>
            <a:pPr marL="0" indent="0">
              <a:buNone/>
            </a:pPr>
            <a:r>
              <a:rPr lang="cs-CZ" sz="3200" dirty="0" smtClean="0"/>
              <a:t>Pokud je grafem přímka nebo křivka, která má začátek a konec (plný puntík), pak určíme hodnoty x, pro které lze najít hodnotu y.</a:t>
            </a:r>
          </a:p>
          <a:p>
            <a:pPr marL="0" indent="0">
              <a:buNone/>
            </a:pPr>
            <a:r>
              <a:rPr lang="cs-CZ" sz="3200" dirty="0" smtClean="0"/>
              <a:t>hodnoty x – </a:t>
            </a:r>
            <a:r>
              <a:rPr lang="cs-CZ" sz="3200" dirty="0" err="1" smtClean="0"/>
              <a:t>Df</a:t>
            </a: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>hodnoty y – </a:t>
            </a:r>
            <a:r>
              <a:rPr lang="cs-CZ" sz="3200" dirty="0" err="1" smtClean="0"/>
              <a:t>Hf</a:t>
            </a:r>
            <a:endParaRPr lang="cs-CZ" sz="3200" dirty="0" smtClean="0"/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9736" y="1452563"/>
            <a:ext cx="5922264" cy="5245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65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b="1" dirty="0" smtClean="0"/>
              <a:t>Jak určíme definiční obor a obor hodnot?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5635752" cy="4733671"/>
              </a:xfrm>
            </p:spPr>
            <p:txBody>
              <a:bodyPr>
                <a:normAutofit/>
              </a:bodyPr>
              <a:lstStyle/>
              <a:p>
                <a:r>
                  <a:rPr lang="cs-CZ" b="1" dirty="0" smtClean="0"/>
                  <a:t>Funkci máme zadanou grafem</a:t>
                </a:r>
              </a:p>
              <a:p>
                <a:pPr marL="0" indent="0">
                  <a:buNone/>
                </a:pPr>
                <a:r>
                  <a:rPr lang="cs-CZ" sz="3200" b="1" dirty="0" err="1" smtClean="0"/>
                  <a:t>Df</a:t>
                </a:r>
                <a:r>
                  <a:rPr lang="cs-CZ" sz="3200" b="1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cs-CZ" sz="3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32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32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cs-CZ" sz="3200" b="1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cs-CZ" sz="32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e>
                    </m:d>
                  </m:oMath>
                </a14:m>
                <a:endParaRPr lang="cs-CZ" sz="3200" b="1" dirty="0" smtClean="0"/>
              </a:p>
              <a:p>
                <a:pPr marL="0" indent="0">
                  <a:buNone/>
                </a:pPr>
                <a:r>
                  <a:rPr lang="cs-CZ" sz="3200" b="1" dirty="0" err="1" smtClean="0"/>
                  <a:t>Hf</a:t>
                </a:r>
                <a:r>
                  <a:rPr lang="cs-CZ" sz="3200" b="1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cs-CZ" sz="3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32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cs-CZ" sz="3200" b="1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cs-CZ" sz="32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e>
                    </m:d>
                  </m:oMath>
                </a14:m>
                <a:endParaRPr lang="cs-CZ" sz="3200" b="1" dirty="0" smtClean="0"/>
              </a:p>
              <a:p>
                <a:pPr marL="0" indent="0">
                  <a:buNone/>
                </a:pPr>
                <a:r>
                  <a:rPr lang="cs-CZ" dirty="0" smtClean="0"/>
                  <a:t>Počáteční a koncovou hodnotu píšeme do lomených závorek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5635752" cy="4733671"/>
              </a:xfrm>
              <a:blipFill>
                <a:blip r:embed="rId2"/>
                <a:stretch>
                  <a:fillRect l="-2814" t="-20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9736" y="1452563"/>
            <a:ext cx="5922264" cy="5245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88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b="1" dirty="0" smtClean="0"/>
              <a:t>Jak určíme definiční obor a obor hodnot?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5635752" cy="4733671"/>
              </a:xfrm>
            </p:spPr>
            <p:txBody>
              <a:bodyPr>
                <a:normAutofit/>
              </a:bodyPr>
              <a:lstStyle/>
              <a:p>
                <a:r>
                  <a:rPr lang="cs-CZ" b="1" dirty="0" smtClean="0"/>
                  <a:t>Funkci máme zadanou grafem</a:t>
                </a:r>
              </a:p>
              <a:p>
                <a:pPr marL="0" indent="0">
                  <a:buNone/>
                </a:pPr>
                <a:r>
                  <a:rPr lang="cs-CZ" sz="3200" b="1" dirty="0" err="1" smtClean="0"/>
                  <a:t>Df</a:t>
                </a:r>
                <a:r>
                  <a:rPr lang="cs-CZ" sz="3200" b="1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cs-CZ" sz="3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32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32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cs-CZ" sz="3200" b="1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cs-CZ" sz="32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</m:d>
                  </m:oMath>
                </a14:m>
                <a:endParaRPr lang="cs-CZ" sz="3200" b="1" dirty="0" smtClean="0"/>
              </a:p>
              <a:p>
                <a:pPr marL="0" indent="0">
                  <a:buNone/>
                </a:pPr>
                <a:r>
                  <a:rPr lang="cs-CZ" sz="3200" b="1" dirty="0" err="1" smtClean="0"/>
                  <a:t>Hf</a:t>
                </a:r>
                <a:r>
                  <a:rPr lang="cs-CZ" sz="3200" b="1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cs-CZ" sz="3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32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32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cs-CZ" sz="3200" b="1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cs-CZ" sz="32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</m:d>
                  </m:oMath>
                </a14:m>
                <a:endParaRPr lang="cs-CZ" sz="3200" b="1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5635752" cy="4733671"/>
              </a:xfrm>
              <a:blipFill>
                <a:blip r:embed="rId2"/>
                <a:stretch>
                  <a:fillRect l="-2814" t="-20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4998" y="1567243"/>
            <a:ext cx="5258802" cy="463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82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494</Words>
  <Application>Microsoft Office PowerPoint</Application>
  <PresentationFormat>Širokoúhlá obrazovka</PresentationFormat>
  <Paragraphs>71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Times New Roman</vt:lpstr>
      <vt:lpstr>Motiv Office</vt:lpstr>
      <vt:lpstr>Definiční obor Df, obor hodnot Hf</vt:lpstr>
      <vt:lpstr>Jak určíme definiční obor?</vt:lpstr>
      <vt:lpstr>Jak určíme definiční obor?</vt:lpstr>
      <vt:lpstr>Prezentace aplikace PowerPoint</vt:lpstr>
      <vt:lpstr>Jak určíme definiční obor a obor hodnot?</vt:lpstr>
      <vt:lpstr>Jak určíme definiční obor a obor hodnot?</vt:lpstr>
      <vt:lpstr>Jak určíme definiční obor a obor hodnot?</vt:lpstr>
      <vt:lpstr>Jak určíme definiční obor a obor hodnot?</vt:lpstr>
      <vt:lpstr>Jak určíme definiční obor a obor hodnot?</vt:lpstr>
      <vt:lpstr>Zápis do sešitu: Určení definičního oboru</vt:lpstr>
      <vt:lpstr>Řešení příkladu:</vt:lpstr>
      <vt:lpstr>Prezentace aplikace PowerPoint</vt:lpstr>
      <vt:lpstr>Prezentace aplikace PowerPoint</vt:lpstr>
      <vt:lpstr>Úkoly: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Definiční obor Df, obor hodnot Hf</dc:title>
  <dc:creator>PC3</dc:creator>
  <cp:lastModifiedBy>PC3</cp:lastModifiedBy>
  <cp:revision>13</cp:revision>
  <dcterms:created xsi:type="dcterms:W3CDTF">2020-10-27T14:33:07Z</dcterms:created>
  <dcterms:modified xsi:type="dcterms:W3CDTF">2024-11-08T06:20:13Z</dcterms:modified>
</cp:coreProperties>
</file>