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5" r:id="rId2"/>
    <p:sldId id="264" r:id="rId3"/>
    <p:sldId id="266" r:id="rId4"/>
    <p:sldId id="256" r:id="rId5"/>
    <p:sldId id="258" r:id="rId6"/>
    <p:sldId id="260" r:id="rId7"/>
    <p:sldId id="259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8D13-4915-4FDF-AB70-1F259A898BB5}" type="datetimeFigureOut">
              <a:rPr lang="cs-CZ" smtClean="0"/>
              <a:pPr/>
              <a:t>29.10.2023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1835DFB-EACF-4D8B-A7C6-81343C50E1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8D13-4915-4FDF-AB70-1F259A898BB5}" type="datetimeFigureOut">
              <a:rPr lang="cs-CZ" smtClean="0"/>
              <a:pPr/>
              <a:t>29.10.2023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5DFB-EACF-4D8B-A7C6-81343C50E1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8D13-4915-4FDF-AB70-1F259A898BB5}" type="datetimeFigureOut">
              <a:rPr lang="cs-CZ" smtClean="0"/>
              <a:pPr/>
              <a:t>29.10.2023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5DFB-EACF-4D8B-A7C6-81343C50E1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8D13-4915-4FDF-AB70-1F259A898BB5}" type="datetimeFigureOut">
              <a:rPr lang="cs-CZ" smtClean="0"/>
              <a:pPr/>
              <a:t>29.10.2023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1835DFB-EACF-4D8B-A7C6-81343C50E1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8D13-4915-4FDF-AB70-1F259A898BB5}" type="datetimeFigureOut">
              <a:rPr lang="cs-CZ" smtClean="0"/>
              <a:pPr/>
              <a:t>29.10.2023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5DFB-EACF-4D8B-A7C6-81343C50E16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8D13-4915-4FDF-AB70-1F259A898BB5}" type="datetimeFigureOut">
              <a:rPr lang="cs-CZ" smtClean="0"/>
              <a:pPr/>
              <a:t>29.10.2023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5DFB-EACF-4D8B-A7C6-81343C50E1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8D13-4915-4FDF-AB70-1F259A898BB5}" type="datetimeFigureOut">
              <a:rPr lang="cs-CZ" smtClean="0"/>
              <a:pPr/>
              <a:t>29.10.2023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1835DFB-EACF-4D8B-A7C6-81343C50E16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8D13-4915-4FDF-AB70-1F259A898BB5}" type="datetimeFigureOut">
              <a:rPr lang="cs-CZ" smtClean="0"/>
              <a:pPr/>
              <a:t>29.10.2023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5DFB-EACF-4D8B-A7C6-81343C50E1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8D13-4915-4FDF-AB70-1F259A898BB5}" type="datetimeFigureOut">
              <a:rPr lang="cs-CZ" smtClean="0"/>
              <a:pPr/>
              <a:t>29.10.2023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5DFB-EACF-4D8B-A7C6-81343C50E1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8D13-4915-4FDF-AB70-1F259A898BB5}" type="datetimeFigureOut">
              <a:rPr lang="cs-CZ" smtClean="0"/>
              <a:pPr/>
              <a:t>29.10.2023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5DFB-EACF-4D8B-A7C6-81343C50E1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8D13-4915-4FDF-AB70-1F259A898BB5}" type="datetimeFigureOut">
              <a:rPr lang="cs-CZ" smtClean="0"/>
              <a:pPr/>
              <a:t>29.10.2023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35DFB-EACF-4D8B-A7C6-81343C50E16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33C8D13-4915-4FDF-AB70-1F259A898BB5}" type="datetimeFigureOut">
              <a:rPr lang="cs-CZ" smtClean="0"/>
              <a:pPr/>
              <a:t>29.10.2023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1835DFB-EACF-4D8B-A7C6-81343C50E16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u="sng" dirty="0">
                <a:solidFill>
                  <a:srgbClr val="FF0000"/>
                </a:solidFill>
              </a:rPr>
              <a:t>Slovesný rod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>
                <a:solidFill>
                  <a:srgbClr val="FF0000"/>
                </a:solidFill>
              </a:rPr>
              <a:t>Opakování učiva, určete slovesné kategorie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04800" y="1554164"/>
          <a:ext cx="8686800" cy="4497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7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8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5007">
                <a:tc>
                  <a:txBody>
                    <a:bodyPr/>
                    <a:lstStyle/>
                    <a:p>
                      <a:r>
                        <a:rPr lang="cs-CZ" dirty="0"/>
                        <a:t>Sloveso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Osoba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Číslo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Způsob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007">
                <a:tc>
                  <a:txBody>
                    <a:bodyPr/>
                    <a:lstStyle/>
                    <a:p>
                      <a:r>
                        <a:rPr lang="cs-CZ" sz="2400" b="1" dirty="0"/>
                        <a:t>ZPÍVÁME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5007">
                <a:tc>
                  <a:txBody>
                    <a:bodyPr/>
                    <a:lstStyle/>
                    <a:p>
                      <a:r>
                        <a:rPr lang="cs-CZ" sz="2400" b="1" dirty="0"/>
                        <a:t>BYLI BYCHOM ZAVOLALI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5007">
                <a:tc>
                  <a:txBody>
                    <a:bodyPr/>
                    <a:lstStyle/>
                    <a:p>
                      <a:r>
                        <a:rPr lang="cs-CZ" sz="2400" b="1" dirty="0"/>
                        <a:t>ODPOČIŇTE</a:t>
                      </a:r>
                      <a:r>
                        <a:rPr lang="cs-CZ" sz="2400" b="1" baseline="0" dirty="0"/>
                        <a:t> SI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5007">
                <a:tc>
                  <a:txBody>
                    <a:bodyPr/>
                    <a:lstStyle/>
                    <a:p>
                      <a:r>
                        <a:rPr lang="cs-CZ" sz="2400" b="1" dirty="0"/>
                        <a:t>ZASMÁL  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5007">
                <a:tc>
                  <a:txBody>
                    <a:bodyPr/>
                    <a:lstStyle/>
                    <a:p>
                      <a:r>
                        <a:rPr lang="cs-CZ" sz="2400" b="1" dirty="0"/>
                        <a:t>USPĚL BYS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>
                <a:solidFill>
                  <a:srgbClr val="FF0000"/>
                </a:solidFill>
              </a:rPr>
              <a:t>Opakování učiva, určete slovesné kategorie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51520" y="1412774"/>
          <a:ext cx="8712969" cy="5256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6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24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25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76098">
                <a:tc>
                  <a:txBody>
                    <a:bodyPr/>
                    <a:lstStyle/>
                    <a:p>
                      <a:r>
                        <a:rPr lang="cs-CZ" dirty="0"/>
                        <a:t>Sloveso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Osoba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Číslo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Způsob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098">
                <a:tc>
                  <a:txBody>
                    <a:bodyPr/>
                    <a:lstStyle/>
                    <a:p>
                      <a:pPr marL="457200" indent="-457200">
                        <a:buAutoNum type="alphaLcParenR"/>
                      </a:pPr>
                      <a:r>
                        <a:rPr lang="cs-CZ" sz="2400" b="1" dirty="0"/>
                        <a:t>posloucháte</a:t>
                      </a:r>
                    </a:p>
                    <a:p>
                      <a:pPr marL="457200" indent="-457200">
                        <a:buAutoNum type="alphaLcParenR"/>
                      </a:pPr>
                      <a:r>
                        <a:rPr lang="cs-CZ" sz="2400" b="1" dirty="0"/>
                        <a:t>byl by přišel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6098">
                <a:tc>
                  <a:txBody>
                    <a:bodyPr/>
                    <a:lstStyle/>
                    <a:p>
                      <a:pPr marL="457200" indent="-457200">
                        <a:buAutoNum type="alphaLcParenR"/>
                      </a:pPr>
                      <a:r>
                        <a:rPr lang="cs-CZ" sz="2400" b="1" dirty="0"/>
                        <a:t>učte se</a:t>
                      </a:r>
                    </a:p>
                    <a:p>
                      <a:pPr marL="457200" indent="-457200">
                        <a:buAutoNum type="alphaLcParenR"/>
                      </a:pPr>
                      <a:r>
                        <a:rPr lang="cs-CZ" sz="2400" b="1" dirty="0"/>
                        <a:t>přečetl</a:t>
                      </a:r>
                      <a:r>
                        <a:rPr lang="cs-CZ" sz="2400" b="1" baseline="0" dirty="0"/>
                        <a:t> sis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6098">
                <a:tc>
                  <a:txBody>
                    <a:bodyPr/>
                    <a:lstStyle/>
                    <a:p>
                      <a:pPr marL="457200" indent="-457200">
                        <a:buAutoNum type="alphaLcParenR"/>
                      </a:pPr>
                      <a:r>
                        <a:rPr lang="cs-CZ" sz="2400" b="1" dirty="0"/>
                        <a:t>byli bychom jedli</a:t>
                      </a:r>
                    </a:p>
                    <a:p>
                      <a:pPr marL="457200" indent="-457200">
                        <a:buAutoNum type="alphaLcParenR"/>
                      </a:pPr>
                      <a:r>
                        <a:rPr lang="cs-CZ" sz="2400" b="1" dirty="0"/>
                        <a:t>pracujte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6098">
                <a:tc>
                  <a:txBody>
                    <a:bodyPr/>
                    <a:lstStyle/>
                    <a:p>
                      <a:pPr marL="457200" indent="-457200">
                        <a:buAutoNum type="alphaLcParenR"/>
                      </a:pPr>
                      <a:r>
                        <a:rPr lang="cs-CZ" sz="2400" b="1" dirty="0"/>
                        <a:t>zapsal sis</a:t>
                      </a:r>
                    </a:p>
                    <a:p>
                      <a:pPr marL="457200" indent="-457200">
                        <a:buAutoNum type="alphaLcParenR"/>
                      </a:pPr>
                      <a:r>
                        <a:rPr lang="cs-CZ" sz="2400" b="1" dirty="0"/>
                        <a:t>odpočíváš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6098">
                <a:tc>
                  <a:txBody>
                    <a:bodyPr/>
                    <a:lstStyle/>
                    <a:p>
                      <a:pPr marL="457200" indent="-457200">
                        <a:buAutoNum type="alphaLcParenR"/>
                      </a:pPr>
                      <a:r>
                        <a:rPr lang="cs-CZ" sz="2400" b="1" dirty="0"/>
                        <a:t>věděl by</a:t>
                      </a:r>
                    </a:p>
                    <a:p>
                      <a:pPr marL="457200" indent="-457200">
                        <a:buAutoNum type="alphaLcParenR"/>
                      </a:pPr>
                      <a:r>
                        <a:rPr lang="cs-CZ" sz="2400" b="1" dirty="0"/>
                        <a:t>odpověděli byste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bartosova\AppData\Local\Microsoft\Windows\Temporary Internet Files\Content.IE5\VDBCX0V0\MC90023305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47161"/>
            <a:ext cx="2802137" cy="2496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ovéPole 14"/>
          <p:cNvSpPr txBox="1"/>
          <p:nvPr/>
        </p:nvSpPr>
        <p:spPr>
          <a:xfrm>
            <a:off x="171532" y="2663121"/>
            <a:ext cx="3289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latin typeface="Arial Narrow" pitchFamily="34" charset="0"/>
              </a:rPr>
              <a:t>Chlapec chytil motýla.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899374" y="2648859"/>
            <a:ext cx="4073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latin typeface="Arial Narrow" pitchFamily="34" charset="0"/>
              </a:rPr>
              <a:t>Motýl byl chycen chlapcem.</a:t>
            </a:r>
          </a:p>
        </p:txBody>
      </p:sp>
      <p:sp>
        <p:nvSpPr>
          <p:cNvPr id="17" name="Šipka dolů 16"/>
          <p:cNvSpPr/>
          <p:nvPr/>
        </p:nvSpPr>
        <p:spPr>
          <a:xfrm>
            <a:off x="1617569" y="3284984"/>
            <a:ext cx="484632" cy="97840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 dolů 22"/>
          <p:cNvSpPr/>
          <p:nvPr/>
        </p:nvSpPr>
        <p:spPr>
          <a:xfrm>
            <a:off x="6731613" y="3284984"/>
            <a:ext cx="484632" cy="97840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223537" y="4796571"/>
            <a:ext cx="395787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>
                <a:solidFill>
                  <a:srgbClr val="C00000"/>
                </a:solidFill>
              </a:rPr>
              <a:t>Slovesný tvar vyjadřuje,</a:t>
            </a:r>
          </a:p>
          <a:p>
            <a:r>
              <a:rPr lang="cs-CZ" sz="2800" i="1" dirty="0">
                <a:solidFill>
                  <a:srgbClr val="C00000"/>
                </a:solidFill>
              </a:rPr>
              <a:t>co činí podmět. Původce </a:t>
            </a:r>
          </a:p>
          <a:p>
            <a:r>
              <a:rPr lang="cs-CZ" sz="2800" i="1" dirty="0">
                <a:solidFill>
                  <a:srgbClr val="C00000"/>
                </a:solidFill>
              </a:rPr>
              <a:t>děje je tedy podmětem.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5073761" y="4581128"/>
            <a:ext cx="380033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>
                <a:solidFill>
                  <a:srgbClr val="C00000"/>
                </a:solidFill>
              </a:rPr>
              <a:t>Slovesný tvar vyjadřuje, </a:t>
            </a:r>
          </a:p>
          <a:p>
            <a:r>
              <a:rPr lang="cs-CZ" sz="2800" i="1" dirty="0">
                <a:solidFill>
                  <a:srgbClr val="C00000"/>
                </a:solidFill>
              </a:rPr>
              <a:t>co činí někdo jiný než</a:t>
            </a:r>
          </a:p>
          <a:p>
            <a:r>
              <a:rPr lang="cs-CZ" sz="2800" i="1" dirty="0">
                <a:solidFill>
                  <a:srgbClr val="C00000"/>
                </a:solidFill>
              </a:rPr>
              <a:t>podmět. Původce děje </a:t>
            </a:r>
          </a:p>
          <a:p>
            <a:r>
              <a:rPr lang="cs-CZ" sz="2800" i="1" dirty="0">
                <a:solidFill>
                  <a:srgbClr val="C00000"/>
                </a:solidFill>
              </a:rPr>
              <a:t>tedy není podmětem.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60558" y="1052891"/>
            <a:ext cx="3100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Arial Black" panose="020B0A04020102020204" pitchFamily="34" charset="0"/>
              </a:rPr>
              <a:t>ČINNÝ ROD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5614620" y="1110021"/>
            <a:ext cx="32032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Arial Black" panose="020B0A04020102020204" pitchFamily="34" charset="0"/>
              </a:rPr>
              <a:t>TRPNÝ ROD</a:t>
            </a:r>
          </a:p>
        </p:txBody>
      </p:sp>
    </p:spTree>
    <p:extLst>
      <p:ext uri="{BB962C8B-B14F-4D97-AF65-F5344CB8AC3E}">
        <p14:creationId xmlns:p14="http://schemas.microsoft.com/office/powerpoint/2010/main" val="129387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 animBg="1"/>
      <p:bldP spid="23" grpId="0" animBg="1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15616" y="265234"/>
            <a:ext cx="6532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>
                <a:latin typeface="Arial Black" panose="020B0A04020102020204" pitchFamily="34" charset="0"/>
              </a:rPr>
              <a:t>TRPNÝ ROD VYJÁDŘÍME</a:t>
            </a:r>
            <a:r>
              <a:rPr lang="cs-CZ" sz="3600" b="1" dirty="0">
                <a:latin typeface="Algerian" pitchFamily="82" charset="0"/>
              </a:rPr>
              <a:t>:</a:t>
            </a:r>
          </a:p>
        </p:txBody>
      </p:sp>
      <p:sp>
        <p:nvSpPr>
          <p:cNvPr id="3" name="Obdélník 2"/>
          <p:cNvSpPr/>
          <p:nvPr/>
        </p:nvSpPr>
        <p:spPr>
          <a:xfrm>
            <a:off x="396360" y="3068960"/>
            <a:ext cx="3536797" cy="2952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příčestí trpné </a:t>
            </a:r>
          </a:p>
          <a:p>
            <a:pPr algn="ctr">
              <a:lnSpc>
                <a:spcPct val="70000"/>
              </a:lnSpc>
            </a:pPr>
            <a:r>
              <a:rPr lang="cs-CZ" sz="2800" dirty="0">
                <a:solidFill>
                  <a:schemeClr val="tx1"/>
                </a:solidFill>
              </a:rPr>
              <a:t>(chválen, vysílán)</a:t>
            </a:r>
          </a:p>
          <a:p>
            <a:pPr algn="ctr">
              <a:lnSpc>
                <a:spcPct val="70000"/>
              </a:lnSpc>
            </a:pPr>
            <a:endParaRPr lang="cs-CZ" sz="2800" dirty="0">
              <a:solidFill>
                <a:schemeClr val="tx1"/>
              </a:solidFill>
            </a:endParaRPr>
          </a:p>
          <a:p>
            <a:pPr algn="ctr">
              <a:lnSpc>
                <a:spcPct val="70000"/>
              </a:lnSpc>
            </a:pPr>
            <a:r>
              <a:rPr lang="cs-CZ" sz="2800" b="1" dirty="0">
                <a:solidFill>
                  <a:schemeClr val="tx1"/>
                </a:solidFill>
              </a:rPr>
              <a:t>+</a:t>
            </a:r>
          </a:p>
          <a:p>
            <a:pPr algn="ctr">
              <a:lnSpc>
                <a:spcPct val="70000"/>
              </a:lnSpc>
            </a:pPr>
            <a:endParaRPr lang="cs-CZ" sz="2800" dirty="0">
              <a:solidFill>
                <a:schemeClr val="tx1"/>
              </a:solidFill>
            </a:endParaRPr>
          </a:p>
          <a:p>
            <a:pPr algn="ctr">
              <a:lnSpc>
                <a:spcPct val="70000"/>
              </a:lnSpc>
            </a:pPr>
            <a:r>
              <a:rPr lang="cs-CZ" sz="2800" dirty="0">
                <a:solidFill>
                  <a:schemeClr val="tx1"/>
                </a:solidFill>
              </a:rPr>
              <a:t>sloveso být</a:t>
            </a:r>
          </a:p>
          <a:p>
            <a:pPr algn="ctr"/>
            <a:r>
              <a:rPr lang="cs-CZ" sz="2800" dirty="0">
                <a:solidFill>
                  <a:schemeClr val="tx1"/>
                </a:solidFill>
              </a:rPr>
              <a:t>(byl, je, bude)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60489" y="1084091"/>
            <a:ext cx="3572668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cs-CZ" sz="3200" b="1" dirty="0"/>
              <a:t>1. opisný tvar trpný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997387" y="1084091"/>
            <a:ext cx="3422732" cy="781752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cs-CZ" sz="3200" b="1" dirty="0"/>
              <a:t>2. zvratná podoba </a:t>
            </a:r>
          </a:p>
          <a:p>
            <a:pPr algn="ctr">
              <a:lnSpc>
                <a:spcPct val="70000"/>
              </a:lnSpc>
            </a:pPr>
            <a:r>
              <a:rPr lang="cs-CZ" sz="3200" b="1" dirty="0"/>
              <a:t>slovesa</a:t>
            </a:r>
          </a:p>
        </p:txBody>
      </p:sp>
      <p:sp>
        <p:nvSpPr>
          <p:cNvPr id="6" name="Obdélník 5"/>
          <p:cNvSpPr/>
          <p:nvPr/>
        </p:nvSpPr>
        <p:spPr>
          <a:xfrm>
            <a:off x="5148064" y="3068960"/>
            <a:ext cx="3264040" cy="29523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tvoří se spojením tvaru 3. os. rodu činného se zvratným zájmenem se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0" y="1949515"/>
            <a:ext cx="43295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b="1" dirty="0">
                <a:solidFill>
                  <a:schemeClr val="accent2">
                    <a:lumMod val="50000"/>
                  </a:schemeClr>
                </a:solidFill>
              </a:rPr>
              <a:t>Host byl srdečně přivítán.</a:t>
            </a:r>
          </a:p>
          <a:p>
            <a:pPr algn="ctr"/>
            <a:r>
              <a:rPr lang="cs-CZ" sz="2400" b="1" dirty="0">
                <a:solidFill>
                  <a:schemeClr val="accent2">
                    <a:lumMod val="50000"/>
                  </a:schemeClr>
                </a:solidFill>
              </a:rPr>
              <a:t>Papír bude odevzdán ve sběrně</a:t>
            </a:r>
            <a:r>
              <a:rPr lang="cs-CZ" sz="2400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895356" y="1949514"/>
            <a:ext cx="36560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b="1" dirty="0">
                <a:solidFill>
                  <a:schemeClr val="bg2">
                    <a:lumMod val="50000"/>
                  </a:schemeClr>
                </a:solidFill>
              </a:rPr>
              <a:t>Pořad se vysílal včera.</a:t>
            </a:r>
          </a:p>
          <a:p>
            <a:pPr algn="ctr"/>
            <a:r>
              <a:rPr lang="cs-CZ" sz="2400" b="1" dirty="0">
                <a:solidFill>
                  <a:schemeClr val="bg2">
                    <a:lumMod val="50000"/>
                  </a:schemeClr>
                </a:solidFill>
              </a:rPr>
              <a:t>Zboží se dopravuje letecky.</a:t>
            </a:r>
          </a:p>
        </p:txBody>
      </p:sp>
      <p:pic>
        <p:nvPicPr>
          <p:cNvPr id="2053" name="Picture 5" descr="C:\Users\bartosova\AppData\Local\Microsoft\Windows\Temporary Internet Files\Content.IE5\GBOFRKK8\MC9003361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77635">
            <a:off x="3245662" y="3984143"/>
            <a:ext cx="2167715" cy="1441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953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/>
          <a:lstStyle/>
          <a:p>
            <a:r>
              <a:rPr lang="cs-CZ" dirty="0"/>
              <a:t>Rozliš činný a trpný rod: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04800" y="1554162"/>
            <a:ext cx="6067400" cy="4971182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Saně jsou uklizené v kůlně.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Knihu poškodil nešetrný čtenář.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Na polích se sklízí úroda.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Zásoby jsou přichystané na zimu.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Pavla se chystá na ples.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Škodu nám nahradila pojišťovna.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V divadle dnes hrají Hamleta.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Nemocný byl poslán k lékaři.</a:t>
            </a:r>
          </a:p>
        </p:txBody>
      </p:sp>
      <p:sp>
        <p:nvSpPr>
          <p:cNvPr id="9" name="Ovál 8"/>
          <p:cNvSpPr/>
          <p:nvPr/>
        </p:nvSpPr>
        <p:spPr>
          <a:xfrm>
            <a:off x="7731999" y="1616224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0" name="Ovál 9">
            <a:hlinkClick r:id="" action="ppaction://noaction"/>
          </p:cNvPr>
          <p:cNvSpPr/>
          <p:nvPr/>
        </p:nvSpPr>
        <p:spPr>
          <a:xfrm>
            <a:off x="7731999" y="2227993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1" name="Ovál 10">
            <a:hlinkClick r:id="" action="ppaction://noaction"/>
          </p:cNvPr>
          <p:cNvSpPr/>
          <p:nvPr/>
        </p:nvSpPr>
        <p:spPr>
          <a:xfrm>
            <a:off x="6948264" y="1616224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</a:rPr>
              <a:t>Č</a:t>
            </a:r>
          </a:p>
        </p:txBody>
      </p:sp>
      <p:sp>
        <p:nvSpPr>
          <p:cNvPr id="12" name="Ovál 11">
            <a:hlinkClick r:id="" action="ppaction://noaction"/>
          </p:cNvPr>
          <p:cNvSpPr/>
          <p:nvPr/>
        </p:nvSpPr>
        <p:spPr>
          <a:xfrm>
            <a:off x="6948264" y="2780928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</a:rPr>
              <a:t>Č</a:t>
            </a:r>
          </a:p>
        </p:txBody>
      </p:sp>
      <p:sp>
        <p:nvSpPr>
          <p:cNvPr id="13" name="Ovál 12">
            <a:hlinkClick r:id="" action="ppaction://noaction"/>
          </p:cNvPr>
          <p:cNvSpPr/>
          <p:nvPr/>
        </p:nvSpPr>
        <p:spPr>
          <a:xfrm>
            <a:off x="6948264" y="5791619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</a:rPr>
              <a:t>Č</a:t>
            </a:r>
          </a:p>
        </p:txBody>
      </p:sp>
      <p:sp>
        <p:nvSpPr>
          <p:cNvPr id="14" name="Ovál 13"/>
          <p:cNvSpPr/>
          <p:nvPr/>
        </p:nvSpPr>
        <p:spPr>
          <a:xfrm>
            <a:off x="6955401" y="2234921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</a:rPr>
              <a:t>Č</a:t>
            </a:r>
          </a:p>
        </p:txBody>
      </p:sp>
      <p:sp>
        <p:nvSpPr>
          <p:cNvPr id="15" name="Ovál 14"/>
          <p:cNvSpPr/>
          <p:nvPr/>
        </p:nvSpPr>
        <p:spPr>
          <a:xfrm>
            <a:off x="6948264" y="4005064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</a:rPr>
              <a:t>Č</a:t>
            </a:r>
          </a:p>
        </p:txBody>
      </p:sp>
      <p:sp>
        <p:nvSpPr>
          <p:cNvPr id="16" name="Ovál 15">
            <a:hlinkClick r:id="" action="ppaction://noaction"/>
          </p:cNvPr>
          <p:cNvSpPr/>
          <p:nvPr/>
        </p:nvSpPr>
        <p:spPr>
          <a:xfrm>
            <a:off x="6948264" y="34290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</a:rPr>
              <a:t>Č</a:t>
            </a:r>
          </a:p>
        </p:txBody>
      </p:sp>
      <p:sp>
        <p:nvSpPr>
          <p:cNvPr id="17" name="Ovál 16"/>
          <p:cNvSpPr/>
          <p:nvPr/>
        </p:nvSpPr>
        <p:spPr>
          <a:xfrm>
            <a:off x="6955401" y="5157192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</a:rPr>
              <a:t>Č</a:t>
            </a:r>
          </a:p>
        </p:txBody>
      </p:sp>
      <p:sp>
        <p:nvSpPr>
          <p:cNvPr id="18" name="Ovál 17"/>
          <p:cNvSpPr/>
          <p:nvPr/>
        </p:nvSpPr>
        <p:spPr>
          <a:xfrm>
            <a:off x="6948264" y="4581128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</a:rPr>
              <a:t>Č</a:t>
            </a:r>
          </a:p>
        </p:txBody>
      </p:sp>
      <p:sp>
        <p:nvSpPr>
          <p:cNvPr id="19" name="Ovál 18">
            <a:hlinkClick r:id="" action="ppaction://noaction"/>
          </p:cNvPr>
          <p:cNvSpPr/>
          <p:nvPr/>
        </p:nvSpPr>
        <p:spPr>
          <a:xfrm>
            <a:off x="7731999" y="4005064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20" name="Ovál 19"/>
          <p:cNvSpPr/>
          <p:nvPr/>
        </p:nvSpPr>
        <p:spPr>
          <a:xfrm>
            <a:off x="7731999" y="3422073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21" name="Ovál 20"/>
          <p:cNvSpPr/>
          <p:nvPr/>
        </p:nvSpPr>
        <p:spPr>
          <a:xfrm>
            <a:off x="7731999" y="2780928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22" name="Ovál 21"/>
          <p:cNvSpPr/>
          <p:nvPr/>
        </p:nvSpPr>
        <p:spPr>
          <a:xfrm>
            <a:off x="7781653" y="5800716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23" name="Ovál 22">
            <a:hlinkClick r:id="" action="ppaction://noaction"/>
          </p:cNvPr>
          <p:cNvSpPr/>
          <p:nvPr/>
        </p:nvSpPr>
        <p:spPr>
          <a:xfrm>
            <a:off x="7781653" y="5157192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24" name="Ovál 23">
            <a:hlinkClick r:id="" action="ppaction://noaction"/>
          </p:cNvPr>
          <p:cNvSpPr/>
          <p:nvPr/>
        </p:nvSpPr>
        <p:spPr>
          <a:xfrm>
            <a:off x="7731999" y="4617934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</a:rPr>
              <a:t>T</a:t>
            </a:r>
          </a:p>
        </p:txBody>
      </p:sp>
      <p:pic>
        <p:nvPicPr>
          <p:cNvPr id="4099" name="Picture 3" descr="C:\Users\bartosova\AppData\Local\Microsoft\Windows\Temporary Internet Files\Content.IE5\VDBCX0V0\MC9004413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8853" y="1511393"/>
            <a:ext cx="723528" cy="723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C:\Users\bartosova\AppData\Local\Microsoft\Windows\Temporary Internet Files\Content.IE5\VDBCX0V0\MC9004413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017" y="3894406"/>
            <a:ext cx="723528" cy="723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3" descr="C:\Users\bartosova\AppData\Local\Microsoft\Windows\Temporary Internet Files\Content.IE5\VDBCX0V0\MC9004413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5052" y="3295836"/>
            <a:ext cx="723528" cy="723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C:\Users\bartosova\AppData\Local\Microsoft\Windows\Temporary Internet Files\Content.IE5\VDBCX0V0\MC9004413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8853" y="2701338"/>
            <a:ext cx="723528" cy="723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" descr="C:\Users\bartosova\AppData\Local\Microsoft\Windows\Temporary Internet Files\Content.IE5\VDBCX0V0\MC9004413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218" y="2101757"/>
            <a:ext cx="723528" cy="723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" descr="C:\Users\bartosova\AppData\Local\Microsoft\Windows\Temporary Internet Files\Content.IE5\VDBCX0V0\MC9004413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736" y="4520476"/>
            <a:ext cx="723528" cy="723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" descr="C:\Users\bartosova\AppData\Local\Microsoft\Windows\Temporary Internet Files\Content.IE5\VDBCX0V0\MC9004413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017" y="5097640"/>
            <a:ext cx="723528" cy="723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" descr="C:\Users\bartosova\AppData\Local\Microsoft\Windows\Temporary Internet Files\Content.IE5\VDBCX0V0\MC9004413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6634" y="5667552"/>
            <a:ext cx="723528" cy="723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326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15" grpId="0" animBg="1"/>
      <p:bldP spid="17" grpId="0" animBg="1"/>
      <p:bldP spid="18" grpId="0" animBg="1"/>
      <p:bldP spid="20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r>
              <a:rPr lang="cs-CZ" dirty="0"/>
              <a:t>převeď slovesa do trpného rodu: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686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Příspěvek vytiskli větším písmem.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Malé ryby znovu vypustili do rybníka.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Knihu poškodil nešetrný čtenář.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Dovolenou pokazily vydatné deště.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Brusle nabrousili hned na počkání.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Vůz táhli dva koně.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Pes ulovil zajíce.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Nábytek napadl červotoč.</a:t>
            </a:r>
          </a:p>
        </p:txBody>
      </p:sp>
      <p:pic>
        <p:nvPicPr>
          <p:cNvPr id="5122" name="Picture 2" descr="C:\Users\bartosova\AppData\Local\Microsoft\Windows\Temporary Internet Files\Content.IE5\GBOFRKK8\MC90042446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680427"/>
            <a:ext cx="1974850" cy="169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álný popisek 3"/>
          <p:cNvSpPr/>
          <p:nvPr/>
        </p:nvSpPr>
        <p:spPr>
          <a:xfrm>
            <a:off x="6495359" y="2996952"/>
            <a:ext cx="2587797" cy="1927084"/>
          </a:xfrm>
          <a:prstGeom prst="wedgeEllipseCallout">
            <a:avLst>
              <a:gd name="adj1" fmla="val -66739"/>
              <a:gd name="adj2" fmla="val 718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Pokud se ti daří, jsi šikula!</a:t>
            </a:r>
          </a:p>
        </p:txBody>
      </p:sp>
    </p:spTree>
    <p:extLst>
      <p:ext uri="{BB962C8B-B14F-4D97-AF65-F5344CB8AC3E}">
        <p14:creationId xmlns:p14="http://schemas.microsoft.com/office/powerpoint/2010/main" val="259478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23928" y="1663227"/>
            <a:ext cx="4979562" cy="4392488"/>
          </a:xfrm>
          <a:noFill/>
          <a:ln w="38100">
            <a:noFill/>
          </a:ln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dirty="0">
                <a:solidFill>
                  <a:schemeClr val="tx1"/>
                </a:solidFill>
              </a:rPr>
              <a:t>Nezlobíte se na nás?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>
                <a:solidFill>
                  <a:schemeClr val="tx1"/>
                </a:solidFill>
              </a:rPr>
              <a:t>Toto zboží se stále požaduje.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>
                <a:solidFill>
                  <a:schemeClr val="tx1"/>
                </a:solidFill>
              </a:rPr>
              <a:t>Jak se vám tady líbí?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>
                <a:solidFill>
                  <a:schemeClr val="tx1"/>
                </a:solidFill>
              </a:rPr>
              <a:t>Tato kniha se čte jedním dechem.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>
                <a:solidFill>
                  <a:schemeClr val="tx1"/>
                </a:solidFill>
              </a:rPr>
              <a:t>Lék se užívá dvakrát denně.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>
                <a:solidFill>
                  <a:schemeClr val="tx1"/>
                </a:solidFill>
              </a:rPr>
              <a:t>Daří se nám dobře.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>
                <a:solidFill>
                  <a:schemeClr val="tx1"/>
                </a:solidFill>
              </a:rPr>
              <a:t>Pokus se uskutečnil loni.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>
                <a:solidFill>
                  <a:schemeClr val="tx1"/>
                </a:solidFill>
              </a:rPr>
              <a:t>Moje hodinky se poněkud zpožďují. </a:t>
            </a:r>
          </a:p>
        </p:txBody>
      </p:sp>
      <p:pic>
        <p:nvPicPr>
          <p:cNvPr id="6146" name="Picture 2" descr="C:\Users\bartosova\AppData\Local\Microsoft\Windows\Temporary Internet Files\Content.IE5\N4KTTJXR\MC9004404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9" y="5013176"/>
            <a:ext cx="1827886" cy="150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álný popisek 4"/>
          <p:cNvSpPr/>
          <p:nvPr/>
        </p:nvSpPr>
        <p:spPr>
          <a:xfrm>
            <a:off x="61562" y="1412776"/>
            <a:ext cx="3707904" cy="3060920"/>
          </a:xfrm>
          <a:prstGeom prst="wedgeEllipseCallout">
            <a:avLst>
              <a:gd name="adj1" fmla="val -10133"/>
              <a:gd name="adj2" fmla="val 6962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POZOR!!!</a:t>
            </a:r>
          </a:p>
          <a:p>
            <a:pPr algn="ctr"/>
            <a:r>
              <a:rPr lang="cs-CZ" sz="2400" dirty="0">
                <a:solidFill>
                  <a:schemeClr val="tx1"/>
                </a:solidFill>
              </a:rPr>
              <a:t>Je-li zvratné zájmeno se už v infinitivu, jde o zvratné sloveso.  To je vždy v rodě činném.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536" y="291688"/>
            <a:ext cx="8424935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b="1" dirty="0"/>
              <a:t>Rozliš </a:t>
            </a:r>
            <a:r>
              <a:rPr lang="cs-CZ" sz="3200" b="1" dirty="0">
                <a:solidFill>
                  <a:srgbClr val="006600"/>
                </a:solidFill>
              </a:rPr>
              <a:t>zvratné sloveso </a:t>
            </a:r>
            <a:r>
              <a:rPr lang="cs-CZ" sz="3200" b="1" dirty="0"/>
              <a:t>a sloveso v </a:t>
            </a:r>
            <a:r>
              <a:rPr lang="cs-CZ" sz="3200" b="1" dirty="0">
                <a:solidFill>
                  <a:srgbClr val="002060"/>
                </a:solidFill>
              </a:rPr>
              <a:t>trpném rodě</a:t>
            </a:r>
            <a:r>
              <a:rPr lang="cs-CZ" sz="3200" b="1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4850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667C4"/>
                                      </p:to>
                                    </p:animClr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667C4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234</TotalTime>
  <Words>363</Words>
  <Application>Microsoft Office PowerPoint</Application>
  <PresentationFormat>Předvádění na obrazovce (4:3)</PresentationFormat>
  <Paragraphs>101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Algerian</vt:lpstr>
      <vt:lpstr>Arial Black</vt:lpstr>
      <vt:lpstr>Arial Narrow</vt:lpstr>
      <vt:lpstr>Franklin Gothic Book</vt:lpstr>
      <vt:lpstr>Franklin Gothic Medium</vt:lpstr>
      <vt:lpstr>Wingdings 2</vt:lpstr>
      <vt:lpstr>Cesta</vt:lpstr>
      <vt:lpstr>Slovesný rod</vt:lpstr>
      <vt:lpstr>Opakování učiva, určete slovesné kategorie</vt:lpstr>
      <vt:lpstr>Opakování učiva, určete slovesné kategorie</vt:lpstr>
      <vt:lpstr>Prezentace aplikace PowerPoint</vt:lpstr>
      <vt:lpstr>Prezentace aplikace PowerPoint</vt:lpstr>
      <vt:lpstr>Rozliš činný a trpný rod:</vt:lpstr>
      <vt:lpstr>převeď slovesa do trpného rodu: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Bartošová</dc:creator>
  <cp:lastModifiedBy>Milan Bednář</cp:lastModifiedBy>
  <cp:revision>31</cp:revision>
  <dcterms:created xsi:type="dcterms:W3CDTF">2012-12-04T18:11:01Z</dcterms:created>
  <dcterms:modified xsi:type="dcterms:W3CDTF">2023-10-29T18:36:43Z</dcterms:modified>
</cp:coreProperties>
</file>