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64" r:id="rId3"/>
    <p:sldId id="266" r:id="rId4"/>
    <p:sldId id="256" r:id="rId5"/>
    <p:sldId id="258" r:id="rId6"/>
    <p:sldId id="260" r:id="rId7"/>
    <p:sldId id="259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3C8D13-4915-4FDF-AB70-1F259A898BB5}" type="datetimeFigureOut">
              <a:rPr lang="cs-CZ" smtClean="0"/>
              <a:pPr/>
              <a:t>29.10.2023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835DFB-EACF-4D8B-A7C6-81343C50E16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u="sng" dirty="0">
                <a:solidFill>
                  <a:srgbClr val="FF0000"/>
                </a:solidFill>
              </a:rPr>
              <a:t>Slovesný rod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Opakování učiva, určete slovesné kategorie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4"/>
          <a:ext cx="8686800" cy="4497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007">
                <a:tc>
                  <a:txBody>
                    <a:bodyPr/>
                    <a:lstStyle/>
                    <a:p>
                      <a:r>
                        <a:rPr lang="cs-CZ" dirty="0"/>
                        <a:t>Sloveso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Způsob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007">
                <a:tc>
                  <a:txBody>
                    <a:bodyPr/>
                    <a:lstStyle/>
                    <a:p>
                      <a:r>
                        <a:rPr lang="cs-CZ" sz="2400" b="1" dirty="0"/>
                        <a:t>ZPÍVÁME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007">
                <a:tc>
                  <a:txBody>
                    <a:bodyPr/>
                    <a:lstStyle/>
                    <a:p>
                      <a:r>
                        <a:rPr lang="cs-CZ" sz="2400" b="1" dirty="0"/>
                        <a:t>BYLI BYCHOM ZAVOLALI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007">
                <a:tc>
                  <a:txBody>
                    <a:bodyPr/>
                    <a:lstStyle/>
                    <a:p>
                      <a:r>
                        <a:rPr lang="cs-CZ" sz="2400" b="1" dirty="0"/>
                        <a:t>ODPOČIŇTE</a:t>
                      </a:r>
                      <a:r>
                        <a:rPr lang="cs-CZ" sz="2400" b="1" baseline="0" dirty="0"/>
                        <a:t> SI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007">
                <a:tc>
                  <a:txBody>
                    <a:bodyPr/>
                    <a:lstStyle/>
                    <a:p>
                      <a:r>
                        <a:rPr lang="cs-CZ" sz="2400" b="1" dirty="0"/>
                        <a:t>ZASMÁL  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007">
                <a:tc>
                  <a:txBody>
                    <a:bodyPr/>
                    <a:lstStyle/>
                    <a:p>
                      <a:r>
                        <a:rPr lang="cs-CZ" sz="2400" b="1" dirty="0"/>
                        <a:t>USPĚL BYS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Opakování učiva, určete slovesné kategorie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0" y="1412774"/>
          <a:ext cx="8712969" cy="525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6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6098">
                <a:tc>
                  <a:txBody>
                    <a:bodyPr/>
                    <a:lstStyle/>
                    <a:p>
                      <a:r>
                        <a:rPr lang="cs-CZ" dirty="0"/>
                        <a:t>Sloveso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Způsob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posloucháte</a:t>
                      </a:r>
                    </a:p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byl by přišel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učte se</a:t>
                      </a:r>
                    </a:p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přečetl</a:t>
                      </a:r>
                      <a:r>
                        <a:rPr lang="cs-CZ" sz="2400" b="1" baseline="0" dirty="0"/>
                        <a:t> sis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byli bychom jedli</a:t>
                      </a:r>
                    </a:p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pracujte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zapsal sis</a:t>
                      </a:r>
                    </a:p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odpočíváš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098">
                <a:tc>
                  <a:txBody>
                    <a:bodyPr/>
                    <a:lstStyle/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věděl by</a:t>
                      </a:r>
                    </a:p>
                    <a:p>
                      <a:pPr marL="457200" indent="-457200">
                        <a:buAutoNum type="alphaLcParenR"/>
                      </a:pPr>
                      <a:r>
                        <a:rPr lang="cs-CZ" sz="2400" b="1" dirty="0"/>
                        <a:t>odpověděli byste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artosova\AppData\Local\Microsoft\Windows\Temporary Internet Files\Content.IE5\VDBCX0V0\MC9002330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7161"/>
            <a:ext cx="2802137" cy="2496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171532" y="2663121"/>
            <a:ext cx="3289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Arial Narrow" pitchFamily="34" charset="0"/>
              </a:rPr>
              <a:t>Chlapec chytil motýla.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99374" y="2648859"/>
            <a:ext cx="4073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Arial Narrow" pitchFamily="34" charset="0"/>
              </a:rPr>
              <a:t>Motýl byl chycen chlapcem.</a:t>
            </a:r>
          </a:p>
        </p:txBody>
      </p:sp>
      <p:sp>
        <p:nvSpPr>
          <p:cNvPr id="17" name="Šipka dolů 16"/>
          <p:cNvSpPr/>
          <p:nvPr/>
        </p:nvSpPr>
        <p:spPr>
          <a:xfrm>
            <a:off x="1617569" y="3284984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6731613" y="3284984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223537" y="4796571"/>
            <a:ext cx="39578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rgbClr val="C00000"/>
                </a:solidFill>
              </a:rPr>
              <a:t>Slovesný tvar vyjadřuje,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co činí podmět. Původce 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děje je tedy podmětem.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73761" y="4581128"/>
            <a:ext cx="380033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rgbClr val="C00000"/>
                </a:solidFill>
              </a:rPr>
              <a:t>Slovesný tvar vyjadřuje, 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co činí někdo jiný než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podmět. Původce děje 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tedy není podmětem.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60558" y="1052891"/>
            <a:ext cx="3100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ČINNÝ ROD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614620" y="1110021"/>
            <a:ext cx="3203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TRPNÝ ROD</a:t>
            </a:r>
          </a:p>
        </p:txBody>
      </p:sp>
    </p:spTree>
    <p:extLst>
      <p:ext uri="{BB962C8B-B14F-4D97-AF65-F5344CB8AC3E}">
        <p14:creationId xmlns:p14="http://schemas.microsoft.com/office/powerpoint/2010/main" val="12938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3" grpId="0" animBg="1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265234"/>
            <a:ext cx="6532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latin typeface="Arial Black" panose="020B0A04020102020204" pitchFamily="34" charset="0"/>
              </a:rPr>
              <a:t>TRPNÝ ROD VYJÁDŘÍME</a:t>
            </a:r>
            <a:r>
              <a:rPr lang="cs-CZ" sz="3600" b="1" dirty="0">
                <a:latin typeface="Algerian" pitchFamily="82" charset="0"/>
              </a:rPr>
              <a:t>: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6360" y="3068960"/>
            <a:ext cx="3536797" cy="2952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příčestí trpné </a:t>
            </a:r>
          </a:p>
          <a:p>
            <a:pPr algn="ctr">
              <a:lnSpc>
                <a:spcPct val="70000"/>
              </a:lnSpc>
            </a:pPr>
            <a:r>
              <a:rPr lang="cs-CZ" sz="2800" dirty="0">
                <a:solidFill>
                  <a:schemeClr val="tx1"/>
                </a:solidFill>
              </a:rPr>
              <a:t>(chválen, vysílán)</a:t>
            </a:r>
          </a:p>
          <a:p>
            <a:pPr algn="ctr">
              <a:lnSpc>
                <a:spcPct val="70000"/>
              </a:lnSpc>
            </a:pPr>
            <a:endParaRPr lang="cs-CZ" sz="28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cs-CZ" sz="2800" b="1" dirty="0">
                <a:solidFill>
                  <a:schemeClr val="tx1"/>
                </a:solidFill>
              </a:rPr>
              <a:t>+</a:t>
            </a:r>
          </a:p>
          <a:p>
            <a:pPr algn="ctr">
              <a:lnSpc>
                <a:spcPct val="70000"/>
              </a:lnSpc>
            </a:pPr>
            <a:endParaRPr lang="cs-CZ" sz="28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cs-CZ" sz="2800" dirty="0">
                <a:solidFill>
                  <a:schemeClr val="tx1"/>
                </a:solidFill>
              </a:rPr>
              <a:t>sloveso být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(byl, je, bude)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0489" y="1084091"/>
            <a:ext cx="3572668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3200" b="1" dirty="0"/>
              <a:t>1. opisný tvar trpný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97387" y="1084091"/>
            <a:ext cx="3422732" cy="781752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cs-CZ" sz="3200" b="1" dirty="0"/>
              <a:t>2. zvratná podoba </a:t>
            </a:r>
          </a:p>
          <a:p>
            <a:pPr algn="ctr">
              <a:lnSpc>
                <a:spcPct val="70000"/>
              </a:lnSpc>
            </a:pPr>
            <a:r>
              <a:rPr lang="cs-CZ" sz="3200" b="1" dirty="0"/>
              <a:t>slovesa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48064" y="3068960"/>
            <a:ext cx="3264040" cy="29523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tvoří se spojením tvaru 3. os. rodu činného se zvratným zájmenem se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949515"/>
            <a:ext cx="4329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Host byl srdečně přivítán.</a:t>
            </a:r>
          </a:p>
          <a:p>
            <a:pPr algn="ctr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Papír bude odevzdán ve sběrně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95356" y="1949514"/>
            <a:ext cx="3656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2">
                    <a:lumMod val="50000"/>
                  </a:schemeClr>
                </a:solidFill>
              </a:rPr>
              <a:t>Pořad se vysílal včera.</a:t>
            </a:r>
          </a:p>
          <a:p>
            <a:pPr algn="ctr"/>
            <a:r>
              <a:rPr lang="cs-CZ" sz="2400" b="1" dirty="0">
                <a:solidFill>
                  <a:schemeClr val="bg2">
                    <a:lumMod val="50000"/>
                  </a:schemeClr>
                </a:solidFill>
              </a:rPr>
              <a:t>Zboží se dopravuje letecky.</a:t>
            </a:r>
          </a:p>
        </p:txBody>
      </p:sp>
      <p:pic>
        <p:nvPicPr>
          <p:cNvPr id="2053" name="Picture 5" descr="C:\Users\bartosova\AppData\Local\Microsoft\Windows\Temporary Internet Files\Content.IE5\GBOFRKK8\MC9003361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77635">
            <a:off x="3245662" y="3984143"/>
            <a:ext cx="2167715" cy="144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53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cs-CZ" dirty="0"/>
              <a:t>Rozliš činný a trpný rod: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04800" y="1554162"/>
            <a:ext cx="6067400" cy="497118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Saně jsou uklizené v kůlně.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Knihu poškodil nešetrný čtenář.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Na polích se sklízí úroda.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Zásoby jsou přichystané na zimu.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Pavla se chystá na ples.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Škodu nám nahradila pojišťovna.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 divadle dnes hrají Hamleta.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Nemocný byl poslán k lékaři.</a:t>
            </a:r>
          </a:p>
        </p:txBody>
      </p:sp>
      <p:sp>
        <p:nvSpPr>
          <p:cNvPr id="9" name="Ovál 8"/>
          <p:cNvSpPr/>
          <p:nvPr/>
        </p:nvSpPr>
        <p:spPr>
          <a:xfrm>
            <a:off x="7731999" y="1616224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0" name="Ovál 9">
            <a:hlinkClick r:id="" action="ppaction://noaction"/>
          </p:cNvPr>
          <p:cNvSpPr/>
          <p:nvPr/>
        </p:nvSpPr>
        <p:spPr>
          <a:xfrm>
            <a:off x="7731999" y="2227993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" name="Ovál 10">
            <a:hlinkClick r:id="" action="ppaction://noaction"/>
          </p:cNvPr>
          <p:cNvSpPr/>
          <p:nvPr/>
        </p:nvSpPr>
        <p:spPr>
          <a:xfrm>
            <a:off x="6948264" y="161622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2" name="Ovál 11">
            <a:hlinkClick r:id="" action="ppaction://noaction"/>
          </p:cNvPr>
          <p:cNvSpPr/>
          <p:nvPr/>
        </p:nvSpPr>
        <p:spPr>
          <a:xfrm>
            <a:off x="6948264" y="278092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3" name="Ovál 12">
            <a:hlinkClick r:id="" action="ppaction://noaction"/>
          </p:cNvPr>
          <p:cNvSpPr/>
          <p:nvPr/>
        </p:nvSpPr>
        <p:spPr>
          <a:xfrm>
            <a:off x="6948264" y="579161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4" name="Ovál 13"/>
          <p:cNvSpPr/>
          <p:nvPr/>
        </p:nvSpPr>
        <p:spPr>
          <a:xfrm>
            <a:off x="6955401" y="223492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5" name="Ovál 14"/>
          <p:cNvSpPr/>
          <p:nvPr/>
        </p:nvSpPr>
        <p:spPr>
          <a:xfrm>
            <a:off x="6948264" y="400506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6" name="Ovál 15">
            <a:hlinkClick r:id="" action="ppaction://noaction"/>
          </p:cNvPr>
          <p:cNvSpPr/>
          <p:nvPr/>
        </p:nvSpPr>
        <p:spPr>
          <a:xfrm>
            <a:off x="6948264" y="3429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7" name="Ovál 16"/>
          <p:cNvSpPr/>
          <p:nvPr/>
        </p:nvSpPr>
        <p:spPr>
          <a:xfrm>
            <a:off x="6955401" y="515719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8" name="Ovál 17"/>
          <p:cNvSpPr/>
          <p:nvPr/>
        </p:nvSpPr>
        <p:spPr>
          <a:xfrm>
            <a:off x="6948264" y="458112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9" name="Ovál 18">
            <a:hlinkClick r:id="" action="ppaction://noaction"/>
          </p:cNvPr>
          <p:cNvSpPr/>
          <p:nvPr/>
        </p:nvSpPr>
        <p:spPr>
          <a:xfrm>
            <a:off x="7731999" y="4005064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0" name="Ovál 19"/>
          <p:cNvSpPr/>
          <p:nvPr/>
        </p:nvSpPr>
        <p:spPr>
          <a:xfrm>
            <a:off x="7731999" y="3422073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1" name="Ovál 20"/>
          <p:cNvSpPr/>
          <p:nvPr/>
        </p:nvSpPr>
        <p:spPr>
          <a:xfrm>
            <a:off x="7731999" y="2780928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2" name="Ovál 21"/>
          <p:cNvSpPr/>
          <p:nvPr/>
        </p:nvSpPr>
        <p:spPr>
          <a:xfrm>
            <a:off x="7781653" y="5800716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3" name="Ovál 22">
            <a:hlinkClick r:id="" action="ppaction://noaction"/>
          </p:cNvPr>
          <p:cNvSpPr/>
          <p:nvPr/>
        </p:nvSpPr>
        <p:spPr>
          <a:xfrm>
            <a:off x="7781653" y="5157192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4" name="Ovál 23">
            <a:hlinkClick r:id="" action="ppaction://noaction"/>
          </p:cNvPr>
          <p:cNvSpPr/>
          <p:nvPr/>
        </p:nvSpPr>
        <p:spPr>
          <a:xfrm>
            <a:off x="7731999" y="4617934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T</a:t>
            </a:r>
          </a:p>
        </p:txBody>
      </p:sp>
      <p:pic>
        <p:nvPicPr>
          <p:cNvPr id="4099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853" y="1511393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17" y="3894406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5052" y="3295836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853" y="2701338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218" y="2101757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736" y="4520476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17" y="5097640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bartosova\AppData\Local\Microsoft\Windows\Temporary Internet Files\Content.IE5\VDBCX0V0\MC90044131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634" y="5667552"/>
            <a:ext cx="723528" cy="72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26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r>
              <a:rPr lang="cs-CZ" dirty="0"/>
              <a:t>převeď slovesa do trpného rodu: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Příspěvek vytiskli větším písmem.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Malé ryby znovu vypustili do rybníka.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Knihu poškodil nešetrný čtenář.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Dovolenou pokazily vydatné deště.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Brusle nabrousili hned na počkání.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Vůz táhli dva koně.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Pes ulovil zajíce.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Nábytek napadl červotoč.</a:t>
            </a:r>
          </a:p>
        </p:txBody>
      </p:sp>
      <p:pic>
        <p:nvPicPr>
          <p:cNvPr id="5122" name="Picture 2" descr="C:\Users\bartosova\AppData\Local\Microsoft\Windows\Temporary Internet Files\Content.IE5\GBOFRKK8\MC9004244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80427"/>
            <a:ext cx="1974850" cy="169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6495359" y="2996952"/>
            <a:ext cx="2587797" cy="1927084"/>
          </a:xfrm>
          <a:prstGeom prst="wedgeEllipseCallout">
            <a:avLst>
              <a:gd name="adj1" fmla="val -66739"/>
              <a:gd name="adj2" fmla="val 718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Pokud se ti daří, jsi šikula!</a:t>
            </a:r>
          </a:p>
        </p:txBody>
      </p:sp>
    </p:spTree>
    <p:extLst>
      <p:ext uri="{BB962C8B-B14F-4D97-AF65-F5344CB8AC3E}">
        <p14:creationId xmlns:p14="http://schemas.microsoft.com/office/powerpoint/2010/main" val="259478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3928" y="1663227"/>
            <a:ext cx="4979562" cy="4392488"/>
          </a:xfrm>
          <a:noFill/>
          <a:ln w="38100"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Nezlobíte se na nás?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Toto zboží se stále požaduje.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Jak se vám tady líbí?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Tato kniha se čte jedním dechem.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Lék se užívá dvakrát denně.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Daří se nám dobře.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Pokus se uskutečnil loni.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Moje hodinky se poněkud zpožďují. </a:t>
            </a:r>
          </a:p>
        </p:txBody>
      </p:sp>
      <p:pic>
        <p:nvPicPr>
          <p:cNvPr id="6146" name="Picture 2" descr="C:\Users\bartosova\AppData\Local\Microsoft\Windows\Temporary Internet Files\Content.IE5\N4KTTJXR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9" y="5013176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ný popisek 4"/>
          <p:cNvSpPr/>
          <p:nvPr/>
        </p:nvSpPr>
        <p:spPr>
          <a:xfrm>
            <a:off x="61562" y="1412776"/>
            <a:ext cx="3707904" cy="3060920"/>
          </a:xfrm>
          <a:prstGeom prst="wedgeEllipseCallout">
            <a:avLst>
              <a:gd name="adj1" fmla="val -10133"/>
              <a:gd name="adj2" fmla="val 6962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POZOR!!!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Je-li zvratné zájmeno se už v infinitivu, jde o zvratné sloveso.  To je vždy v rodě činném.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291688"/>
            <a:ext cx="8424935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/>
              <a:t>Rozliš </a:t>
            </a:r>
            <a:r>
              <a:rPr lang="cs-CZ" sz="3200" b="1" dirty="0">
                <a:solidFill>
                  <a:srgbClr val="006600"/>
                </a:solidFill>
              </a:rPr>
              <a:t>zvratné sloveso </a:t>
            </a:r>
            <a:r>
              <a:rPr lang="cs-CZ" sz="3200" b="1" dirty="0"/>
              <a:t>a sloveso v </a:t>
            </a:r>
            <a:r>
              <a:rPr lang="cs-CZ" sz="3200" b="1" dirty="0">
                <a:solidFill>
                  <a:srgbClr val="002060"/>
                </a:solidFill>
              </a:rPr>
              <a:t>trpném rodě</a:t>
            </a:r>
            <a:r>
              <a:rPr lang="cs-CZ" sz="32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850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67C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67C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234</TotalTime>
  <Words>363</Words>
  <Application>Microsoft Office PowerPoint</Application>
  <PresentationFormat>Předvádění na obrazovce (4:3)</PresentationFormat>
  <Paragraphs>101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Algerian</vt:lpstr>
      <vt:lpstr>Arial Black</vt:lpstr>
      <vt:lpstr>Arial Narrow</vt:lpstr>
      <vt:lpstr>Franklin Gothic Book</vt:lpstr>
      <vt:lpstr>Franklin Gothic Medium</vt:lpstr>
      <vt:lpstr>Wingdings 2</vt:lpstr>
      <vt:lpstr>Cesta</vt:lpstr>
      <vt:lpstr>Slovesný rod</vt:lpstr>
      <vt:lpstr>Opakování učiva, určete slovesné kategorie</vt:lpstr>
      <vt:lpstr>Opakování učiva, určete slovesné kategorie</vt:lpstr>
      <vt:lpstr>Prezentace aplikace PowerPoint</vt:lpstr>
      <vt:lpstr>Prezentace aplikace PowerPoint</vt:lpstr>
      <vt:lpstr>Rozliš činný a trpný rod:</vt:lpstr>
      <vt:lpstr>převeď slovesa do trpného rodu: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Bartošová</dc:creator>
  <cp:lastModifiedBy>Milan Bednář</cp:lastModifiedBy>
  <cp:revision>31</cp:revision>
  <dcterms:created xsi:type="dcterms:W3CDTF">2012-12-04T18:11:01Z</dcterms:created>
  <dcterms:modified xsi:type="dcterms:W3CDTF">2023-10-29T18:36:43Z</dcterms:modified>
</cp:coreProperties>
</file>