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71" r:id="rId14"/>
    <p:sldId id="272" r:id="rId15"/>
    <p:sldId id="257" r:id="rId16"/>
    <p:sldId id="26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DFAD4-77C2-E26F-5405-054B9944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B4088D-80CF-B768-5BEB-D293316DA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D72A4C-840E-28B0-C8CB-0588108E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5B3A1C-E2C9-873B-580F-FE2D7091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6CD1EC-60F9-D35B-93AD-34F0BCC1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03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D9AC4-7603-0325-93BC-3425C4A0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E0BC13-FDF5-84E6-1D64-B6DFC4E7F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6AAE8D-B069-042B-F67E-0D0F524D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81343C-EA3E-88B5-D04C-6BE30A5E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030DE-ED4E-6AA9-E1E7-41256DA3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0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33DE2C-65D0-A055-3664-C05DAC04A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CD9CC9-3532-7C82-3EE8-80E24613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203399-14BE-567E-0697-369D9D49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CE2C30-C36E-0B81-1D8C-4BCC6E3F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3076D8-BD4E-BB00-BB47-8F430137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257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62D8C-9EC1-42E9-B3C9-7B63F69BBC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5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0F70A-F1A4-475F-9F8A-8200AE332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2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8810A-A4F3-FBDF-A4D1-EF267EBB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CCEC8-E0EA-BC48-804F-29E80181D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BA6E18-F519-7C66-C9D1-8978C7651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AEB14F-AD16-1108-892A-D1DE7BA9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73F366-0B92-E909-99B9-F9CCC7F9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30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1A689-5DBF-022A-A525-F0CCC65E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D3C755-6055-FF59-30C8-7E17B5BD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E4238F-5190-039B-A517-53CFC23D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5F07DD-66E2-7C6E-3A39-9D1B5386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60EC1A-9BA9-68FD-3637-954EB227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26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5C9F5-FF67-E5AC-B037-A92282DA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88849-0211-C2C9-B755-EF42FAAD7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65D57A-5BA9-9087-2615-556471F39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2A1C6E-887B-0A4E-27D5-CC80E161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322CCE-D8B9-9465-9024-02334993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3E9438-B932-5253-892A-F0A02BAC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42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20092-AA81-9EA6-91AF-E9182A48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668214-1CA9-D595-5EA2-1329AED47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313D5D-F6B6-F5FE-29F3-DCEA5ADB3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0D2495-46D4-6FE4-9D6E-8DD56CC56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BECC1D5-5873-DBC7-5BA4-449F2E49B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A04A60-09C3-C096-9392-6162AC79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446D44-2D4A-2614-8452-4107474C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0B003CA-5070-93CF-E290-6C44F7BE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77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78804-453A-D0AC-EBDB-282B9534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F6D7EF4-FE20-D9C9-A917-23ADFE43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4A8561-7A0D-C448-1C26-F53BB26D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87429D-0A09-D457-969C-23CC80B5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25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A2650A3-2948-37E3-3AE9-A774AC83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AA609C-7340-9C23-DD2B-3F669A5C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FBEC38-7EE5-31B6-AD62-2DF913D1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39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811FD-E4AB-B3A9-4899-233B0105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387FD-DB97-4E0E-86FF-869A85B2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DEC33E-F5D6-F9E1-F9CA-1C0AA29D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F0E485-6121-F397-5B72-9FD0928F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449C8B-E6CA-11ED-4CC2-BBB22036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FF1DEF-F369-8785-300C-798B3492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7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8DC25-82A2-2260-C7F5-3DDA5D61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494C69-46AC-A9BD-64B8-E6D92B59E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3755C2-828D-5286-8B75-DB1E487D8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A3D351-4ABD-CF7A-5258-3BCA0332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9B606E-4CA8-30E4-7BA6-C7020B95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60CD30-B5CF-D12A-2C21-CD9968A0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06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D44697-B9D0-40FF-E034-561D521E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4D8668-DD48-DBBA-E050-459326FA1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D40440-FCA4-B76D-6346-711AD0F49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340F0-B78A-4B85-9D33-6D450C720035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B48C48-1555-0767-3A04-1F212C64E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AF33C8-958D-5AFF-8AAA-06B5AF1F6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251FF-CF34-48F7-9DDB-CBA769D92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00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ordwall.net/cs/resource/9328305/slovn%C3%AD-druhy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F9240-D881-7DE0-FE64-9674B594D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dirty="0"/>
              <a:t>Slovní druhy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2481AA-AD36-2DA9-9AD5-3D402A0F0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7448" y="3602038"/>
            <a:ext cx="5940552" cy="814514"/>
          </a:xfrm>
          <a:solidFill>
            <a:srgbClr val="92D050"/>
          </a:solidFill>
        </p:spPr>
        <p:txBody>
          <a:bodyPr/>
          <a:lstStyle/>
          <a:p>
            <a:r>
              <a:rPr lang="cs-CZ" dirty="0"/>
              <a:t>5. třída</a:t>
            </a:r>
          </a:p>
        </p:txBody>
      </p:sp>
    </p:spTree>
    <p:extLst>
      <p:ext uri="{BB962C8B-B14F-4D97-AF65-F5344CB8AC3E}">
        <p14:creationId xmlns:p14="http://schemas.microsoft.com/office/powerpoint/2010/main" val="79051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4776216" cy="1118616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Spojky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814705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Spojují slova nebo věty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92313" y="2852738"/>
            <a:ext cx="2641600" cy="1981200"/>
            <a:chOff x="204" y="1570"/>
            <a:chExt cx="1664" cy="1248"/>
          </a:xfrm>
        </p:grpSpPr>
        <p:pic>
          <p:nvPicPr>
            <p:cNvPr id="11275" name="Picture 4" descr="PA18026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1570"/>
              <a:ext cx="166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Text Box 6"/>
            <p:cNvSpPr txBox="1">
              <a:spLocks noChangeArrowheads="1"/>
            </p:cNvSpPr>
            <p:nvPr/>
          </p:nvSpPr>
          <p:spPr bwMode="auto">
            <a:xfrm>
              <a:off x="476" y="2478"/>
              <a:ext cx="10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mrkev </a:t>
              </a:r>
              <a:r>
                <a:rPr lang="cs-CZ">
                  <a:solidFill>
                    <a:srgbClr val="FF0000"/>
                  </a:solidFill>
                </a:rPr>
                <a:t>a</a:t>
              </a:r>
              <a:r>
                <a:rPr lang="cs-CZ"/>
                <a:t> petržel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751763" y="620714"/>
            <a:ext cx="2305050" cy="3024187"/>
            <a:chOff x="3923" y="391"/>
            <a:chExt cx="1523" cy="1996"/>
          </a:xfrm>
        </p:grpSpPr>
        <p:pic>
          <p:nvPicPr>
            <p:cNvPr id="11273" name="Picture 7" descr="P41700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" y="391"/>
              <a:ext cx="1523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3969" y="1888"/>
              <a:ext cx="1309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Je to kopretina </a:t>
              </a:r>
            </a:p>
            <a:p>
              <a:r>
                <a:rPr lang="cs-CZ" dirty="0">
                  <a:solidFill>
                    <a:srgbClr val="FF0000"/>
                  </a:solidFill>
                </a:rPr>
                <a:t>nebo</a:t>
              </a:r>
              <a:r>
                <a:rPr lang="cs-CZ" dirty="0"/>
                <a:t> </a:t>
              </a:r>
              <a:r>
                <a:rPr lang="cs-CZ" dirty="0">
                  <a:solidFill>
                    <a:schemeClr val="bg1"/>
                  </a:solidFill>
                </a:rPr>
                <a:t>sedmikráska?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872039" y="3716338"/>
            <a:ext cx="3671887" cy="2754312"/>
            <a:chOff x="1882" y="2387"/>
            <a:chExt cx="2313" cy="1735"/>
          </a:xfrm>
        </p:grpSpPr>
        <p:pic>
          <p:nvPicPr>
            <p:cNvPr id="11271" name="Picture 14" descr="PA01029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2" y="2387"/>
              <a:ext cx="2313" cy="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15"/>
            <p:cNvSpPr txBox="1">
              <a:spLocks noChangeArrowheads="1"/>
            </p:cNvSpPr>
            <p:nvPr/>
          </p:nvSpPr>
          <p:spPr bwMode="auto">
            <a:xfrm>
              <a:off x="1882" y="3838"/>
              <a:ext cx="22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</a:rPr>
                <a:t>Chtěli jsme se koupat, </a:t>
              </a:r>
              <a:r>
                <a:rPr lang="cs-CZ" dirty="0">
                  <a:solidFill>
                    <a:srgbClr val="FF0000"/>
                  </a:solidFill>
                </a:rPr>
                <a:t>ale</a:t>
              </a:r>
              <a:r>
                <a:rPr lang="cs-CZ" dirty="0"/>
                <a:t> </a:t>
              </a:r>
              <a:r>
                <a:rPr lang="cs-CZ" b="1" dirty="0">
                  <a:solidFill>
                    <a:schemeClr val="bg1"/>
                  </a:solidFill>
                </a:rPr>
                <a:t>byla zima</a:t>
              </a:r>
              <a:r>
                <a:rPr lang="cs-CZ" dirty="0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3157728" cy="1109472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Částice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981200"/>
            <a:ext cx="6562725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Vyjadřují přání, radost,obavy,údiv..</a:t>
            </a:r>
          </a:p>
          <a:p>
            <a:pPr eaLnBrk="1" hangingPunct="1">
              <a:defRPr/>
            </a:pPr>
            <a:r>
              <a:rPr lang="cs-CZ"/>
              <a:t>Uvozují věty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68380" y="3023394"/>
            <a:ext cx="3384550" cy="2538412"/>
            <a:chOff x="1746" y="1933"/>
            <a:chExt cx="2132" cy="1599"/>
          </a:xfrm>
        </p:grpSpPr>
        <p:pic>
          <p:nvPicPr>
            <p:cNvPr id="12299" name="Picture 7" descr="P10100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6" y="1933"/>
              <a:ext cx="2132" cy="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Text Box 9"/>
            <p:cNvSpPr txBox="1">
              <a:spLocks noChangeArrowheads="1"/>
            </p:cNvSpPr>
            <p:nvPr/>
          </p:nvSpPr>
          <p:spPr bwMode="auto">
            <a:xfrm>
              <a:off x="1973" y="3203"/>
              <a:ext cx="16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Kéž</a:t>
              </a:r>
              <a:r>
                <a:rPr lang="cs-CZ" dirty="0"/>
                <a:t> </a:t>
              </a:r>
              <a:r>
                <a:rPr lang="cs-CZ" dirty="0">
                  <a:solidFill>
                    <a:schemeClr val="bg1"/>
                  </a:solidFill>
                </a:rPr>
                <a:t>by se tu dalo koupat!</a:t>
              </a:r>
              <a:r>
                <a:rPr lang="cs-CZ" dirty="0"/>
                <a:t>.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35832" y="3284537"/>
            <a:ext cx="1944687" cy="2592388"/>
            <a:chOff x="385" y="2432"/>
            <a:chExt cx="1225" cy="1633"/>
          </a:xfrm>
        </p:grpSpPr>
        <p:pic>
          <p:nvPicPr>
            <p:cNvPr id="12297" name="Picture 10" descr="P70100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2432"/>
              <a:ext cx="1225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Text Box 12"/>
            <p:cNvSpPr txBox="1">
              <a:spLocks noChangeArrowheads="1"/>
            </p:cNvSpPr>
            <p:nvPr/>
          </p:nvSpPr>
          <p:spPr bwMode="auto">
            <a:xfrm>
              <a:off x="521" y="3748"/>
              <a:ext cx="9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Ať</a:t>
              </a:r>
              <a:r>
                <a:rPr lang="cs-CZ" dirty="0"/>
                <a:t> </a:t>
              </a:r>
              <a:r>
                <a:rPr lang="cs-CZ" dirty="0">
                  <a:solidFill>
                    <a:schemeClr val="bg1"/>
                  </a:solidFill>
                </a:rPr>
                <a:t>ji nezlomíš!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104824" y="2708275"/>
            <a:ext cx="2376487" cy="3168650"/>
            <a:chOff x="4059" y="1706"/>
            <a:chExt cx="1497" cy="1996"/>
          </a:xfrm>
        </p:grpSpPr>
        <p:pic>
          <p:nvPicPr>
            <p:cNvPr id="12295" name="Picture 14" descr="DSCF01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1706"/>
              <a:ext cx="1497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15"/>
            <p:cNvSpPr txBox="1">
              <a:spLocks noChangeArrowheads="1"/>
            </p:cNvSpPr>
            <p:nvPr/>
          </p:nvSpPr>
          <p:spPr bwMode="auto">
            <a:xfrm>
              <a:off x="4468" y="3385"/>
              <a:ext cx="10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 err="1">
                  <a:solidFill>
                    <a:srgbClr val="FF0000"/>
                  </a:solidFill>
                </a:rPr>
                <a:t>Ano</a:t>
              </a:r>
              <a:r>
                <a:rPr lang="cs-CZ" dirty="0" err="1"/>
                <a:t>,</a:t>
              </a:r>
              <a:r>
                <a:rPr lang="cs-CZ" dirty="0" err="1">
                  <a:solidFill>
                    <a:schemeClr val="bg1"/>
                  </a:solidFill>
                </a:rPr>
                <a:t>to</a:t>
              </a:r>
              <a:r>
                <a:rPr lang="cs-CZ" dirty="0">
                  <a:solidFill>
                    <a:schemeClr val="bg1"/>
                  </a:solidFill>
                </a:rPr>
                <a:t> je bříza.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4383024" cy="67646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/>
              <a:t>Citoslovce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412876"/>
            <a:ext cx="8435975" cy="468312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Napodobují zvuky</a:t>
            </a:r>
          </a:p>
          <a:p>
            <a:pPr eaLnBrk="1" hangingPunct="1">
              <a:defRPr/>
            </a:pPr>
            <a:r>
              <a:rPr lang="cs-CZ"/>
              <a:t>Vyjadřují radost, bolest,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překvapení, různé pokyny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333812" y="4019357"/>
            <a:ext cx="2374900" cy="1781175"/>
            <a:chOff x="2200" y="2976"/>
            <a:chExt cx="1496" cy="1122"/>
          </a:xfrm>
        </p:grpSpPr>
        <p:pic>
          <p:nvPicPr>
            <p:cNvPr id="13327" name="Picture 7" descr="P101009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0" y="2976"/>
              <a:ext cx="1496" cy="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Text Box 9"/>
            <p:cNvSpPr txBox="1">
              <a:spLocks noChangeArrowheads="1"/>
            </p:cNvSpPr>
            <p:nvPr/>
          </p:nvSpPr>
          <p:spPr bwMode="auto">
            <a:xfrm>
              <a:off x="2971" y="3838"/>
              <a:ext cx="5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haf,haf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27088" y="3221039"/>
            <a:ext cx="2808288" cy="2106612"/>
            <a:chOff x="295" y="2160"/>
            <a:chExt cx="1769" cy="1327"/>
          </a:xfrm>
        </p:grpSpPr>
        <p:pic>
          <p:nvPicPr>
            <p:cNvPr id="13324" name="Picture 4" descr="P80600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2160"/>
              <a:ext cx="1769" cy="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Text Box 6"/>
            <p:cNvSpPr txBox="1">
              <a:spLocks noChangeArrowheads="1"/>
            </p:cNvSpPr>
            <p:nvPr/>
          </p:nvSpPr>
          <p:spPr bwMode="auto">
            <a:xfrm>
              <a:off x="1565" y="2160"/>
              <a:ext cx="4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9900"/>
                  </a:solidFill>
                </a:rPr>
                <a:t>mňau</a:t>
              </a:r>
            </a:p>
          </p:txBody>
        </p:sp>
        <p:sp>
          <p:nvSpPr>
            <p:cNvPr id="13326" name="Text Box 12"/>
            <p:cNvSpPr txBox="1">
              <a:spLocks noChangeArrowheads="1"/>
            </p:cNvSpPr>
            <p:nvPr/>
          </p:nvSpPr>
          <p:spPr bwMode="auto">
            <a:xfrm>
              <a:off x="1655" y="2886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9900"/>
                  </a:solidFill>
                </a:rPr>
                <a:t>kuk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823677" y="4019357"/>
            <a:ext cx="2951163" cy="2212975"/>
            <a:chOff x="3742" y="2387"/>
            <a:chExt cx="1859" cy="1394"/>
          </a:xfrm>
        </p:grpSpPr>
        <p:pic>
          <p:nvPicPr>
            <p:cNvPr id="13322" name="Picture 18" descr="P81302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2" y="2387"/>
              <a:ext cx="1859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 Box 19"/>
            <p:cNvSpPr txBox="1">
              <a:spLocks noChangeArrowheads="1"/>
            </p:cNvSpPr>
            <p:nvPr/>
          </p:nvSpPr>
          <p:spPr bwMode="auto">
            <a:xfrm>
              <a:off x="4876" y="3113"/>
              <a:ext cx="51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mňam</a:t>
              </a:r>
            </a:p>
            <a:p>
              <a:r>
                <a:rPr lang="cs-CZ"/>
                <a:t>škub</a:t>
              </a:r>
            </a:p>
            <a:p>
              <a:r>
                <a:rPr lang="cs-CZ"/>
                <a:t>bééé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413626" y="1758951"/>
            <a:ext cx="3024188" cy="2017712"/>
            <a:chOff x="3424" y="1071"/>
            <a:chExt cx="1905" cy="1271"/>
          </a:xfrm>
        </p:grpSpPr>
        <p:pic>
          <p:nvPicPr>
            <p:cNvPr id="13320" name="Picture 20" descr="P103048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4" y="1071"/>
              <a:ext cx="1905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21"/>
            <p:cNvSpPr txBox="1">
              <a:spLocks noChangeArrowheads="1"/>
            </p:cNvSpPr>
            <p:nvPr/>
          </p:nvSpPr>
          <p:spPr bwMode="auto">
            <a:xfrm>
              <a:off x="4727" y="1852"/>
              <a:ext cx="37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krá</a:t>
              </a:r>
            </a:p>
            <a:p>
              <a:r>
                <a:rPr lang="cs-CZ"/>
                <a:t>klov</a:t>
              </a:r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EDDABD-86C3-2963-8894-31AF2A32E996}"/>
              </a:ext>
            </a:extLst>
          </p:cNvPr>
          <p:cNvSpPr txBox="1"/>
          <p:nvPr/>
        </p:nvSpPr>
        <p:spPr>
          <a:xfrm>
            <a:off x="1774825" y="627341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hlinkClick r:id="rId6"/>
              </a:rPr>
              <a:t>https://wordwall.net/cs/resource/9328305/slovn%C3%AD-druhy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EDD5E-8B60-C954-EE50-BEC6DF2566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b="1" dirty="0"/>
              <a:t>Procvičování učiva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E8C3A-50AE-1666-C267-010CC3489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cs-CZ" dirty="0"/>
              <a:t>Náš malý pes Punťa včera rychle běžel do zahrady. Tam vesele štěkal na ptáky, kteří seděli na stromě. Ach, to byl ale hluk! Možná se jim chtěl představit.</a:t>
            </a:r>
          </a:p>
        </p:txBody>
      </p:sp>
    </p:spTree>
    <p:extLst>
      <p:ext uri="{BB962C8B-B14F-4D97-AF65-F5344CB8AC3E}">
        <p14:creationId xmlns:p14="http://schemas.microsoft.com/office/powerpoint/2010/main" val="250543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1BF7D-BBE0-72E8-D874-CBA74C455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D7C84D3-A20F-EC32-9174-37857B239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44199"/>
              </p:ext>
            </p:extLst>
          </p:nvPr>
        </p:nvGraphicFramePr>
        <p:xfrm>
          <a:off x="265176" y="390037"/>
          <a:ext cx="11490959" cy="593168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803596">
                  <a:extLst>
                    <a:ext uri="{9D8B030D-6E8A-4147-A177-3AD203B41FA5}">
                      <a16:colId xmlns:a16="http://schemas.microsoft.com/office/drawing/2014/main" val="1721971885"/>
                    </a:ext>
                  </a:extLst>
                </a:gridCol>
                <a:gridCol w="4916166">
                  <a:extLst>
                    <a:ext uri="{9D8B030D-6E8A-4147-A177-3AD203B41FA5}">
                      <a16:colId xmlns:a16="http://schemas.microsoft.com/office/drawing/2014/main" val="2198641860"/>
                    </a:ext>
                  </a:extLst>
                </a:gridCol>
                <a:gridCol w="4771197">
                  <a:extLst>
                    <a:ext uri="{9D8B030D-6E8A-4147-A177-3AD203B41FA5}">
                      <a16:colId xmlns:a16="http://schemas.microsoft.com/office/drawing/2014/main" val="3352835729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r>
                        <a:rPr lang="cs-CZ" sz="2400" dirty="0"/>
                        <a:t>Slovní druh</a:t>
                      </a:r>
                    </a:p>
                  </a:txBody>
                  <a:tcPr marL="87027" marR="87027" marT="43513" marB="4351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Vzorové řešení</a:t>
                      </a:r>
                    </a:p>
                  </a:txBody>
                  <a:tcPr marL="87027" marR="87027" marT="43513" marB="4351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089265"/>
                  </a:ext>
                </a:extLst>
              </a:tr>
              <a:tr h="672306">
                <a:tc>
                  <a:txBody>
                    <a:bodyPr/>
                    <a:lstStyle/>
                    <a:p>
                      <a:r>
                        <a:rPr lang="cs-CZ" sz="2400"/>
                        <a:t>Podstatná jména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2160530195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Přídavná jména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416616375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Zájmena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260151251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Číslovky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613614434"/>
                  </a:ext>
                </a:extLst>
              </a:tr>
              <a:tr h="672306">
                <a:tc>
                  <a:txBody>
                    <a:bodyPr/>
                    <a:lstStyle/>
                    <a:p>
                      <a:r>
                        <a:rPr lang="cs-CZ" sz="2400"/>
                        <a:t>Slovesa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31045063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Příslovce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408134753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Předložky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362666236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Spojky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226077831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Částice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121866219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Citoslovce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87051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6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AF95BE7-53EE-0ECC-A2F4-42AAAE951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553797"/>
              </p:ext>
            </p:extLst>
          </p:nvPr>
        </p:nvGraphicFramePr>
        <p:xfrm>
          <a:off x="265176" y="390037"/>
          <a:ext cx="11490959" cy="607792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803596">
                  <a:extLst>
                    <a:ext uri="{9D8B030D-6E8A-4147-A177-3AD203B41FA5}">
                      <a16:colId xmlns:a16="http://schemas.microsoft.com/office/drawing/2014/main" val="1721971885"/>
                    </a:ext>
                  </a:extLst>
                </a:gridCol>
                <a:gridCol w="4916166">
                  <a:extLst>
                    <a:ext uri="{9D8B030D-6E8A-4147-A177-3AD203B41FA5}">
                      <a16:colId xmlns:a16="http://schemas.microsoft.com/office/drawing/2014/main" val="2198641860"/>
                    </a:ext>
                  </a:extLst>
                </a:gridCol>
                <a:gridCol w="4771197">
                  <a:extLst>
                    <a:ext uri="{9D8B030D-6E8A-4147-A177-3AD203B41FA5}">
                      <a16:colId xmlns:a16="http://schemas.microsoft.com/office/drawing/2014/main" val="3352835729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r>
                        <a:rPr lang="cs-CZ" sz="2400" dirty="0"/>
                        <a:t>Slovní druh</a:t>
                      </a:r>
                    </a:p>
                  </a:txBody>
                  <a:tcPr marL="87027" marR="87027" marT="43513" marB="4351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Vzorové řešení</a:t>
                      </a:r>
                    </a:p>
                  </a:txBody>
                  <a:tcPr marL="87027" marR="87027" marT="43513" marB="4351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089265"/>
                  </a:ext>
                </a:extLst>
              </a:tr>
              <a:tr h="672306">
                <a:tc>
                  <a:txBody>
                    <a:bodyPr/>
                    <a:lstStyle/>
                    <a:p>
                      <a:r>
                        <a:rPr lang="cs-CZ" sz="2400"/>
                        <a:t>Podstatná jména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pes, Punťa, zahrada, ptáci, strom, hluk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2160530195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Přídavná jména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náš, malý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416616375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Zájmena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kteří, jim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260151251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Číslovky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-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613614434"/>
                  </a:ext>
                </a:extLst>
              </a:tr>
              <a:tr h="672306">
                <a:tc>
                  <a:txBody>
                    <a:bodyPr/>
                    <a:lstStyle/>
                    <a:p>
                      <a:r>
                        <a:rPr lang="cs-CZ" sz="2400"/>
                        <a:t>Slovesa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běžel, štěkal, seděli, byl, chtěl, představit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31045063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Příslovce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včera, rychle, vesele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408134753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Předložky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do, na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362666236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Spojky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a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226077831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Částice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možná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121866219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cs-CZ" sz="2400"/>
                        <a:t>Citoslovce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ach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87051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72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DA49C-B9EE-97F3-2CBB-EED7D8E821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b="1" dirty="0"/>
              <a:t>Určete slovní druhy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9D792-3F2F-DAC8-D1E9-623513E26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Vysoko ___ nad ____ městem ____ stála ___ na ___ štíhlém ____ sloupu___ socha____  šťastného ___ prince____. Byl___ od ___ hlavy___ až ___ k ____ patě ____ pozlacen ____ tenkými ____ lístky____ jemného____ zlata___, oči___ měl ___ ze ____ dvou ___ safírů___ a ___na ____jeho ___ meči____ zářil____ červený ___ rubín____ Všichni___ lidé___ se___ mu____ obdivovali____.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04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cs-CZ" b="1" u="sng" dirty="0"/>
              <a:t>Slovní druhy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3296" y="1752600"/>
            <a:ext cx="4038600" cy="4114800"/>
          </a:xfrm>
          <a:solidFill>
            <a:srgbClr val="FFC000"/>
          </a:solidFill>
        </p:spPr>
        <p:txBody>
          <a:bodyPr wrap="square" anchor="t">
            <a:normAutofit/>
          </a:bodyPr>
          <a:lstStyle/>
          <a:p>
            <a:pPr eaLnBrk="1" hangingPunct="1">
              <a:defRPr/>
            </a:pPr>
            <a:r>
              <a:rPr lang="cs-CZ" b="1" dirty="0"/>
              <a:t>Slova ohebná</a:t>
            </a:r>
          </a:p>
          <a:p>
            <a:pPr eaLnBrk="1" hangingPunct="1">
              <a:defRPr/>
            </a:pPr>
            <a:endParaRPr lang="cs-CZ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1.Podstatná jména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2.Přídavná jména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3.Zájmena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4.Číslovky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5.Slovesa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629400" y="1752600"/>
            <a:ext cx="4038600" cy="4114800"/>
          </a:xfrm>
          <a:solidFill>
            <a:srgbClr val="92D050"/>
          </a:solidFill>
        </p:spPr>
        <p:txBody>
          <a:bodyPr wrap="square" anchor="t">
            <a:normAutofit/>
          </a:bodyPr>
          <a:lstStyle/>
          <a:p>
            <a:pPr eaLnBrk="1" hangingPunct="1">
              <a:defRPr/>
            </a:pPr>
            <a:r>
              <a:rPr lang="cs-CZ" b="1" dirty="0"/>
              <a:t>Slova neohebná</a:t>
            </a:r>
          </a:p>
          <a:p>
            <a:pPr eaLnBrk="1" hangingPunct="1">
              <a:defRPr/>
            </a:pPr>
            <a:endParaRPr lang="cs-CZ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6.Příslovce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7.Předložky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8.Spojky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9.Částice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10.Citoslovce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872" y="134749"/>
            <a:ext cx="7034784" cy="1278126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Podstatná jména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6390" y="1687799"/>
            <a:ext cx="5040312" cy="4546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Názvy osob, zvířat, věcí, vlastností a dějů…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1145" y="522288"/>
            <a:ext cx="1639888" cy="2185988"/>
            <a:chOff x="4422" y="300"/>
            <a:chExt cx="1033" cy="1377"/>
          </a:xfrm>
        </p:grpSpPr>
        <p:pic>
          <p:nvPicPr>
            <p:cNvPr id="4117" name="Picture 4" descr="DSCF02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" y="300"/>
              <a:ext cx="1033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12"/>
            <p:cNvSpPr txBox="1">
              <a:spLocks noChangeArrowheads="1"/>
            </p:cNvSpPr>
            <p:nvPr/>
          </p:nvSpPr>
          <p:spPr bwMode="auto">
            <a:xfrm>
              <a:off x="4468" y="1389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muchomůrka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437063" y="3755327"/>
            <a:ext cx="1871662" cy="2819400"/>
            <a:chOff x="1973" y="2471"/>
            <a:chExt cx="1225" cy="1849"/>
          </a:xfrm>
        </p:grpSpPr>
        <p:pic>
          <p:nvPicPr>
            <p:cNvPr id="4114" name="Picture 16" descr="261370_2111194507212_1466122583_2452061_7289301_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2471"/>
              <a:ext cx="1225" cy="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2154" y="4020"/>
              <a:ext cx="68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tanečník</a:t>
              </a:r>
            </a:p>
          </p:txBody>
        </p:sp>
        <p:sp>
          <p:nvSpPr>
            <p:cNvPr id="4116" name="Text Box 18"/>
            <p:cNvSpPr txBox="1">
              <a:spLocks noChangeArrowheads="1"/>
            </p:cNvSpPr>
            <p:nvPr/>
          </p:nvSpPr>
          <p:spPr bwMode="auto">
            <a:xfrm>
              <a:off x="2699" y="3385"/>
              <a:ext cx="46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tanec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381750" y="2225961"/>
            <a:ext cx="2376488" cy="1782763"/>
            <a:chOff x="3198" y="1706"/>
            <a:chExt cx="1497" cy="1123"/>
          </a:xfrm>
        </p:grpSpPr>
        <p:pic>
          <p:nvPicPr>
            <p:cNvPr id="4111" name="Picture 10" descr="PC1400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8" y="1706"/>
              <a:ext cx="1497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1"/>
            <p:cNvSpPr txBox="1">
              <a:spLocks noChangeArrowheads="1"/>
            </p:cNvSpPr>
            <p:nvPr/>
          </p:nvSpPr>
          <p:spPr bwMode="auto">
            <a:xfrm>
              <a:off x="4195" y="2568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Arial" charset="0"/>
                </a:rPr>
                <a:t>metr</a:t>
              </a:r>
            </a:p>
          </p:txBody>
        </p:sp>
        <p:sp>
          <p:nvSpPr>
            <p:cNvPr id="4113" name="Text Box 19"/>
            <p:cNvSpPr txBox="1">
              <a:spLocks noChangeArrowheads="1"/>
            </p:cNvSpPr>
            <p:nvPr/>
          </p:nvSpPr>
          <p:spPr bwMode="auto">
            <a:xfrm>
              <a:off x="3457" y="2487"/>
              <a:ext cx="5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měření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701282" y="4632039"/>
            <a:ext cx="2447925" cy="1836738"/>
            <a:chOff x="3651" y="2976"/>
            <a:chExt cx="1542" cy="1157"/>
          </a:xfrm>
        </p:grpSpPr>
        <p:pic>
          <p:nvPicPr>
            <p:cNvPr id="4108" name="Picture 6" descr="DSCF007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" y="2976"/>
              <a:ext cx="1542" cy="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14"/>
            <p:cNvSpPr txBox="1">
              <a:spLocks noChangeArrowheads="1"/>
            </p:cNvSpPr>
            <p:nvPr/>
          </p:nvSpPr>
          <p:spPr bwMode="auto">
            <a:xfrm>
              <a:off x="4558" y="3838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jahoda</a:t>
              </a:r>
            </a:p>
          </p:txBody>
        </p:sp>
        <p:sp>
          <p:nvSpPr>
            <p:cNvPr id="4110" name="Text Box 20"/>
            <p:cNvSpPr txBox="1">
              <a:spLocks noChangeArrowheads="1"/>
            </p:cNvSpPr>
            <p:nvPr/>
          </p:nvSpPr>
          <p:spPr bwMode="auto">
            <a:xfrm>
              <a:off x="3911" y="3666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list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092993" y="2662238"/>
            <a:ext cx="2843213" cy="2133600"/>
            <a:chOff x="158" y="1797"/>
            <a:chExt cx="1791" cy="1344"/>
          </a:xfrm>
        </p:grpSpPr>
        <p:pic>
          <p:nvPicPr>
            <p:cNvPr id="4105" name="Picture 9" descr="P6160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1797"/>
              <a:ext cx="1791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Text Box 15"/>
            <p:cNvSpPr txBox="1">
              <a:spLocks noChangeArrowheads="1"/>
            </p:cNvSpPr>
            <p:nvPr/>
          </p:nvSpPr>
          <p:spPr bwMode="auto">
            <a:xfrm>
              <a:off x="1292" y="2886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kočka</a:t>
              </a:r>
            </a:p>
          </p:txBody>
        </p:sp>
        <p:sp>
          <p:nvSpPr>
            <p:cNvPr id="4107" name="Text Box 21"/>
            <p:cNvSpPr txBox="1">
              <a:spLocks noChangeArrowheads="1"/>
            </p:cNvSpPr>
            <p:nvPr/>
          </p:nvSpPr>
          <p:spPr bwMode="auto">
            <a:xfrm>
              <a:off x="158" y="1842"/>
              <a:ext cx="7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odpočinek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04" y="83153"/>
            <a:ext cx="6911977" cy="1303147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Přídavná jména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0429" y="1386300"/>
            <a:ext cx="6778625" cy="461168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Vyjadřují vlastnosti osob, zvířat a věcí</a:t>
            </a:r>
          </a:p>
          <a:p>
            <a:pPr eaLnBrk="1" hangingPunct="1">
              <a:defRPr/>
            </a:pPr>
            <a:r>
              <a:rPr lang="cs-CZ" dirty="0"/>
              <a:t>Jaký? Který? Čí?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77031" y="4452937"/>
            <a:ext cx="2917825" cy="2024063"/>
            <a:chOff x="2472" y="2840"/>
            <a:chExt cx="1838" cy="1275"/>
          </a:xfrm>
        </p:grpSpPr>
        <p:pic>
          <p:nvPicPr>
            <p:cNvPr id="5131" name="Picture 25" descr="Fotografie00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2" y="2840"/>
              <a:ext cx="1838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Text Box 27"/>
            <p:cNvSpPr txBox="1">
              <a:spLocks noChangeArrowheads="1"/>
            </p:cNvSpPr>
            <p:nvPr/>
          </p:nvSpPr>
          <p:spPr bwMode="auto">
            <a:xfrm>
              <a:off x="2880" y="3884"/>
              <a:ext cx="1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33CC"/>
                  </a:solidFill>
                  <a:latin typeface="Arial" charset="0"/>
                </a:rPr>
                <a:t>zasněžený,zimní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98514" y="2589212"/>
            <a:ext cx="2916237" cy="3887788"/>
            <a:chOff x="385" y="1616"/>
            <a:chExt cx="1837" cy="2449"/>
          </a:xfrm>
        </p:grpSpPr>
        <p:pic>
          <p:nvPicPr>
            <p:cNvPr id="5129" name="Picture 30" descr="Lilie u Dostálů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1616"/>
              <a:ext cx="1837" cy="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Text Box 31"/>
            <p:cNvSpPr txBox="1">
              <a:spLocks noChangeArrowheads="1"/>
            </p:cNvSpPr>
            <p:nvPr/>
          </p:nvSpPr>
          <p:spPr bwMode="auto">
            <a:xfrm>
              <a:off x="431" y="3748"/>
              <a:ext cx="1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33CC"/>
                  </a:solidFill>
                  <a:latin typeface="Arial" charset="0"/>
                </a:rPr>
                <a:t>barevná,červená,voňavá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594856" y="2013775"/>
            <a:ext cx="2952750" cy="2214562"/>
            <a:chOff x="3560" y="1389"/>
            <a:chExt cx="1860" cy="1395"/>
          </a:xfrm>
        </p:grpSpPr>
        <p:pic>
          <p:nvPicPr>
            <p:cNvPr id="5127" name="Picture 35" descr="P62601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0" y="1389"/>
              <a:ext cx="1860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 Box 37"/>
            <p:cNvSpPr txBox="1">
              <a:spLocks noChangeArrowheads="1"/>
            </p:cNvSpPr>
            <p:nvPr/>
          </p:nvSpPr>
          <p:spPr bwMode="auto">
            <a:xfrm>
              <a:off x="4241" y="2432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Arial" charset="0"/>
                </a:rPr>
                <a:t>staré,dědovo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5141976" cy="1365504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Zájmena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6059488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Zastupují názvy osob,zvířat,věcí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nebo na ně ukazují</a:t>
            </a:r>
          </a:p>
        </p:txBody>
      </p:sp>
      <p:pic>
        <p:nvPicPr>
          <p:cNvPr id="5131" name="Picture 11" descr="P10304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35863" y="2492375"/>
            <a:ext cx="2971800" cy="1981200"/>
          </a:xfr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79650" y="3500438"/>
            <a:ext cx="2819400" cy="2114550"/>
            <a:chOff x="476" y="2205"/>
            <a:chExt cx="1776" cy="1332"/>
          </a:xfrm>
        </p:grpSpPr>
        <p:pic>
          <p:nvPicPr>
            <p:cNvPr id="6154" name="Picture 4" descr="P82200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2205"/>
              <a:ext cx="1776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Text Box 6"/>
            <p:cNvSpPr txBox="1">
              <a:spLocks noChangeArrowheads="1"/>
            </p:cNvSpPr>
            <p:nvPr/>
          </p:nvSpPr>
          <p:spPr bwMode="auto">
            <a:xfrm>
              <a:off x="1066" y="3294"/>
              <a:ext cx="10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moje,vaše,naše</a:t>
              </a:r>
            </a:p>
          </p:txBody>
        </p:sp>
      </p:grp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8472488" y="4076700"/>
            <a:ext cx="1960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FF66"/>
                </a:solidFill>
              </a:rPr>
              <a:t>tamten,onen,tento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519738" y="4581525"/>
            <a:ext cx="2990850" cy="1981200"/>
            <a:chOff x="2517" y="2886"/>
            <a:chExt cx="1884" cy="1248"/>
          </a:xfrm>
        </p:grpSpPr>
        <p:pic>
          <p:nvPicPr>
            <p:cNvPr id="6152" name="Picture 14" descr="P10304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7" y="2886"/>
              <a:ext cx="188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651" y="3884"/>
              <a:ext cx="6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které,jaké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3242498" cy="1094343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Číslovky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847851" y="1557338"/>
            <a:ext cx="6130925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Vyjadřují počet,pořadí…</a:t>
            </a:r>
          </a:p>
          <a:p>
            <a:pPr eaLnBrk="1" hangingPunct="1">
              <a:defRPr/>
            </a:pPr>
            <a:r>
              <a:rPr lang="cs-CZ"/>
              <a:t>Kolik? Kolikátý? Kolikerý? Kolikrát?</a:t>
            </a:r>
          </a:p>
        </p:txBody>
      </p:sp>
      <p:pic>
        <p:nvPicPr>
          <p:cNvPr id="6148" name="Picture 4" descr="DSCF005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79651" y="2924175"/>
            <a:ext cx="2162175" cy="2882900"/>
          </a:xfr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143250" y="5013325"/>
            <a:ext cx="720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jedna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967664" y="1628775"/>
            <a:ext cx="2382837" cy="3176588"/>
            <a:chOff x="4059" y="1026"/>
            <a:chExt cx="1501" cy="2001"/>
          </a:xfrm>
        </p:grpSpPr>
        <p:pic>
          <p:nvPicPr>
            <p:cNvPr id="7180" name="Picture 7" descr="Fotografie01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026"/>
              <a:ext cx="1501" cy="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4863" y="2745"/>
              <a:ext cx="5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mnoho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72039" y="2924175"/>
            <a:ext cx="2700337" cy="3600450"/>
            <a:chOff x="2109" y="1842"/>
            <a:chExt cx="1701" cy="2268"/>
          </a:xfrm>
        </p:grpSpPr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3243" y="3748"/>
              <a:ext cx="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několik</a:t>
              </a:r>
            </a:p>
          </p:txBody>
        </p:sp>
        <p:pic>
          <p:nvPicPr>
            <p:cNvPr id="7178" name="Picture 11" descr="P61800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9" y="1842"/>
              <a:ext cx="1701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2330" y="3748"/>
              <a:ext cx="5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</a:rPr>
                <a:t>několik</a:t>
              </a:r>
            </a:p>
          </p:txBody>
        </p:sp>
      </p:grp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751764" y="5300663"/>
            <a:ext cx="23694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Druhý, stý, několikrát,</a:t>
            </a:r>
          </a:p>
          <a:p>
            <a:r>
              <a:rPr lang="cs-CZ"/>
              <a:t>troje, desatery,čtyřikrát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3038856" cy="903288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Slovesa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6"/>
            <a:ext cx="8229600" cy="46831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Vyjadřují co osoby, zvířata nebo věci dělají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nebo co se s nimi děje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943724" y="2296162"/>
            <a:ext cx="3886200" cy="1987550"/>
            <a:chOff x="3152" y="1525"/>
            <a:chExt cx="2448" cy="1252"/>
          </a:xfrm>
        </p:grpSpPr>
        <p:pic>
          <p:nvPicPr>
            <p:cNvPr id="8204" name="Picture 7" descr="P10203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1525"/>
              <a:ext cx="2448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5239" y="2478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spí</a:t>
              </a:r>
            </a:p>
          </p:txBody>
        </p:sp>
        <p:sp>
          <p:nvSpPr>
            <p:cNvPr id="8206" name="Text Box 11"/>
            <p:cNvSpPr txBox="1">
              <a:spLocks noChangeArrowheads="1"/>
            </p:cNvSpPr>
            <p:nvPr/>
          </p:nvSpPr>
          <p:spPr bwMode="auto">
            <a:xfrm>
              <a:off x="3334" y="2478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odpočívá</a:t>
              </a:r>
            </a:p>
          </p:txBody>
        </p:sp>
      </p:grpSp>
      <p:pic>
        <p:nvPicPr>
          <p:cNvPr id="7180" name="Picture 12" descr="PA14027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1360" y="4408487"/>
            <a:ext cx="2917825" cy="1990725"/>
          </a:xfrm>
          <a:noFill/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248525" y="4581525"/>
            <a:ext cx="975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zakazuje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022351" y="2678906"/>
            <a:ext cx="2854325" cy="3459163"/>
            <a:chOff x="340" y="1752"/>
            <a:chExt cx="1798" cy="2179"/>
          </a:xfrm>
        </p:grpSpPr>
        <p:pic>
          <p:nvPicPr>
            <p:cNvPr id="8200" name="Picture 4" descr="Fotografie01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1752"/>
              <a:ext cx="1798" cy="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Text Box 6"/>
            <p:cNvSpPr txBox="1">
              <a:spLocks noChangeArrowheads="1"/>
            </p:cNvSpPr>
            <p:nvPr/>
          </p:nvSpPr>
          <p:spPr bwMode="auto">
            <a:xfrm>
              <a:off x="1565" y="3566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odjíždí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020" y="3385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jede</a:t>
              </a:r>
            </a:p>
          </p:txBody>
        </p:sp>
        <p:sp>
          <p:nvSpPr>
            <p:cNvPr id="8203" name="Text Box 16"/>
            <p:cNvSpPr txBox="1">
              <a:spLocks noChangeArrowheads="1"/>
            </p:cNvSpPr>
            <p:nvPr/>
          </p:nvSpPr>
          <p:spPr bwMode="auto">
            <a:xfrm>
              <a:off x="554" y="3621"/>
              <a:ext cx="4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vede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6843"/>
            <a:ext cx="4907661" cy="1017589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Příslovce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8824" y="1524924"/>
            <a:ext cx="8218487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Odpovídají na otázky kde, kam, kdy, jak?</a:t>
            </a:r>
          </a:p>
          <a:p>
            <a:pPr eaLnBrk="1" hangingPunct="1">
              <a:defRPr/>
            </a:pPr>
            <a:r>
              <a:rPr lang="cs-CZ" dirty="0"/>
              <a:t>Vyjadřují čas, místo, způsob.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291006" y="3213100"/>
            <a:ext cx="2057400" cy="2743200"/>
            <a:chOff x="4241" y="2024"/>
            <a:chExt cx="1296" cy="1728"/>
          </a:xfrm>
        </p:grpSpPr>
        <p:pic>
          <p:nvPicPr>
            <p:cNvPr id="9236" name="Picture 18" descr="budd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1" y="2024"/>
              <a:ext cx="1296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Text Box 19"/>
            <p:cNvSpPr txBox="1">
              <a:spLocks noChangeArrowheads="1"/>
            </p:cNvSpPr>
            <p:nvPr/>
          </p:nvSpPr>
          <p:spPr bwMode="auto">
            <a:xfrm>
              <a:off x="4967" y="3475"/>
              <a:ext cx="4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doma</a:t>
              </a:r>
            </a:p>
          </p:txBody>
        </p:sp>
        <p:sp>
          <p:nvSpPr>
            <p:cNvPr id="9238" name="Text Box 21"/>
            <p:cNvSpPr txBox="1">
              <a:spLocks noChangeArrowheads="1"/>
            </p:cNvSpPr>
            <p:nvPr/>
          </p:nvSpPr>
          <p:spPr bwMode="auto">
            <a:xfrm>
              <a:off x="4364" y="3303"/>
              <a:ext cx="5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pozorně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93436" y="2603500"/>
            <a:ext cx="2641600" cy="1981200"/>
            <a:chOff x="2472" y="1661"/>
            <a:chExt cx="1664" cy="1248"/>
          </a:xfrm>
        </p:grpSpPr>
        <p:pic>
          <p:nvPicPr>
            <p:cNvPr id="9232" name="Picture 8" descr="DSCF02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2" y="1661"/>
              <a:ext cx="166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3424" y="2614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FFFF00"/>
                  </a:solidFill>
                </a:rPr>
                <a:t>venku</a:t>
              </a:r>
            </a:p>
          </p:txBody>
        </p:sp>
        <p:sp>
          <p:nvSpPr>
            <p:cNvPr id="9234" name="Text Box 20"/>
            <p:cNvSpPr txBox="1">
              <a:spLocks noChangeArrowheads="1"/>
            </p:cNvSpPr>
            <p:nvPr/>
          </p:nvSpPr>
          <p:spPr bwMode="auto">
            <a:xfrm>
              <a:off x="2550" y="257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FFFF00"/>
                  </a:solidFill>
                </a:rPr>
                <a:t>loni</a:t>
              </a:r>
            </a:p>
          </p:txBody>
        </p:sp>
        <p:sp>
          <p:nvSpPr>
            <p:cNvPr id="9235" name="Text Box 22"/>
            <p:cNvSpPr txBox="1">
              <a:spLocks noChangeArrowheads="1"/>
            </p:cNvSpPr>
            <p:nvPr/>
          </p:nvSpPr>
          <p:spPr bwMode="auto">
            <a:xfrm>
              <a:off x="3049" y="2442"/>
              <a:ext cx="5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FFFF00"/>
                  </a:solidFill>
                </a:rPr>
                <a:t>daleko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94468" y="2709863"/>
            <a:ext cx="3367088" cy="2962275"/>
            <a:chOff x="-522" y="1706"/>
            <a:chExt cx="2121" cy="1866"/>
          </a:xfrm>
        </p:grpSpPr>
        <p:pic>
          <p:nvPicPr>
            <p:cNvPr id="9228" name="Picture 4" descr="P618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1706"/>
              <a:ext cx="1395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>
              <a:off x="249" y="3203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FFFF00"/>
                  </a:solidFill>
                </a:rPr>
                <a:t>pěkně</a:t>
              </a:r>
            </a:p>
          </p:txBody>
        </p:sp>
        <p:sp>
          <p:nvSpPr>
            <p:cNvPr id="9230" name="Text Box 7"/>
            <p:cNvSpPr txBox="1">
              <a:spLocks noChangeArrowheads="1"/>
            </p:cNvSpPr>
            <p:nvPr/>
          </p:nvSpPr>
          <p:spPr bwMode="auto">
            <a:xfrm>
              <a:off x="930" y="3294"/>
              <a:ext cx="6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FFFF00"/>
                  </a:solidFill>
                </a:rPr>
                <a:t>barevně</a:t>
              </a:r>
            </a:p>
          </p:txBody>
        </p:sp>
        <p:sp>
          <p:nvSpPr>
            <p:cNvPr id="9231" name="Text Box 23"/>
            <p:cNvSpPr txBox="1">
              <a:spLocks noChangeArrowheads="1"/>
            </p:cNvSpPr>
            <p:nvPr/>
          </p:nvSpPr>
          <p:spPr bwMode="auto">
            <a:xfrm>
              <a:off x="-522" y="3339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151313" y="4652964"/>
            <a:ext cx="2736850" cy="2052637"/>
            <a:chOff x="1655" y="2931"/>
            <a:chExt cx="1724" cy="1293"/>
          </a:xfrm>
        </p:grpSpPr>
        <p:pic>
          <p:nvPicPr>
            <p:cNvPr id="9225" name="Picture 16" descr="P81800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55" y="2931"/>
              <a:ext cx="1724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Text Box 17"/>
            <p:cNvSpPr txBox="1">
              <a:spLocks noChangeArrowheads="1"/>
            </p:cNvSpPr>
            <p:nvPr/>
          </p:nvSpPr>
          <p:spPr bwMode="auto">
            <a:xfrm>
              <a:off x="2608" y="3974"/>
              <a:ext cx="5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FFFF00"/>
                  </a:solidFill>
                </a:rPr>
                <a:t>vzhůru</a:t>
              </a:r>
            </a:p>
          </p:txBody>
        </p:sp>
        <p:sp>
          <p:nvSpPr>
            <p:cNvPr id="9227" name="Text Box 24"/>
            <p:cNvSpPr txBox="1">
              <a:spLocks noChangeArrowheads="1"/>
            </p:cNvSpPr>
            <p:nvPr/>
          </p:nvSpPr>
          <p:spPr bwMode="auto">
            <a:xfrm>
              <a:off x="1779" y="3938"/>
              <a:ext cx="4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FFFF00"/>
                  </a:solidFill>
                </a:rPr>
                <a:t>všude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126992" cy="985837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Předložky</a:t>
            </a:r>
          </a:p>
        </p:txBody>
      </p:sp>
      <p:sp>
        <p:nvSpPr>
          <p:cNvPr id="92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5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Vyskytují se ve spojení :</a:t>
            </a:r>
          </a:p>
          <a:p>
            <a:pPr eaLnBrk="1" hangingPunct="1">
              <a:defRPr/>
            </a:pPr>
            <a:r>
              <a:rPr lang="cs-CZ"/>
              <a:t>s podstatným jménem, </a:t>
            </a:r>
          </a:p>
          <a:p>
            <a:pPr eaLnBrk="1" hangingPunct="1">
              <a:defRPr/>
            </a:pPr>
            <a:r>
              <a:rPr lang="cs-CZ"/>
              <a:t>přídavným jménem, číslovkou,</a:t>
            </a:r>
          </a:p>
          <a:p>
            <a:pPr eaLnBrk="1" hangingPunct="1">
              <a:defRPr/>
            </a:pPr>
            <a:r>
              <a:rPr lang="cs-CZ"/>
              <a:t>zájmenem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71563" y="4040187"/>
            <a:ext cx="3168650" cy="2378075"/>
            <a:chOff x="249" y="2659"/>
            <a:chExt cx="1996" cy="1498"/>
          </a:xfrm>
        </p:grpSpPr>
        <p:pic>
          <p:nvPicPr>
            <p:cNvPr id="10254" name="Picture 4" descr="P819005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2659"/>
              <a:ext cx="1996" cy="1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6"/>
            <p:cNvSpPr txBox="1">
              <a:spLocks noChangeArrowheads="1"/>
            </p:cNvSpPr>
            <p:nvPr/>
          </p:nvSpPr>
          <p:spPr bwMode="auto">
            <a:xfrm>
              <a:off x="1020" y="3702"/>
              <a:ext cx="10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b="1" dirty="0">
                  <a:solidFill>
                    <a:srgbClr val="FF0000"/>
                  </a:solidFill>
                </a:rPr>
                <a:t>Na</a:t>
              </a:r>
              <a:r>
                <a:rPr lang="cs-CZ" dirty="0"/>
                <a:t> </a:t>
              </a:r>
              <a:r>
                <a:rPr lang="cs-CZ" b="1" dirty="0">
                  <a:solidFill>
                    <a:schemeClr val="bg1"/>
                  </a:solidFill>
                </a:rPr>
                <a:t>zelené trávě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7608888" y="3860800"/>
            <a:ext cx="2881312" cy="2160588"/>
            <a:chOff x="3945" y="2795"/>
            <a:chExt cx="1815" cy="1361"/>
          </a:xfrm>
        </p:grpSpPr>
        <p:pic>
          <p:nvPicPr>
            <p:cNvPr id="10252" name="Picture 16" descr="P80600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45" y="2795"/>
              <a:ext cx="1815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18"/>
            <p:cNvSpPr txBox="1">
              <a:spLocks noChangeArrowheads="1"/>
            </p:cNvSpPr>
            <p:nvPr/>
          </p:nvSpPr>
          <p:spPr bwMode="auto">
            <a:xfrm>
              <a:off x="5103" y="3612"/>
              <a:ext cx="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 b="1" dirty="0">
                  <a:solidFill>
                    <a:srgbClr val="FF0000"/>
                  </a:solidFill>
                </a:rPr>
                <a:t>U</a:t>
              </a:r>
              <a:r>
                <a:rPr lang="cs-CZ" sz="2000" b="1" dirty="0"/>
                <a:t> </a:t>
              </a:r>
              <a:r>
                <a:rPr lang="cs-CZ" b="1" dirty="0">
                  <a:solidFill>
                    <a:schemeClr val="bg1"/>
                  </a:solidFill>
                </a:rPr>
                <a:t>plotu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694239" y="3293555"/>
            <a:ext cx="2216150" cy="2952750"/>
            <a:chOff x="2381" y="2115"/>
            <a:chExt cx="1396" cy="1860"/>
          </a:xfrm>
        </p:grpSpPr>
        <p:pic>
          <p:nvPicPr>
            <p:cNvPr id="10250" name="Picture 21" descr="P81900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1" y="2115"/>
              <a:ext cx="139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24"/>
            <p:cNvSpPr txBox="1">
              <a:spLocks noChangeArrowheads="1"/>
            </p:cNvSpPr>
            <p:nvPr/>
          </p:nvSpPr>
          <p:spPr bwMode="auto">
            <a:xfrm>
              <a:off x="2426" y="3702"/>
              <a:ext cx="9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b="1" dirty="0">
                  <a:solidFill>
                    <a:srgbClr val="FF0000"/>
                  </a:solidFill>
                </a:rPr>
                <a:t>Za</a:t>
              </a:r>
              <a:r>
                <a:rPr lang="cs-CZ" dirty="0"/>
                <a:t> </a:t>
              </a:r>
              <a:r>
                <a:rPr lang="cs-CZ" b="1" dirty="0">
                  <a:solidFill>
                    <a:schemeClr val="bg1"/>
                  </a:solidFill>
                </a:rPr>
                <a:t>tou kytkou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91401" y="620713"/>
            <a:ext cx="2987675" cy="2239962"/>
            <a:chOff x="3696" y="391"/>
            <a:chExt cx="1882" cy="1411"/>
          </a:xfrm>
        </p:grpSpPr>
        <p:pic>
          <p:nvPicPr>
            <p:cNvPr id="10248" name="Picture 25" descr="Fotografie018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391"/>
              <a:ext cx="1882" cy="1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Text Box 27"/>
            <p:cNvSpPr txBox="1">
              <a:spLocks noChangeArrowheads="1"/>
            </p:cNvSpPr>
            <p:nvPr/>
          </p:nvSpPr>
          <p:spPr bwMode="auto">
            <a:xfrm>
              <a:off x="4468" y="1525"/>
              <a:ext cx="10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Ve </a:t>
              </a:r>
              <a:r>
                <a:rPr lang="cs-CZ" b="1" dirty="0">
                  <a:solidFill>
                    <a:schemeClr val="bg1"/>
                  </a:solidFill>
                </a:rPr>
                <a:t>staré lednici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512</Words>
  <Application>Microsoft Office PowerPoint</Application>
  <PresentationFormat>Širokoúhlá obrazovka</PresentationFormat>
  <Paragraphs>142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Slovní druhy </vt:lpstr>
      <vt:lpstr>Slovní druhy</vt:lpstr>
      <vt:lpstr>Podstatná jména</vt:lpstr>
      <vt:lpstr>Přídavná jména</vt:lpstr>
      <vt:lpstr>Zájmena</vt:lpstr>
      <vt:lpstr>Číslovky</vt:lpstr>
      <vt:lpstr>Slovesa</vt:lpstr>
      <vt:lpstr>Příslovce</vt:lpstr>
      <vt:lpstr>Předložky</vt:lpstr>
      <vt:lpstr>Spojky</vt:lpstr>
      <vt:lpstr>Částice</vt:lpstr>
      <vt:lpstr>Citoslovce</vt:lpstr>
      <vt:lpstr>Procvičování učiva</vt:lpstr>
      <vt:lpstr>Prezentace aplikace PowerPoint</vt:lpstr>
      <vt:lpstr>Prezentace aplikace PowerPoint</vt:lpstr>
      <vt:lpstr>Určete slovní druhy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Milan Bednář</dc:creator>
  <cp:lastModifiedBy>Milan Bednář</cp:lastModifiedBy>
  <cp:revision>1</cp:revision>
  <dcterms:created xsi:type="dcterms:W3CDTF">2024-11-19T18:33:57Z</dcterms:created>
  <dcterms:modified xsi:type="dcterms:W3CDTF">2024-11-19T18:48:39Z</dcterms:modified>
</cp:coreProperties>
</file>