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21" r:id="rId3"/>
    <p:sldId id="307" r:id="rId4"/>
    <p:sldId id="328" r:id="rId5"/>
    <p:sldId id="323" r:id="rId6"/>
    <p:sldId id="329" r:id="rId7"/>
    <p:sldId id="322" r:id="rId8"/>
    <p:sldId id="327" r:id="rId9"/>
    <p:sldId id="324" r:id="rId10"/>
    <p:sldId id="325" r:id="rId11"/>
    <p:sldId id="326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2E00"/>
    <a:srgbClr val="001800"/>
    <a:srgbClr val="0080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94660"/>
  </p:normalViewPr>
  <p:slideViewPr>
    <p:cSldViewPr>
      <p:cViewPr varScale="1">
        <p:scale>
          <a:sx n="105" d="100"/>
          <a:sy n="105" d="100"/>
        </p:scale>
        <p:origin x="18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3956D-B7E5-78B6-0FEB-5461FE30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80B7-EDFF-4BA8-8C43-2FE2858F58C3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C36AD4-37C0-5A19-1D5B-04C1E69E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56DB3-0D05-4E24-C45D-DC547BC7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42198-FF69-4BD3-9BDE-77EB5DA50F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107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97EBB6-923D-795F-4916-8F55DCFE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01A9-F660-49AF-A906-B7DE702BEBD8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F5209-BDEC-540D-45CF-05505171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23050F-64AC-C172-DFEF-30B42F6B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453-BF30-48A4-801C-296D103176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61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B5BCCA-30F1-B869-3952-8E8DCAA9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ACEE-5895-4F87-A024-FF7763A2A937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1FD3B0-D5CF-AEDD-5979-89CC49AF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358478-E6B1-FBA8-8FE1-973128BDA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4A207-DFF6-4F6E-82F9-276F196F31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61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B0DB06-27BE-148A-248B-779A9B04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7E6C0-33E1-41BA-AB6B-651F7D8C2FDD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4AF3CB-54B5-7472-5F0E-33DD2431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494E91-51C6-7863-86D6-AC63B0ABE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93E02-51E5-4830-8A6C-C3DD522C3D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33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331793-9365-75A6-CBE6-F3CF7080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C8F9B-5D1F-43AF-9C32-1733DC10E476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EA5B62-E7AF-0BBB-4A28-8D9A102F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CD8F8-4D02-6206-CD75-7F6753E7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A7A10-EB47-4C89-8143-42B7E4CBB3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75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6D98B79-8207-A9F8-F114-7108CE76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8B70-02C0-4402-8BC6-9DA097A5E9EA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120B33C-8EA9-0406-356A-659F5011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8315128-9BBE-079C-9EE4-855F40B4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9DA83-BE32-4E44-8FCB-E9670D818F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066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ED849516-6DF8-87DC-80F3-E06AE9249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6DF10-9737-4859-87E6-B8BD1A7DC932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6556838E-5FC3-C42B-0557-E56B5CC8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A2C48855-931B-CCD6-4875-2FDC5AB1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65707-B953-498E-9317-A00FC7CC7C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374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FC2E650C-3A43-14C1-F257-14F29B85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2A55C-5F45-458C-BDBA-C0419F87316D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B5165DC-17A8-4DE8-A6B4-9E0AE004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A1093E6-6F14-AA17-5A07-80EA5BBD3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22291-908E-4B71-9241-EE1C3CE5B5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508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DC3D6442-C80E-5CD4-D8F4-240968D4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29DE7-D135-4D25-97E0-4479CC478B36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13B4EFA7-F3F1-2C6E-6689-E17C87DA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B4208C08-2625-C195-D264-30CFAF66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5F566-9BD9-4721-ADBA-A22475C86E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234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5C51EBDE-8EF8-53A8-6890-A6C57DE0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B5A33-08A5-4FCA-A629-04C65F1E0969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976EFE7-192A-2716-4226-235281F5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B4D4686-17E9-1C5B-AFA0-56212617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E1D17-92C1-446F-81FD-85995AFF7B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52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1BF08BC-9F8C-5A0F-9EA4-DD9E6D2B7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34D10-AE8D-45DE-95E7-98B0F02ABA4D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4008413-1438-B505-EF41-25199526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0C875F7-520E-53E0-C1A8-8C4FC6A5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7B77-A29C-4869-BA4B-1389B66694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597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25238CF9-43BF-013D-63E8-B03AA7ADF4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BC656115-EE9A-0754-8F2E-7C77E89CD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2535B-028B-CEB7-85D7-2855AAF6B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A8A7AD-6C20-4983-B90B-19077D5DC830}" type="datetimeFigureOut">
              <a:rPr lang="cs-CZ"/>
              <a:pPr>
                <a:defRPr/>
              </a:pPr>
              <a:t>07.11.2024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96C472-09D2-F92C-3028-F41E4AC19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058A54-D473-C20A-C175-715CB465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6C0EC4A-D0B5-45C7-9CB9-8038E3B05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59CDA-9008-4146-A0C3-6321C7390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2144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Subjektivně zabarvený popis</a:t>
            </a:r>
            <a:b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</a:br>
            <a: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= líčení (procvičování)</a:t>
            </a:r>
            <a:b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altLang="cs-CZ" sz="5400" b="1" u="sng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830045-AC24-B086-592C-201BBE165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3714750"/>
            <a:ext cx="6400800" cy="1752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8.třída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6341A4-A171-6771-D0D4-1F6E06E6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404813"/>
            <a:ext cx="8447088" cy="6613525"/>
          </a:xfrm>
        </p:spPr>
        <p:txBody>
          <a:bodyPr/>
          <a:lstStyle/>
          <a:p>
            <a:pPr marL="534988" indent="-534988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dirty="0"/>
              <a:t>3) 	</a:t>
            </a:r>
            <a:r>
              <a:rPr lang="cs-CZ" u="sng" dirty="0"/>
              <a:t>Vymyslete synonyma ke slovům spí a doktor.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spí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doktor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None/>
              <a:defRPr/>
            </a:pPr>
            <a:endParaRPr lang="cs-CZ" sz="1500" dirty="0"/>
          </a:p>
          <a:p>
            <a:pPr marL="534988" indent="-534988" eaLnBrk="1" hangingPunct="1">
              <a:spcBef>
                <a:spcPts val="600"/>
              </a:spcBef>
              <a:buFont typeface="Arial" charset="0"/>
              <a:buAutoNum type="arabicParenR" startAt="4"/>
              <a:defRPr/>
            </a:pPr>
            <a:r>
              <a:rPr lang="cs-CZ" u="sng" dirty="0"/>
              <a:t>Doplňte přívlastky ke slovu oči.</a:t>
            </a:r>
          </a:p>
          <a:p>
            <a:pPr marL="534988" indent="-534988" eaLnBrk="1" hangingPunct="1">
              <a:spcBef>
                <a:spcPts val="600"/>
              </a:spcBef>
              <a:buFont typeface="Arial" charset="0"/>
              <a:buNone/>
              <a:defRPr/>
            </a:pPr>
            <a:endParaRPr lang="cs-CZ" u="sng" dirty="0"/>
          </a:p>
          <a:p>
            <a:pPr marL="534988" indent="-534988" eaLnBrk="1" hangingPunct="1">
              <a:spcBef>
                <a:spcPts val="600"/>
              </a:spcBef>
              <a:buFont typeface="+mj-lt"/>
              <a:buAutoNum type="arabicParenR" startAt="5"/>
              <a:defRPr/>
            </a:pPr>
            <a:r>
              <a:rPr lang="cs-CZ" u="sng" dirty="0"/>
              <a:t>Dokončete líčení ukázky.</a:t>
            </a:r>
          </a:p>
          <a:p>
            <a:pPr marL="534988" indent="-534988" eaLnBrk="1" hangingPunct="1">
              <a:spcBef>
                <a:spcPts val="600"/>
              </a:spcBef>
              <a:buFont typeface="Arial" charset="0"/>
              <a:buNone/>
              <a:defRPr/>
            </a:pPr>
            <a:endParaRPr lang="cs-CZ" u="sng" dirty="0"/>
          </a:p>
          <a:p>
            <a:pPr marL="534988" indent="-534988" eaLnBrk="1" hangingPunct="1">
              <a:spcBef>
                <a:spcPts val="600"/>
              </a:spcBef>
              <a:buFont typeface="+mj-lt"/>
              <a:buAutoNum type="arabicParenR" startAt="6"/>
              <a:defRPr/>
            </a:pPr>
            <a:r>
              <a:rPr lang="cs-CZ" u="sng" dirty="0"/>
              <a:t>Zamyslete se a napište, co byste dělali, kdyby neexistovaly počítače.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DB0D86-EBCD-D205-3301-1E3024488358}"/>
              </a:ext>
            </a:extLst>
          </p:cNvPr>
          <p:cNvSpPr txBox="1"/>
          <p:nvPr/>
        </p:nvSpPr>
        <p:spPr>
          <a:xfrm>
            <a:off x="2254250" y="981075"/>
            <a:ext cx="5557838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hajá, odpočívá, má zavřené oči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F76848-A119-E688-B59F-E5D2CFE22390}"/>
              </a:ext>
            </a:extLst>
          </p:cNvPr>
          <p:cNvSpPr txBox="1"/>
          <p:nvPr/>
        </p:nvSpPr>
        <p:spPr>
          <a:xfrm>
            <a:off x="2627313" y="1557338"/>
            <a:ext cx="173831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opravář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FF04123-554B-13C7-EF08-3102D9AC7D47}"/>
              </a:ext>
            </a:extLst>
          </p:cNvPr>
          <p:cNvSpPr txBox="1"/>
          <p:nvPr/>
        </p:nvSpPr>
        <p:spPr>
          <a:xfrm>
            <a:off x="1116013" y="2997200"/>
            <a:ext cx="3887787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své, jasné, rozzářené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F2278A1-0C33-A001-C666-8325D5B1BE50}"/>
              </a:ext>
            </a:extLst>
          </p:cNvPr>
          <p:cNvSpPr txBox="1"/>
          <p:nvPr/>
        </p:nvSpPr>
        <p:spPr>
          <a:xfrm>
            <a:off x="1187450" y="4076700"/>
            <a:ext cx="5376863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Jak se staráš ty o svůj počítač.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15FDC25-B145-33E6-D920-60BD24E28248}"/>
              </a:ext>
            </a:extLst>
          </p:cNvPr>
          <p:cNvSpPr txBox="1"/>
          <p:nvPr/>
        </p:nvSpPr>
        <p:spPr>
          <a:xfrm>
            <a:off x="1187450" y="5732463"/>
            <a:ext cx="5959475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použijte vypravování nebo úvahu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972630D5-F568-B67F-9653-B3C3B11C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Můj mobil </a:t>
            </a:r>
          </a:p>
        </p:txBody>
      </p:sp>
      <p:sp>
        <p:nvSpPr>
          <p:cNvPr id="12291" name="Zástupný obsah 2">
            <a:extLst>
              <a:ext uri="{FF2B5EF4-FFF2-40B4-BE49-F238E27FC236}">
                <a16:creationId xmlns:a16="http://schemas.microsoft.com/office/drawing/2014/main" id="{EFB7DC36-F43B-0DFD-9369-9FFACCE1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Vytvořte líčení na téma Můj mobilní telefon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574FA4-74DC-3D49-C7A7-4AB20AA9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821363"/>
          </a:xfrm>
        </p:spPr>
        <p:txBody>
          <a:bodyPr/>
          <a:lstStyle/>
          <a:p>
            <a:pPr marL="355600" indent="-355600" eaLnBrk="1" hangingPunct="1">
              <a:buFont typeface="Arial" panose="020B0604020202020204" pitchFamily="34" charset="0"/>
              <a:buNone/>
            </a:pPr>
            <a:r>
              <a:rPr lang="cs-CZ" altLang="cs-CZ" u="sng"/>
              <a:t>Podtrhněte správnou odpověď.</a:t>
            </a:r>
            <a:endParaRPr lang="cs-CZ" altLang="cs-CZ" sz="1500"/>
          </a:p>
          <a:p>
            <a:pPr marL="355600" indent="-355600" eaLnBrk="1" hangingPunct="1"/>
            <a:r>
              <a:rPr lang="cs-CZ" altLang="cs-CZ"/>
              <a:t>Líčení patří nepatří mezi popis.</a:t>
            </a:r>
          </a:p>
          <a:p>
            <a:pPr marL="355600" indent="-355600" eaLnBrk="1" hangingPunct="1"/>
            <a:r>
              <a:rPr lang="cs-CZ" altLang="cs-CZ"/>
              <a:t>Líčení zachycuje nezachycuje autorovy city, nálady.</a:t>
            </a:r>
          </a:p>
          <a:p>
            <a:pPr marL="355600" indent="-355600" eaLnBrk="1" hangingPunct="1"/>
            <a:r>
              <a:rPr lang="cs-CZ" altLang="cs-CZ"/>
              <a:t>Mohou nemohou se používat slova lichotivá.</a:t>
            </a:r>
          </a:p>
          <a:p>
            <a:pPr marL="355600" indent="-355600" eaLnBrk="1" hangingPunct="1"/>
            <a:r>
              <a:rPr lang="cs-CZ" altLang="cs-CZ"/>
              <a:t>Personifikace je není oživování věcí.</a:t>
            </a:r>
          </a:p>
          <a:p>
            <a:pPr marL="355600" indent="-355600" eaLnBrk="1" hangingPunct="1"/>
            <a:r>
              <a:rPr lang="cs-CZ" altLang="cs-CZ"/>
              <a:t>Ta nádhera! Je není větný ekvivalent.</a:t>
            </a:r>
          </a:p>
          <a:p>
            <a:pPr marL="355600" indent="-355600" eaLnBrk="1" hangingPunct="1"/>
            <a:r>
              <a:rPr lang="cs-CZ" altLang="cs-CZ"/>
              <a:t>Tváří se jako čert! Je není přirovnání.</a:t>
            </a:r>
          </a:p>
          <a:p>
            <a:pPr marL="355600" indent="-355600" eaLnBrk="1" hangingPunct="1"/>
            <a:r>
              <a:rPr lang="cs-CZ" altLang="cs-CZ"/>
              <a:t>Líčení jedné věci dvěma osobami bude nebude úplně stejné.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A24910-34D5-EA35-3D97-5FF858107D95}"/>
              </a:ext>
            </a:extLst>
          </p:cNvPr>
          <p:cNvSpPr txBox="1"/>
          <p:nvPr/>
        </p:nvSpPr>
        <p:spPr>
          <a:xfrm>
            <a:off x="2987675" y="44450"/>
            <a:ext cx="268287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Opakování</a:t>
            </a:r>
          </a:p>
        </p:txBody>
      </p:sp>
      <p:cxnSp>
        <p:nvCxnSpPr>
          <p:cNvPr id="11" name="Přímá spojovací čára 10">
            <a:extLst>
              <a:ext uri="{FF2B5EF4-FFF2-40B4-BE49-F238E27FC236}">
                <a16:creationId xmlns:a16="http://schemas.microsoft.com/office/drawing/2014/main" id="{C4681706-FBE6-6867-7BAE-329606D2F9E2}"/>
              </a:ext>
            </a:extLst>
          </p:cNvPr>
          <p:cNvCxnSpPr/>
          <p:nvPr/>
        </p:nvCxnSpPr>
        <p:spPr>
          <a:xfrm>
            <a:off x="900113" y="1989138"/>
            <a:ext cx="180022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>
            <a:extLst>
              <a:ext uri="{FF2B5EF4-FFF2-40B4-BE49-F238E27FC236}">
                <a16:creationId xmlns:a16="http://schemas.microsoft.com/office/drawing/2014/main" id="{93952968-E65F-D2EF-C8F9-9BC00E9DF980}"/>
              </a:ext>
            </a:extLst>
          </p:cNvPr>
          <p:cNvCxnSpPr/>
          <p:nvPr/>
        </p:nvCxnSpPr>
        <p:spPr>
          <a:xfrm>
            <a:off x="4067175" y="1989138"/>
            <a:ext cx="187325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9303B702-902F-DB88-12CE-B38EDA113FF6}"/>
              </a:ext>
            </a:extLst>
          </p:cNvPr>
          <p:cNvCxnSpPr/>
          <p:nvPr/>
        </p:nvCxnSpPr>
        <p:spPr>
          <a:xfrm>
            <a:off x="900113" y="2636838"/>
            <a:ext cx="259238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>
            <a:extLst>
              <a:ext uri="{FF2B5EF4-FFF2-40B4-BE49-F238E27FC236}">
                <a16:creationId xmlns:a16="http://schemas.microsoft.com/office/drawing/2014/main" id="{B93AE812-E735-EDDC-E35B-6DD6477F15C3}"/>
              </a:ext>
            </a:extLst>
          </p:cNvPr>
          <p:cNvCxnSpPr/>
          <p:nvPr/>
        </p:nvCxnSpPr>
        <p:spPr>
          <a:xfrm>
            <a:off x="5724525" y="2636838"/>
            <a:ext cx="216058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>
            <a:extLst>
              <a:ext uri="{FF2B5EF4-FFF2-40B4-BE49-F238E27FC236}">
                <a16:creationId xmlns:a16="http://schemas.microsoft.com/office/drawing/2014/main" id="{EDF3D0A6-213B-CABB-2623-03837A0586E5}"/>
              </a:ext>
            </a:extLst>
          </p:cNvPr>
          <p:cNvCxnSpPr/>
          <p:nvPr/>
        </p:nvCxnSpPr>
        <p:spPr>
          <a:xfrm>
            <a:off x="900113" y="3068638"/>
            <a:ext cx="115093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>
            <a:extLst>
              <a:ext uri="{FF2B5EF4-FFF2-40B4-BE49-F238E27FC236}">
                <a16:creationId xmlns:a16="http://schemas.microsoft.com/office/drawing/2014/main" id="{A6D327C5-5D14-BD30-1AC8-C3FCAEB8BB6D}"/>
              </a:ext>
            </a:extLst>
          </p:cNvPr>
          <p:cNvCxnSpPr/>
          <p:nvPr/>
        </p:nvCxnSpPr>
        <p:spPr>
          <a:xfrm>
            <a:off x="900113" y="4221163"/>
            <a:ext cx="259238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>
            <a:extLst>
              <a:ext uri="{FF2B5EF4-FFF2-40B4-BE49-F238E27FC236}">
                <a16:creationId xmlns:a16="http://schemas.microsoft.com/office/drawing/2014/main" id="{EFDCE504-F2EA-E525-EF2E-85A020FD83A4}"/>
              </a:ext>
            </a:extLst>
          </p:cNvPr>
          <p:cNvCxnSpPr/>
          <p:nvPr/>
        </p:nvCxnSpPr>
        <p:spPr>
          <a:xfrm>
            <a:off x="3851275" y="3644900"/>
            <a:ext cx="4392613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>
            <a:extLst>
              <a:ext uri="{FF2B5EF4-FFF2-40B4-BE49-F238E27FC236}">
                <a16:creationId xmlns:a16="http://schemas.microsoft.com/office/drawing/2014/main" id="{0C6D3F86-530F-5613-B732-5CE240532647}"/>
              </a:ext>
            </a:extLst>
          </p:cNvPr>
          <p:cNvCxnSpPr/>
          <p:nvPr/>
        </p:nvCxnSpPr>
        <p:spPr>
          <a:xfrm>
            <a:off x="900113" y="3644900"/>
            <a:ext cx="122396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>
            <a:extLst>
              <a:ext uri="{FF2B5EF4-FFF2-40B4-BE49-F238E27FC236}">
                <a16:creationId xmlns:a16="http://schemas.microsoft.com/office/drawing/2014/main" id="{C2BBBA6F-DC18-6313-C21E-315EB6D8459B}"/>
              </a:ext>
            </a:extLst>
          </p:cNvPr>
          <p:cNvCxnSpPr/>
          <p:nvPr/>
        </p:nvCxnSpPr>
        <p:spPr>
          <a:xfrm>
            <a:off x="4356100" y="4221163"/>
            <a:ext cx="244792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>
            <a:extLst>
              <a:ext uri="{FF2B5EF4-FFF2-40B4-BE49-F238E27FC236}">
                <a16:creationId xmlns:a16="http://schemas.microsoft.com/office/drawing/2014/main" id="{9F899A2C-7939-5695-CCA4-6988C0D2942E}"/>
              </a:ext>
            </a:extLst>
          </p:cNvPr>
          <p:cNvCxnSpPr/>
          <p:nvPr/>
        </p:nvCxnSpPr>
        <p:spPr>
          <a:xfrm>
            <a:off x="2916238" y="4868863"/>
            <a:ext cx="36036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>
            <a:extLst>
              <a:ext uri="{FF2B5EF4-FFF2-40B4-BE49-F238E27FC236}">
                <a16:creationId xmlns:a16="http://schemas.microsoft.com/office/drawing/2014/main" id="{207B29D8-3188-C376-3A93-D139B2205BAA}"/>
              </a:ext>
            </a:extLst>
          </p:cNvPr>
          <p:cNvCxnSpPr/>
          <p:nvPr/>
        </p:nvCxnSpPr>
        <p:spPr>
          <a:xfrm>
            <a:off x="4140200" y="4868863"/>
            <a:ext cx="280828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>
            <a:extLst>
              <a:ext uri="{FF2B5EF4-FFF2-40B4-BE49-F238E27FC236}">
                <a16:creationId xmlns:a16="http://schemas.microsoft.com/office/drawing/2014/main" id="{6937A120-12E9-4C1D-D501-7EF94181DFE4}"/>
              </a:ext>
            </a:extLst>
          </p:cNvPr>
          <p:cNvCxnSpPr/>
          <p:nvPr/>
        </p:nvCxnSpPr>
        <p:spPr>
          <a:xfrm>
            <a:off x="3851275" y="5445125"/>
            <a:ext cx="43338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>
            <a:extLst>
              <a:ext uri="{FF2B5EF4-FFF2-40B4-BE49-F238E27FC236}">
                <a16:creationId xmlns:a16="http://schemas.microsoft.com/office/drawing/2014/main" id="{CC00C496-1C46-43EC-B8E5-ECF4FF936386}"/>
              </a:ext>
            </a:extLst>
          </p:cNvPr>
          <p:cNvCxnSpPr/>
          <p:nvPr/>
        </p:nvCxnSpPr>
        <p:spPr>
          <a:xfrm>
            <a:off x="5148263" y="5445125"/>
            <a:ext cx="180022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>
            <a:extLst>
              <a:ext uri="{FF2B5EF4-FFF2-40B4-BE49-F238E27FC236}">
                <a16:creationId xmlns:a16="http://schemas.microsoft.com/office/drawing/2014/main" id="{AD89386A-5C70-35A1-2536-ABF84874AA42}"/>
              </a:ext>
            </a:extLst>
          </p:cNvPr>
          <p:cNvCxnSpPr/>
          <p:nvPr/>
        </p:nvCxnSpPr>
        <p:spPr>
          <a:xfrm>
            <a:off x="900113" y="6021388"/>
            <a:ext cx="540067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>
            <a:extLst>
              <a:ext uri="{FF2B5EF4-FFF2-40B4-BE49-F238E27FC236}">
                <a16:creationId xmlns:a16="http://schemas.microsoft.com/office/drawing/2014/main" id="{08393C81-CFFC-7F27-A821-DC58B0EDDFE6}"/>
              </a:ext>
            </a:extLst>
          </p:cNvPr>
          <p:cNvCxnSpPr/>
          <p:nvPr/>
        </p:nvCxnSpPr>
        <p:spPr>
          <a:xfrm>
            <a:off x="900113" y="6524625"/>
            <a:ext cx="345598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849B55-375F-BD61-F5E3-CFD85D0DB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821363"/>
          </a:xfrm>
        </p:spPr>
        <p:txBody>
          <a:bodyPr/>
          <a:lstStyle/>
          <a:p>
            <a:pPr marL="355600" indent="-355600" eaLnBrk="1" hangingPunct="1">
              <a:buFont typeface="Arial" charset="0"/>
              <a:buChar char="•"/>
              <a:defRPr/>
            </a:pPr>
            <a:r>
              <a:rPr lang="cs-CZ" dirty="0"/>
              <a:t>s líčením se setkáváme v krásné literatuře </a:t>
            </a:r>
          </a:p>
          <a:p>
            <a:pPr marL="355600" indent="-355600" eaLnBrk="1" hangingPunct="1">
              <a:buFont typeface="Arial" charset="0"/>
              <a:buChar char="•"/>
              <a:defRPr/>
            </a:pPr>
            <a:r>
              <a:rPr lang="cs-CZ" dirty="0"/>
              <a:t>autor vyjadřuje své pocity, nálady, myšlenky, představy, vztahy</a:t>
            </a:r>
          </a:p>
          <a:p>
            <a:pPr marL="355600" indent="-355600" eaLnBrk="1" hangingPunct="1">
              <a:buFont typeface="Arial" charset="0"/>
              <a:buChar char="•"/>
              <a:defRPr/>
            </a:pPr>
            <a:r>
              <a:rPr lang="cs-CZ" dirty="0"/>
              <a:t>cílem je působit na všechny smysly čtenáře</a:t>
            </a:r>
          </a:p>
          <a:p>
            <a:pPr marL="355600" indent="-355600" eaLnBrk="1" hangingPunct="1">
              <a:buFont typeface="Arial" charset="0"/>
              <a:buChar char="•"/>
              <a:defRPr/>
            </a:pPr>
            <a:r>
              <a:rPr lang="cs-CZ" dirty="0"/>
              <a:t>napsat líčení není jednoduché</a:t>
            </a:r>
          </a:p>
          <a:p>
            <a:pPr marL="355600" indent="-355600" eaLnBrk="1" hangingPunct="1">
              <a:buFont typeface="Arial" charset="0"/>
              <a:buChar char="•"/>
              <a:defRPr/>
            </a:pPr>
            <a:r>
              <a:rPr lang="cs-CZ" dirty="0"/>
              <a:t>musíme se soustředit na to, že z textu musí být patrné, že jsou to naše vlastní myšlenky</a:t>
            </a:r>
          </a:p>
          <a:p>
            <a:pPr marL="355600" indent="-355600" eaLnBrk="1" hangingPunct="1">
              <a:buClr>
                <a:schemeClr val="tx1"/>
              </a:buClr>
              <a:buFont typeface="Arial" charset="0"/>
              <a:buChar char="•"/>
              <a:defRPr/>
            </a:pPr>
            <a:r>
              <a:rPr lang="cs-CZ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stejné věci od dvou lidí se může výrazně lišit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2E62F10-E5A7-DC77-8D3B-32AC9E24C8E8}"/>
              </a:ext>
            </a:extLst>
          </p:cNvPr>
          <p:cNvSpPr txBox="1"/>
          <p:nvPr/>
        </p:nvSpPr>
        <p:spPr>
          <a:xfrm>
            <a:off x="3779838" y="260350"/>
            <a:ext cx="1649412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Líčení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C8B5E-CDDE-595B-DE07-57F765A87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7437437" cy="4822825"/>
          </a:xfrm>
        </p:spPr>
        <p:txBody>
          <a:bodyPr rtlCol="0">
            <a:normAutofit lnSpcReduction="10000"/>
          </a:bodyPr>
          <a:lstStyle/>
          <a:p>
            <a:pPr marL="808038" indent="-808038" eaLnBrk="1" hangingPunct="1">
              <a:spcBef>
                <a:spcPct val="0"/>
              </a:spcBef>
              <a:buClr>
                <a:schemeClr val="tx1"/>
              </a:buClr>
              <a:buFont typeface="Arial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OSNOVA: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1) úvod: 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seznámení s objektem našeho líčení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2) stať: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vlastní líčení (popis) objektu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3) závěr: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zhodnocení, vyjádření vztahu k objektu</a:t>
            </a:r>
          </a:p>
          <a:p>
            <a:pPr marL="0" indent="0" eaLnBrk="1" hangingPunct="1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cs-CZ" dirty="0"/>
              <a:t>							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F61065-1288-D962-4047-02B1A3E88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00025"/>
            <a:ext cx="8229600" cy="6181725"/>
          </a:xfrm>
        </p:spPr>
        <p:txBody>
          <a:bodyPr rtlCol="0">
            <a:normAutofit fontScale="85000" lnSpcReduction="10000"/>
          </a:bodyPr>
          <a:lstStyle/>
          <a:p>
            <a:pPr marL="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Jazykové prostředky:</a:t>
            </a:r>
          </a:p>
          <a:p>
            <a:pPr marL="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cs-CZ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neobvyklá slovní spojení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(hrdliččin zval ku lásce hlas)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zdrobněliny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(sluníčko)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přirovnání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(jako ohnivá koule)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personifikace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(potok si prozpěvuje)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slova citově zabarvená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(cestička)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dějová slovesa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(čas utíká, letí, táhne se)</a:t>
            </a:r>
          </a:p>
          <a:p>
            <a:pPr marL="205740" indent="0" eaLnBrk="1" hangingPunct="1"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nadsázka </a:t>
            </a:r>
            <a:r>
              <a:rPr lang="cs-CZ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(100x se vracím)</a:t>
            </a:r>
          </a:p>
          <a:p>
            <a:pPr marL="808038" indent="-808038" fontAlgn="auto">
              <a:spcAft>
                <a:spcPts val="0"/>
              </a:spcAft>
              <a:buClr>
                <a:schemeClr val="tx1"/>
              </a:buClr>
              <a:buFont typeface="Arial" charset="0"/>
              <a:buNone/>
              <a:defRPr/>
            </a:pP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Obrázek 1">
            <a:extLst>
              <a:ext uri="{FF2B5EF4-FFF2-40B4-BE49-F238E27FC236}">
                <a16:creationId xmlns:a16="http://schemas.microsoft.com/office/drawing/2014/main" id="{1F1E2E05-C7D6-A044-371F-192546B6B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17272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A2C962-AD67-3A3C-9AD1-15E4C14ED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415925"/>
            <a:ext cx="8064500" cy="6684963"/>
          </a:xfrm>
        </p:spPr>
        <p:txBody>
          <a:bodyPr rtlCol="0">
            <a:normAutofit/>
          </a:bodyPr>
          <a:lstStyle/>
          <a:p>
            <a:pPr marL="205740" indent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3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synonyma </a:t>
            </a:r>
            <a:r>
              <a:rPr lang="cs-CZ" sz="37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(roste, tyčí se, vyráží)</a:t>
            </a:r>
          </a:p>
          <a:p>
            <a:pPr marL="205740" indent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3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metafora </a:t>
            </a:r>
            <a:r>
              <a:rPr lang="cs-CZ" sz="37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(slunce = pomeranč)</a:t>
            </a:r>
          </a:p>
          <a:p>
            <a:pPr marL="205740" indent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3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přívlastky </a:t>
            </a:r>
            <a:r>
              <a:rPr lang="cs-CZ" sz="37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(krásný, pěkný, vznešený)</a:t>
            </a:r>
          </a:p>
          <a:p>
            <a:pPr marL="205740" indent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3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jednočlenné věty </a:t>
            </a:r>
            <a:r>
              <a:rPr lang="cs-CZ" sz="37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(Hřmí!)</a:t>
            </a:r>
          </a:p>
          <a:p>
            <a:pPr marL="205740" indent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sz="3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větné ekvivalenty </a:t>
            </a:r>
            <a:r>
              <a:rPr lang="cs-CZ" sz="37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(Ta nádhera!)</a:t>
            </a:r>
          </a:p>
          <a:p>
            <a:pPr marL="908050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8038" indent="-357188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Obrázek 3">
            <a:extLst>
              <a:ext uri="{FF2B5EF4-FFF2-40B4-BE49-F238E27FC236}">
                <a16:creationId xmlns:a16="http://schemas.microsoft.com/office/drawing/2014/main" id="{F30C2204-23E1-752E-27FC-909A651EF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01"/>
          <a:stretch>
            <a:fillRect/>
          </a:stretch>
        </p:blipFill>
        <p:spPr bwMode="auto">
          <a:xfrm>
            <a:off x="1476375" y="3994150"/>
            <a:ext cx="42799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E66B80-6339-5EFE-E9AE-D5823F3A2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20763"/>
            <a:ext cx="8447088" cy="5821362"/>
          </a:xfrm>
        </p:spPr>
        <p:txBody>
          <a:bodyPr/>
          <a:lstStyle/>
          <a:p>
            <a:pPr marL="35560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cs-CZ" sz="2600" dirty="0"/>
              <a:t>Když k němu přijdu, ještě spí. Probudím ho a chvíli čekám, než si promne oči, rozkouká se, probudí. Pískne si, a už na mě mrká. Rozzáří se jako malé dítě, když vidí dudlík. Ale stačí si jen na chvíli od něho odskočit a už opět usíná. To pak stačí jen ho trochu pohladit a pošimrat. Hned je schopný pracovat, povídat si se mnou nebo si psát. To všechno uměl hned, když se narodil. A jak je chytrý. Spolkl moudrost celého světa, zná všechny světové jazyky. Stále je plný elánu. Jen jednou byl nemocný. Ach, jo! Neotevřel oči, nemluvil. Chudinka! Táta ho naložil do auta a odvezl k doktorovi. Za dva dny byl zpět. Prý mu vyměnili vnitřnosti.</a:t>
            </a:r>
            <a:endParaRPr lang="cs-CZ" sz="2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3288" indent="-547688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cs-CZ" sz="2600" dirty="0"/>
              <a:t> </a:t>
            </a:r>
            <a:endParaRPr lang="cs-CZ" sz="2600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6B5DE47-08CC-9CEB-45A2-F8EF67EF3857}"/>
              </a:ext>
            </a:extLst>
          </p:cNvPr>
          <p:cNvSpPr txBox="1"/>
          <p:nvPr/>
        </p:nvSpPr>
        <p:spPr>
          <a:xfrm>
            <a:off x="1403350" y="115888"/>
            <a:ext cx="1863725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Ukázka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E4482607-6D76-33F1-A097-49ABDD77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0482" name="Picture 2" descr="http://vyuka-ict.ic.cz/obrazky/IBM%20PC2.jpg">
            <a:extLst>
              <a:ext uri="{FF2B5EF4-FFF2-40B4-BE49-F238E27FC236}">
                <a16:creationId xmlns:a16="http://schemas.microsoft.com/office/drawing/2014/main" id="{2F225E16-59DF-D379-0AB2-4CAD5A6C11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1681163"/>
            <a:ext cx="5715000" cy="4362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15F28E-1ABD-F36F-F2AB-C31A6726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447088" cy="5821363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Arial" charset="0"/>
              <a:buAutoNum type="arabicParenR"/>
              <a:defRPr/>
            </a:pPr>
            <a:r>
              <a:rPr lang="cs-CZ" u="sng" dirty="0"/>
              <a:t>Vymyslete nadpis.</a:t>
            </a:r>
          </a:p>
          <a:p>
            <a:pPr marL="712788" indent="273050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Můj počítač.</a:t>
            </a:r>
          </a:p>
          <a:p>
            <a:pPr marL="712788" indent="27305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cs-CZ" sz="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4988" indent="-534988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dirty="0"/>
              <a:t>2) 	</a:t>
            </a:r>
            <a:r>
              <a:rPr lang="cs-CZ" u="sng" dirty="0"/>
              <a:t>Vyhledejte.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nadsázku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přirovnání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personifikaci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větný ekvivalent</a:t>
            </a:r>
          </a:p>
          <a:p>
            <a:pPr marL="985838" indent="-27305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cs-CZ" dirty="0"/>
              <a:t>dějová slovesa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C6FD18F-FCF7-AA17-D2BD-E74BBE5097BF}"/>
              </a:ext>
            </a:extLst>
          </p:cNvPr>
          <p:cNvSpPr txBox="1"/>
          <p:nvPr/>
        </p:nvSpPr>
        <p:spPr>
          <a:xfrm>
            <a:off x="2700338" y="260350"/>
            <a:ext cx="362267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Úkoly k ukázce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7CCF51-9148-8984-200A-B425E3BCE477}"/>
              </a:ext>
            </a:extLst>
          </p:cNvPr>
          <p:cNvSpPr txBox="1"/>
          <p:nvPr/>
        </p:nvSpPr>
        <p:spPr>
          <a:xfrm>
            <a:off x="3059113" y="2987675"/>
            <a:ext cx="5440362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Spolkl moudrost celého světa.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11949F4-A152-D0C1-3275-7C67BA8B03B3}"/>
              </a:ext>
            </a:extLst>
          </p:cNvPr>
          <p:cNvSpPr txBox="1"/>
          <p:nvPr/>
        </p:nvSpPr>
        <p:spPr>
          <a:xfrm>
            <a:off x="3251200" y="3563938"/>
            <a:ext cx="4633913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Rozzáří se jako malé dítě.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EF3DE4-0F15-CFCD-5BF1-10D629C47510}"/>
              </a:ext>
            </a:extLst>
          </p:cNvPr>
          <p:cNvSpPr txBox="1"/>
          <p:nvPr/>
        </p:nvSpPr>
        <p:spPr>
          <a:xfrm>
            <a:off x="3532188" y="4076700"/>
            <a:ext cx="551815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spí, probudí se, rozkouká se, …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1BF96FB-4B8E-95B8-319B-1D774080C2B2}"/>
              </a:ext>
            </a:extLst>
          </p:cNvPr>
          <p:cNvSpPr txBox="1"/>
          <p:nvPr/>
        </p:nvSpPr>
        <p:spPr>
          <a:xfrm>
            <a:off x="4140200" y="4652963"/>
            <a:ext cx="35115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Ach jo!, Chudinka!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D461B2F-F9F1-877A-5BAA-6B92DB5C5D6C}"/>
              </a:ext>
            </a:extLst>
          </p:cNvPr>
          <p:cNvSpPr txBox="1"/>
          <p:nvPr/>
        </p:nvSpPr>
        <p:spPr>
          <a:xfrm>
            <a:off x="3779838" y="5229225"/>
            <a:ext cx="4700587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indent="273050" eaLnBrk="1" hangingPunct="1">
              <a:buFont typeface="Arial" pitchFamily="34" charset="0"/>
              <a:buChar char="•"/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odskočit, spí, pošimrat,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527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Wingdings 3</vt:lpstr>
      <vt:lpstr>Motiv sady Office</vt:lpstr>
      <vt:lpstr>Subjektivně zabarvený popis = líčení (procvičování)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Můj mobil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VY_32_INOVACE_10A_CJ9_04_SKLADBA - Souvětí podřadné</dc:title>
  <dc:creator>Ludmila Handrejchová</dc:creator>
  <cp:lastModifiedBy>Milan Bednář</cp:lastModifiedBy>
  <cp:revision>242</cp:revision>
  <dcterms:created xsi:type="dcterms:W3CDTF">2013-03-19T06:24:00Z</dcterms:created>
  <dcterms:modified xsi:type="dcterms:W3CDTF">2024-11-07T16:11:27Z</dcterms:modified>
</cp:coreProperties>
</file>