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1" r:id="rId2"/>
    <p:sldId id="264" r:id="rId3"/>
    <p:sldId id="270" r:id="rId4"/>
    <p:sldId id="271" r:id="rId5"/>
    <p:sldId id="260" r:id="rId6"/>
    <p:sldId id="265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7B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61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DB071-76A4-4D4B-B34B-C1AF18E9C909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190C4-6C1E-4CB1-9DFE-05EB1397BE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638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/>
              <a:t>Elektronická učebnice - Základní škola Děčín VI, Na Stráni 879/2, příspěvková organizace</a:t>
            </a:r>
          </a:p>
        </p:txBody>
      </p:sp>
    </p:spTree>
    <p:extLst>
      <p:ext uri="{BB962C8B-B14F-4D97-AF65-F5344CB8AC3E}">
        <p14:creationId xmlns:p14="http://schemas.microsoft.com/office/powerpoint/2010/main" val="1982132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/>
              <a:t>Elektronická učebnice - Základní škola Děčín VI, Na Stráni 879/2, příspěvková organizace</a:t>
            </a:r>
          </a:p>
        </p:txBody>
      </p:sp>
    </p:spTree>
    <p:extLst>
      <p:ext uri="{BB962C8B-B14F-4D97-AF65-F5344CB8AC3E}">
        <p14:creationId xmlns:p14="http://schemas.microsoft.com/office/powerpoint/2010/main" val="1746029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41CA06-DB21-4D2D-A00F-7206A3F529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7F5B1E9-8441-4F4E-A233-618168935F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DEA200-701B-4C46-820C-7BA3B97E6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9FA6-327F-42FE-BEB1-4EAA0E3F47F2}" type="datetimeFigureOut">
              <a:rPr lang="cs-CZ" smtClean="0"/>
              <a:pPr/>
              <a:t>03.01.2021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575E6E-A26B-4E97-B6A8-050E936E1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A23775-F6D9-41D1-A714-F6C97429C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9A59-F8AC-4F68-9380-08BE36065D0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727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DBD6D5-D0B6-4470-B038-E08CE8C56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EEA14A-4C5B-4A0C-9681-E7CB064AD0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4F1E24-02A3-4E46-AFAA-0E90A2871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9FA6-327F-42FE-BEB1-4EAA0E3F47F2}" type="datetimeFigureOut">
              <a:rPr lang="cs-CZ" smtClean="0"/>
              <a:pPr/>
              <a:t>03.01.2021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4A7958-C614-483F-AAD2-FC964346B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51C308-E698-4FB4-955F-EB98EA421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9A59-F8AC-4F68-9380-08BE36065D0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1321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C444F52-61AC-4D4A-8BB5-7F4078DD6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1E2EC02-D219-4471-89DE-CC2A7FC626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7887A6-FCF2-4791-AE43-9EEB61034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9FA6-327F-42FE-BEB1-4EAA0E3F47F2}" type="datetimeFigureOut">
              <a:rPr lang="cs-CZ" smtClean="0"/>
              <a:pPr/>
              <a:t>03.01.2021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5E41D8B-3C9A-4F95-AD6E-28F7B19D8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A0B099-B74A-4C2B-A231-CCD4A9906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9A59-F8AC-4F68-9380-08BE36065D0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9580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2BCA2E-F621-4106-B850-9CBB7434D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FDE947-BF7A-41EB-AC9B-964D20714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136781-C45B-4CDB-9533-89DEE924D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9FA6-327F-42FE-BEB1-4EAA0E3F47F2}" type="datetimeFigureOut">
              <a:rPr lang="cs-CZ" smtClean="0"/>
              <a:pPr/>
              <a:t>03.01.2021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DAF1CF-73E0-41EA-81EB-33122A71D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3E6675-F45E-4BCF-896B-E2E795F62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9A59-F8AC-4F68-9380-08BE36065D0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0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7245B3-3862-4DDA-94A9-F22794B7A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190249D-029C-4809-92F6-DE5A7CBBD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2020CD-53BC-4343-B725-7CC976DBA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9FA6-327F-42FE-BEB1-4EAA0E3F47F2}" type="datetimeFigureOut">
              <a:rPr lang="cs-CZ" smtClean="0"/>
              <a:pPr/>
              <a:t>03.01.2021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0485FC-C933-4039-B42A-0D3673B49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323EBC-2D76-410E-A90B-553B2B952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9A59-F8AC-4F68-9380-08BE36065D0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50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69AE98-4761-4C7B-9D21-4044AEAF3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F54B43-9ECB-415B-9479-E2E7600C4B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D5DAB5F-8EB1-4661-9F20-FF66FB182B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E9C5B95-18AD-488F-B5D8-3ABEF77F6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9FA6-327F-42FE-BEB1-4EAA0E3F47F2}" type="datetimeFigureOut">
              <a:rPr lang="cs-CZ" smtClean="0"/>
              <a:pPr/>
              <a:t>03.01.2021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98A0B70-247C-48AE-98E7-4C3612164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B6DA5D4-711F-4BD6-A18A-79A94FE4A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9A59-F8AC-4F68-9380-08BE36065D0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1752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FB915E-4C54-42F2-BBF4-7CD40D8E7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ECB3431-9848-4202-BFC2-1B6169F7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7BC8593-A721-4514-B4C6-5798FEF49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91CD412-BCE8-45CD-830D-FD955331BE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42E922A-F4C0-4979-8B4D-CF040B7328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8F06254-6A9E-445F-A63A-9B40F223E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9FA6-327F-42FE-BEB1-4EAA0E3F47F2}" type="datetimeFigureOut">
              <a:rPr lang="cs-CZ" smtClean="0"/>
              <a:pPr/>
              <a:t>03.01.2021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46C8BCE-4355-4184-BAA0-4E3983C80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424E1C3-4C4B-4110-B689-16776ED6A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9A59-F8AC-4F68-9380-08BE36065D0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2939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03C6A6-FAF6-43CF-86F0-A35BA3FB3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D9D5D34-5064-4F2F-8666-48B3784BD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9FA6-327F-42FE-BEB1-4EAA0E3F47F2}" type="datetimeFigureOut">
              <a:rPr lang="cs-CZ" smtClean="0"/>
              <a:pPr/>
              <a:t>03.01.2021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ACB7EBC-7A65-4B0A-8AC3-0ED727344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51CFA5B-8A14-4E92-8B3C-2256CA9AC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9A59-F8AC-4F68-9380-08BE36065D0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2969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D842426-51CE-4BD9-902A-11876F285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9FA6-327F-42FE-BEB1-4EAA0E3F47F2}" type="datetimeFigureOut">
              <a:rPr lang="cs-CZ" smtClean="0"/>
              <a:pPr/>
              <a:t>03.01.2021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08DD117-C60C-4675-857D-F6A753D50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3403B6D-DE80-458F-A92E-9BDF20C93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9A59-F8AC-4F68-9380-08BE36065D0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979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9DC4A6-43E4-4E18-90EB-7DE2AA2A2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A6A182-B942-4FBA-87FB-41BF7DAE6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DEAEDF3-4197-4331-8859-D0CAEDDB7B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577E89B-42C4-48C1-AC5D-B488202F4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9FA6-327F-42FE-BEB1-4EAA0E3F47F2}" type="datetimeFigureOut">
              <a:rPr lang="cs-CZ" smtClean="0"/>
              <a:pPr/>
              <a:t>03.01.2021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8C30349-5501-48A4-BE90-51D354FC6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9716EB4-7C44-4CB6-A822-3813F6381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9A59-F8AC-4F68-9380-08BE36065D0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53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6E6B80-23E2-4CE1-A29B-5FF83FF46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02D4673-B272-4C98-B974-A70EEAC32C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ED43BCC-77CC-44C4-9F24-5609D4DDA0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CDCC08C-55BC-4051-8A06-7CBD6C252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9FA6-327F-42FE-BEB1-4EAA0E3F47F2}" type="datetimeFigureOut">
              <a:rPr lang="cs-CZ" smtClean="0"/>
              <a:pPr/>
              <a:t>03.01.2021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1CBF586-E311-470B-B427-BA7E127D7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ED6E14F-6DCB-46A6-B181-9BDB7D37C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9A59-F8AC-4F68-9380-08BE36065D0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39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5E9D1DD-CA64-432A-83DB-99E1F5D47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9B85088-1DB7-40B9-BF05-ADBAE5F02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0149124-553E-4623-ABD8-BA6A9EE325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F9FA6-327F-42FE-BEB1-4EAA0E3F47F2}" type="datetimeFigureOut">
              <a:rPr lang="cs-CZ" smtClean="0"/>
              <a:pPr/>
              <a:t>03.01.2021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0C691D-C64A-4566-875D-2FAFDACACB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18F5A0-775F-49CB-8633-C5E20E052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B9A59-F8AC-4F68-9380-08BE36065D0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858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2245809"/>
            <a:ext cx="6858000" cy="1564716"/>
          </a:xfrm>
        </p:spPr>
        <p:txBody>
          <a:bodyPr>
            <a:normAutofit/>
          </a:bodyPr>
          <a:lstStyle/>
          <a:p>
            <a:pPr algn="l"/>
            <a:r>
              <a:rPr lang="cs-CZ" sz="4200"/>
              <a:t>Poezie, její znaky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947050"/>
            <a:ext cx="6858000" cy="572583"/>
          </a:xfrm>
        </p:spPr>
        <p:txBody>
          <a:bodyPr>
            <a:normAutofit/>
          </a:bodyPr>
          <a:lstStyle/>
          <a:p>
            <a:pPr algn="l"/>
            <a:r>
              <a:rPr lang="cs-CZ" sz="1700"/>
              <a:t>7. třída</a:t>
            </a:r>
          </a:p>
        </p:txBody>
      </p:sp>
      <p:sp>
        <p:nvSpPr>
          <p:cNvPr id="8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440464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3379" y="0"/>
            <a:ext cx="532062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12290" y="4682920"/>
            <a:ext cx="3392097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4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00107" y="4682920"/>
            <a:ext cx="4443893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5335901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23566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930" y="1050595"/>
            <a:ext cx="6056111" cy="1618489"/>
          </a:xfrm>
        </p:spPr>
        <p:txBody>
          <a:bodyPr anchor="ctr">
            <a:normAutofit/>
          </a:bodyPr>
          <a:lstStyle/>
          <a:p>
            <a:r>
              <a:rPr lang="cs-CZ" sz="6300"/>
              <a:t>???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63930" y="2969469"/>
            <a:ext cx="6056111" cy="2800395"/>
          </a:xfrm>
        </p:spPr>
        <p:txBody>
          <a:bodyPr anchor="t"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Jaký literární pojem vznikne z těchto písmen? Víš, co znamená?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EEIOPZ</a:t>
            </a:r>
          </a:p>
          <a:p>
            <a:pPr marL="0" indent="0">
              <a:buNone/>
            </a:pPr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POEZIE</a:t>
            </a:r>
          </a:p>
        </p:txBody>
      </p:sp>
    </p:spTree>
    <p:extLst>
      <p:ext uri="{BB962C8B-B14F-4D97-AF65-F5344CB8AC3E}">
        <p14:creationId xmlns:p14="http://schemas.microsoft.com/office/powerpoint/2010/main" val="28937262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http://medialib.netface.cz/.ralfmost.cz/w/w/w/soubory/loga/05_teoreticke_texty/5.1.diplomova_prace_-_experimentalni_poezie_c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321" y="1349694"/>
            <a:ext cx="4444204" cy="4029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medialib.netface.cz/.ralfmost.cz/w/w/w/soubory/loga/05_teoreticke_texty/5.1.diplomova_prace_-_experimentalni_poezie_c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7" y="1870933"/>
            <a:ext cx="4615477" cy="3573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3794" y="233551"/>
            <a:ext cx="3456384" cy="594066"/>
          </a:xfrm>
        </p:spPr>
        <p:txBody>
          <a:bodyPr>
            <a:noAutofit/>
          </a:bodyPr>
          <a:lstStyle/>
          <a:p>
            <a:pPr>
              <a:spcBef>
                <a:spcPct val="20000"/>
              </a:spcBef>
            </a:pPr>
            <a:r>
              <a:rPr lang="cs-CZ" sz="4000" dirty="0">
                <a:solidFill>
                  <a:srgbClr val="F47B38"/>
                </a:solidFill>
                <a:latin typeface="+mn-lt"/>
                <a:ea typeface="+mn-ea"/>
                <a:cs typeface="+mn-cs"/>
              </a:rPr>
              <a:t>Poezie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337179" y="2592467"/>
            <a:ext cx="2294078" cy="91940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Byl pozdní večer – první máj –</a:t>
            </a:r>
          </a:p>
          <a:p>
            <a:pPr algn="just"/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večerní máj – byl lásky čas.</a:t>
            </a:r>
          </a:p>
          <a:p>
            <a:pPr algn="just"/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Hrdliččin zval ku lásce hlas, </a:t>
            </a:r>
          </a:p>
          <a:p>
            <a:pPr algn="just"/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kde borový zaváněl háj.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843808" y="1978759"/>
            <a:ext cx="2592288" cy="91940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Stříhali dohola malého chlapečka</a:t>
            </a:r>
          </a:p>
          <a:p>
            <a:pPr algn="just"/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Kadeře padaly k zemi a zmíraly</a:t>
            </a:r>
          </a:p>
          <a:p>
            <a:pPr algn="just"/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Kadeře padaly jak růže do hrobu</a:t>
            </a:r>
          </a:p>
          <a:p>
            <a:pPr algn="just"/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Železná židle se otáčela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37179" y="2097941"/>
            <a:ext cx="2141678" cy="34051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Karel Hynek Mácha - Máj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491790" y="1530414"/>
            <a:ext cx="3735136" cy="34051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Josef Kainar – Stříhali dohola malého chlapečka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84195" y="4293097"/>
            <a:ext cx="2490444" cy="91940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Zemřela matka a do hrobu dána, 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siroty po ní zůstaly; 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i přicházely každičkého rána 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a matičku svou hledaly. 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83130" y="3861049"/>
            <a:ext cx="2452912" cy="34051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Karel Jaromír Erben - Kytice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3640536" y="3198810"/>
            <a:ext cx="2227608" cy="34051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Jaroslav Seifert – Hora Říp</a:t>
            </a:r>
          </a:p>
        </p:txBody>
      </p:sp>
      <p:pic>
        <p:nvPicPr>
          <p:cNvPr id="2052" name="Picture 4" descr="http://www.almanachwagon.cz/naklad/valoch_jiri/havel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9501" y="1696016"/>
            <a:ext cx="2524293" cy="3289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ovéPole 17"/>
          <p:cNvSpPr txBox="1"/>
          <p:nvPr/>
        </p:nvSpPr>
        <p:spPr>
          <a:xfrm>
            <a:off x="3540848" y="3741866"/>
            <a:ext cx="2399305" cy="112371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Viděl jsem hory plné ledu, </a:t>
            </a:r>
          </a:p>
          <a:p>
            <a:pPr algn="just"/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však zpívat o nich nedovedu.</a:t>
            </a:r>
          </a:p>
          <a:p>
            <a:pPr algn="just"/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Jiskřily dálky nad hlavami</a:t>
            </a:r>
          </a:p>
          <a:p>
            <a:pPr algn="just"/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jak bleděmodré drahokamy.</a:t>
            </a:r>
          </a:p>
        </p:txBody>
      </p:sp>
    </p:spTree>
    <p:extLst>
      <p:ext uri="{BB962C8B-B14F-4D97-AF65-F5344CB8AC3E}">
        <p14:creationId xmlns:p14="http://schemas.microsoft.com/office/powerpoint/2010/main" val="167727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7" grpId="0" animBg="1"/>
      <p:bldP spid="8" grpId="0" animBg="1"/>
      <p:bldP spid="9" grpId="0" animBg="1"/>
      <p:bldP spid="12" grpId="0" animBg="1"/>
      <p:bldP spid="14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492100"/>
            <a:ext cx="5040560" cy="594066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Poezie, znaky, druhy 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786228" y="2612989"/>
            <a:ext cx="2250268" cy="510778"/>
          </a:xfrm>
          <a:prstGeom prst="wedgeRoundRectCallout">
            <a:avLst>
              <a:gd name="adj1" fmla="val -59870"/>
              <a:gd name="adj2" fmla="val -51010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lyrická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– vyjadřuje básníkovy pocity, dojmy, nálady, myšlenky </a:t>
            </a:r>
          </a:p>
        </p:txBody>
      </p:sp>
      <p:pic>
        <p:nvPicPr>
          <p:cNvPr id="3074" name="Picture 2" descr="http://www.zsbrezova.cz/ZsBrezova/media/skola/dokumenty/poezi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948070"/>
            <a:ext cx="1612726" cy="1329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3763144" y="1529447"/>
            <a:ext cx="3628950" cy="340519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Poezie = básnictví, literatura psaná ve verších.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626535" y="1948070"/>
            <a:ext cx="2455218" cy="510778"/>
          </a:xfrm>
          <a:prstGeom prst="wedgeRoundRectCallout">
            <a:avLst>
              <a:gd name="adj1" fmla="val -58876"/>
              <a:gd name="adj2" fmla="val -11247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epická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– založena na vypravování příběhu (podstatný je děj)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9344" y="1735084"/>
            <a:ext cx="3312368" cy="4277499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Josef Václav Sládek – </a:t>
            </a:r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Velké, širé, rodné lány</a:t>
            </a: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Velké, širé, rodné lány,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jak jste krásny na vše strany,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od souvratě ku souvrati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jak vás dnes to slunko zlatí!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    </a:t>
            </a:r>
            <a:r>
              <a:rPr lang="cs-CZ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Vlavé žito jako břehy,</a:t>
            </a:r>
            <a:br>
              <a:rPr lang="cs-CZ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květná luka plná něhy,</a:t>
            </a:r>
            <a:br>
              <a:rPr lang="cs-CZ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na úhoru, v žírné kráse,</a:t>
            </a:r>
            <a:br>
              <a:rPr lang="cs-CZ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pokojně se stádo pase.</a:t>
            </a:r>
            <a:br>
              <a:rPr lang="cs-CZ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    Nad vámi se nebe klene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jako v květu pole lněné,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nad lesy jen z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modrošíra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pára v tichý déšť se sbírá.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    A jak slunce vás tak </a:t>
            </a:r>
            <a:r>
              <a:rPr lang="cs-CZ" sz="12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zhřívá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a jak cvrček v klasech </a:t>
            </a:r>
            <a:r>
              <a:rPr lang="cs-CZ" sz="1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zpívá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v šíř i v dál, vy rodné lány,</a:t>
            </a:r>
            <a:br>
              <a:rPr lang="cs-CZ" sz="1200" dirty="0">
                <a:latin typeface="Times New Roman" pitchFamily="18" charset="0"/>
                <a:cs typeface="Times New Roman" pitchFamily="18" charset="0"/>
              </a:rPr>
            </a:b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buďte vy nám požehnány!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419872" y="2172222"/>
            <a:ext cx="1584176" cy="715089"/>
          </a:xfrm>
          <a:prstGeom prst="wedgeRoundRectCallout">
            <a:avLst>
              <a:gd name="adj1" fmla="val 58149"/>
              <a:gd name="adj2" fmla="val -7955"/>
              <a:gd name="adj3" fmla="val 1666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lyrickoepická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– děj propojený s dojmy, pocity, …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771800" y="4005064"/>
            <a:ext cx="3222340" cy="510778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sloka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(strofa) = graficky oddělená skupina veršů</a:t>
            </a:r>
          </a:p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                         („odstavec“ v básni)</a:t>
            </a:r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773711" y="3275767"/>
            <a:ext cx="1981733" cy="306467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verš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= jeden řádek v básni</a:t>
            </a:r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773710" y="5121688"/>
            <a:ext cx="3528392" cy="306467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rým =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zvuková shoda hlásek (slabik) na konci veršů</a:t>
            </a:r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Přímá spojnice se šipkou 3"/>
          <p:cNvCxnSpPr/>
          <p:nvPr/>
        </p:nvCxnSpPr>
        <p:spPr>
          <a:xfrm>
            <a:off x="1835696" y="2427610"/>
            <a:ext cx="936104" cy="7656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Pravá složená závorka 4"/>
          <p:cNvSpPr/>
          <p:nvPr/>
        </p:nvSpPr>
        <p:spPr>
          <a:xfrm>
            <a:off x="1763688" y="3193262"/>
            <a:ext cx="288032" cy="811802"/>
          </a:xfrm>
          <a:prstGeom prst="rightBrac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7" name="Přímá spojnice se šipkou 16"/>
          <p:cNvCxnSpPr/>
          <p:nvPr/>
        </p:nvCxnSpPr>
        <p:spPr>
          <a:xfrm>
            <a:off x="2133278" y="3599164"/>
            <a:ext cx="530510" cy="4779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Zahnutá šipka doleva 14"/>
          <p:cNvSpPr/>
          <p:nvPr/>
        </p:nvSpPr>
        <p:spPr>
          <a:xfrm>
            <a:off x="2133278" y="5103620"/>
            <a:ext cx="206474" cy="269597"/>
          </a:xfrm>
          <a:prstGeom prst="curved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19" name="Přímá spojnice se šipkou 18"/>
          <p:cNvCxnSpPr/>
          <p:nvPr/>
        </p:nvCxnSpPr>
        <p:spPr>
          <a:xfrm>
            <a:off x="2398534" y="5247636"/>
            <a:ext cx="323335" cy="272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6505774" y="3554661"/>
            <a:ext cx="2530722" cy="214526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podle toho, jaké téma si básník zvolil, k čemu se chce vyjadřovat, rozlišujeme poezii na: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osobní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milostnou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rodinnou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přírodní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vlasteneckou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náboženskou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reflexivní (úvahovou)</a:t>
            </a:r>
          </a:p>
        </p:txBody>
      </p:sp>
      <p:cxnSp>
        <p:nvCxnSpPr>
          <p:cNvPr id="23" name="Přímá spojnice se šipkou 22"/>
          <p:cNvCxnSpPr/>
          <p:nvPr/>
        </p:nvCxnSpPr>
        <p:spPr>
          <a:xfrm>
            <a:off x="7020272" y="3169918"/>
            <a:ext cx="132234" cy="3052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ovéPole 34"/>
          <p:cNvSpPr txBox="1"/>
          <p:nvPr/>
        </p:nvSpPr>
        <p:spPr>
          <a:xfrm>
            <a:off x="3615401" y="3538394"/>
            <a:ext cx="1456860" cy="3064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celkem 16 veršů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3619196" y="4490686"/>
            <a:ext cx="1456860" cy="3064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celkem 4 sloky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3379440" y="5428154"/>
            <a:ext cx="2922662" cy="51077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např. lány-strany, břehy-něhy, kráse-pase, klene-lněné, …</a:t>
            </a:r>
          </a:p>
        </p:txBody>
      </p:sp>
    </p:spTree>
    <p:extLst>
      <p:ext uri="{BB962C8B-B14F-4D97-AF65-F5344CB8AC3E}">
        <p14:creationId xmlns:p14="http://schemas.microsoft.com/office/powerpoint/2010/main" val="3290159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40022" y="365760"/>
            <a:ext cx="7025402" cy="1188720"/>
          </a:xfrm>
        </p:spPr>
        <p:txBody>
          <a:bodyPr>
            <a:normAutofit/>
          </a:bodyPr>
          <a:lstStyle/>
          <a:p>
            <a:r>
              <a:rPr lang="cs-CZ"/>
              <a:t>Poezie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23075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0"/>
            <a:ext cx="9144000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728740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40022" y="2176272"/>
            <a:ext cx="7025403" cy="4041648"/>
          </a:xfrm>
        </p:spPr>
        <p:txBody>
          <a:bodyPr anchor="t">
            <a:normAutofit/>
          </a:bodyPr>
          <a:lstStyle/>
          <a:p>
            <a:r>
              <a:rPr lang="cs-CZ" dirty="0"/>
              <a:t>Neboli </a:t>
            </a:r>
            <a:r>
              <a:rPr lang="cs-CZ" b="1" dirty="0"/>
              <a:t>básnictví</a:t>
            </a:r>
          </a:p>
          <a:p>
            <a:r>
              <a:rPr lang="cs-CZ" b="1" dirty="0"/>
              <a:t>Základní literární druh </a:t>
            </a:r>
            <a:r>
              <a:rPr lang="cs-CZ" dirty="0"/>
              <a:t>vedle prózy a dramatu</a:t>
            </a:r>
          </a:p>
          <a:p>
            <a:r>
              <a:rPr lang="cs-CZ" dirty="0"/>
              <a:t>Jde o uměleckou literaturu psanou </a:t>
            </a:r>
            <a:r>
              <a:rPr lang="cs-CZ" b="1" dirty="0"/>
              <a:t>veršem</a:t>
            </a:r>
            <a:r>
              <a:rPr lang="cs-CZ" dirty="0"/>
              <a:t>, řečí rytmicky organizovanou</a:t>
            </a:r>
          </a:p>
          <a:p>
            <a:r>
              <a:rPr lang="cs-CZ" dirty="0"/>
              <a:t>Využívá tyto </a:t>
            </a:r>
            <a:r>
              <a:rPr lang="cs-CZ" b="1" dirty="0"/>
              <a:t>umělecké prostředky</a:t>
            </a:r>
            <a:r>
              <a:rPr lang="cs-CZ" dirty="0"/>
              <a:t>: </a:t>
            </a:r>
            <a:r>
              <a:rPr lang="cs-CZ" u="sng" dirty="0"/>
              <a:t>rým, rytmus, metrum, obraznost, symbolika</a:t>
            </a:r>
          </a:p>
          <a:p>
            <a:r>
              <a:rPr lang="cs-CZ" dirty="0"/>
              <a:t>Pro poezii je dále </a:t>
            </a:r>
            <a:r>
              <a:rPr lang="cs-CZ" b="1" dirty="0"/>
              <a:t>typická</a:t>
            </a:r>
            <a:r>
              <a:rPr lang="cs-CZ" dirty="0"/>
              <a:t> </a:t>
            </a:r>
            <a:r>
              <a:rPr lang="cs-CZ" u="sng" dirty="0"/>
              <a:t>subjektivita, citovost, expresivita, originalita vidění, dojmy</a:t>
            </a:r>
            <a:r>
              <a:rPr lang="cs-CZ" dirty="0"/>
              <a:t>,…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7026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930" y="1050595"/>
            <a:ext cx="6056111" cy="1618489"/>
          </a:xfrm>
        </p:spPr>
        <p:txBody>
          <a:bodyPr anchor="ctr">
            <a:normAutofit/>
          </a:bodyPr>
          <a:lstStyle/>
          <a:p>
            <a:r>
              <a:rPr lang="cs-CZ" sz="5400"/>
              <a:t>Dělení poezie – zápis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63930" y="2969469"/>
            <a:ext cx="6056111" cy="2800395"/>
          </a:xfrm>
        </p:spPr>
        <p:txBody>
          <a:bodyPr anchor="t">
            <a:normAutofit/>
          </a:bodyPr>
          <a:lstStyle/>
          <a:p>
            <a:r>
              <a:rPr lang="cs-CZ" b="1" dirty="0"/>
              <a:t>epická poezie </a:t>
            </a:r>
            <a:r>
              <a:rPr lang="cs-CZ" dirty="0"/>
              <a:t>– obsahuje děj, např. rytířská poezie.</a:t>
            </a:r>
          </a:p>
          <a:p>
            <a:r>
              <a:rPr lang="cs-CZ" b="1" dirty="0"/>
              <a:t>lyrická poezie </a:t>
            </a:r>
            <a:r>
              <a:rPr lang="cs-CZ" dirty="0"/>
              <a:t>– bez děje, spíše postihuje náladu, city, …, </a:t>
            </a:r>
          </a:p>
          <a:p>
            <a:r>
              <a:rPr lang="cs-CZ" b="1" dirty="0"/>
              <a:t>lyricko-epická poezie </a:t>
            </a:r>
            <a:r>
              <a:rPr lang="cs-CZ" dirty="0"/>
              <a:t>– děj není podstatný, ale je většinou patrný, jde především o propojení děje s pocity – balada, romance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378838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530</Words>
  <Application>Microsoft Office PowerPoint</Application>
  <PresentationFormat>Předvádění na obrazovce (4:3)</PresentationFormat>
  <Paragraphs>63</Paragraphs>
  <Slides>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Motiv Office</vt:lpstr>
      <vt:lpstr>Poezie, její znaky</vt:lpstr>
      <vt:lpstr>???</vt:lpstr>
      <vt:lpstr>Poezie</vt:lpstr>
      <vt:lpstr>Poezie, znaky, druhy </vt:lpstr>
      <vt:lpstr>Poezie</vt:lpstr>
      <vt:lpstr>Dělení poezie – zápis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Poezie, její znaky</dc:title>
  <dc:creator>Bednář Milan, nprap.</dc:creator>
  <cp:lastModifiedBy>Bednář Milan, nprap.</cp:lastModifiedBy>
  <cp:revision>1</cp:revision>
  <dcterms:created xsi:type="dcterms:W3CDTF">2021-01-03T17:54:52Z</dcterms:created>
  <dcterms:modified xsi:type="dcterms:W3CDTF">2021-01-03T17:55:44Z</dcterms:modified>
</cp:coreProperties>
</file>