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6" r:id="rId3"/>
    <p:sldId id="298" r:id="rId4"/>
    <p:sldId id="295" r:id="rId5"/>
    <p:sldId id="29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67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98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61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9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9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36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18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83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00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78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DD58-74F9-4D08-AF9E-61F89316E364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2ED93-7261-4FB5-ADF9-54517B1C9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3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1C2B81-8ECE-4504-B224-D52CC9CE4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cs-CZ" sz="6600" b="1" ker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Körperteile</a:t>
            </a:r>
            <a:br>
              <a:rPr lang="cs-CZ" sz="6600" b="1" ker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6600"/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DF3722-BCD1-4744-81DB-611F20D0D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6988" y="3962400"/>
            <a:ext cx="7058025" cy="581025"/>
          </a:xfrm>
        </p:spPr>
        <p:txBody>
          <a:bodyPr anchor="ctr">
            <a:normAutofit/>
          </a:bodyPr>
          <a:lstStyle/>
          <a:p>
            <a:r>
              <a:rPr lang="cs-CZ" sz="2800">
                <a:solidFill>
                  <a:srgbClr val="FFFFFF"/>
                </a:solidFill>
              </a:rPr>
              <a:t>9. TŘÍDA</a:t>
            </a:r>
          </a:p>
        </p:txBody>
      </p:sp>
    </p:spTree>
    <p:extLst>
      <p:ext uri="{BB962C8B-B14F-4D97-AF65-F5344CB8AC3E}">
        <p14:creationId xmlns:p14="http://schemas.microsoft.com/office/powerpoint/2010/main" val="315141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7" y="2996952"/>
            <a:ext cx="253891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800" dirty="0"/>
              <a:t>Der </a:t>
            </a:r>
            <a:r>
              <a:rPr lang="cs-CZ" sz="5800" dirty="0" err="1"/>
              <a:t>menschliche</a:t>
            </a:r>
            <a:r>
              <a:rPr lang="cs-CZ" sz="5800" dirty="0"/>
              <a:t> </a:t>
            </a:r>
            <a:r>
              <a:rPr lang="cs-CZ" sz="5800" dirty="0" err="1"/>
              <a:t>Körper</a:t>
            </a:r>
            <a:endParaRPr lang="cs-CZ" sz="5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41168"/>
          </a:xfrm>
        </p:spPr>
        <p:txBody>
          <a:bodyPr/>
          <a:lstStyle/>
          <a:p>
            <a:pPr indent="0" algn="ctr">
              <a:buNone/>
            </a:pPr>
            <a:r>
              <a:rPr lang="cs-CZ" sz="3000" b="1" dirty="0" err="1"/>
              <a:t>das</a:t>
            </a:r>
            <a:r>
              <a:rPr lang="cs-CZ" sz="3000" b="1" dirty="0"/>
              <a:t> </a:t>
            </a:r>
            <a:r>
              <a:rPr lang="cs-CZ" sz="3000" b="1" dirty="0" err="1"/>
              <a:t>Gesicht</a:t>
            </a:r>
            <a:endParaRPr lang="cs-CZ" sz="3000" b="1" dirty="0"/>
          </a:p>
          <a:p>
            <a:pPr indent="0">
              <a:buNone/>
            </a:pPr>
            <a:endParaRPr lang="cs-CZ" sz="2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9536" y="2584261"/>
            <a:ext cx="33123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/>
                </a:solidFill>
              </a:rPr>
              <a:t>A</a:t>
            </a:r>
            <a:r>
              <a:rPr lang="cs-CZ" sz="1600" dirty="0"/>
              <a:t> der </a:t>
            </a:r>
            <a:r>
              <a:rPr lang="cs-CZ" sz="1600" dirty="0" err="1"/>
              <a:t>Mund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B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Haare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C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Zunge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1"/>
                </a:solidFill>
              </a:rPr>
              <a:t>D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Nase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E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Ohr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F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Auge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1"/>
                </a:solidFill>
              </a:rPr>
              <a:t>G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Zähne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H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Wange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I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Augenbraue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1"/>
                </a:solidFill>
              </a:rPr>
              <a:t>J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Stirn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K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Kinn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L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Lippe</a:t>
            </a:r>
            <a:endParaRPr lang="cs-CZ" sz="1600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6026"/>
              </p:ext>
            </p:extLst>
          </p:nvPr>
        </p:nvGraphicFramePr>
        <p:xfrm>
          <a:off x="9840103" y="1309682"/>
          <a:ext cx="936104" cy="492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462403" y="627757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Ordne</a:t>
            </a:r>
            <a:r>
              <a:rPr lang="cs-CZ" b="1" dirty="0"/>
              <a:t> </a:t>
            </a:r>
            <a:r>
              <a:rPr lang="cs-CZ" b="1" dirty="0" err="1"/>
              <a:t>zu</a:t>
            </a:r>
            <a:r>
              <a:rPr lang="cs-CZ" b="1" dirty="0"/>
              <a:t>: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7462404" y="2564904"/>
            <a:ext cx="56682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7608169" y="4005064"/>
            <a:ext cx="987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7392146" y="3356992"/>
            <a:ext cx="936103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79976" y="3356992"/>
            <a:ext cx="914400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5879976" y="443711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Přímá spojnice se šipkou 1024"/>
          <p:cNvCxnSpPr/>
          <p:nvPr/>
        </p:nvCxnSpPr>
        <p:spPr>
          <a:xfrm flipH="1" flipV="1">
            <a:off x="7320137" y="4725144"/>
            <a:ext cx="127591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Přímá spojnice se šipkou 1029"/>
          <p:cNvCxnSpPr/>
          <p:nvPr/>
        </p:nvCxnSpPr>
        <p:spPr>
          <a:xfrm flipH="1" flipV="1">
            <a:off x="7149435" y="4941168"/>
            <a:ext cx="879791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/>
          <p:nvPr/>
        </p:nvCxnSpPr>
        <p:spPr>
          <a:xfrm flipV="1">
            <a:off x="5879976" y="4869160"/>
            <a:ext cx="1152128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/>
          <p:nvPr/>
        </p:nvCxnSpPr>
        <p:spPr>
          <a:xfrm flipV="1">
            <a:off x="6096000" y="5157192"/>
            <a:ext cx="10534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Přímá spojnice se šipkou 1042"/>
          <p:cNvCxnSpPr/>
          <p:nvPr/>
        </p:nvCxnSpPr>
        <p:spPr>
          <a:xfrm flipH="1">
            <a:off x="7320137" y="4581128"/>
            <a:ext cx="12759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TextovéPole 1053"/>
          <p:cNvSpPr txBox="1"/>
          <p:nvPr/>
        </p:nvSpPr>
        <p:spPr>
          <a:xfrm>
            <a:off x="5519936" y="503117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9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519936" y="30199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3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492505" y="418101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4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5742759" y="54812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8107757" y="587746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12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8629405" y="513755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11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8632575" y="4381073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8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758416" y="37258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5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107757" y="216479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2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8452247" y="3008459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6</a:t>
            </a:r>
          </a:p>
        </p:txBody>
      </p:sp>
      <p:cxnSp>
        <p:nvCxnSpPr>
          <p:cNvPr id="74" name="Přímá spojnice se šipkou 73"/>
          <p:cNvCxnSpPr/>
          <p:nvPr/>
        </p:nvCxnSpPr>
        <p:spPr>
          <a:xfrm>
            <a:off x="6622716" y="2852937"/>
            <a:ext cx="409388" cy="1072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6318823" y="23842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</a:t>
            </a:r>
          </a:p>
        </p:txBody>
      </p:sp>
      <p:cxnSp>
        <p:nvCxnSpPr>
          <p:cNvPr id="78" name="Přímá spojnice se šipkou 77"/>
          <p:cNvCxnSpPr/>
          <p:nvPr/>
        </p:nvCxnSpPr>
        <p:spPr>
          <a:xfrm flipV="1">
            <a:off x="5786342" y="4781184"/>
            <a:ext cx="1008034" cy="76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5468325" y="46577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7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593257" y="568128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 2</a:t>
            </a:r>
          </a:p>
        </p:txBody>
      </p:sp>
    </p:spTree>
    <p:extLst>
      <p:ext uri="{BB962C8B-B14F-4D97-AF65-F5344CB8AC3E}">
        <p14:creationId xmlns:p14="http://schemas.microsoft.com/office/powerpoint/2010/main" val="40788942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7" y="2996952"/>
            <a:ext cx="253891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800" dirty="0"/>
              <a:t>Der </a:t>
            </a:r>
            <a:r>
              <a:rPr lang="cs-CZ" sz="5800" dirty="0" err="1"/>
              <a:t>menschliche</a:t>
            </a:r>
            <a:r>
              <a:rPr lang="cs-CZ" sz="5800" dirty="0"/>
              <a:t> </a:t>
            </a:r>
            <a:r>
              <a:rPr lang="cs-CZ" sz="5800" dirty="0" err="1"/>
              <a:t>Körper</a:t>
            </a:r>
            <a:endParaRPr lang="cs-CZ" sz="5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41168"/>
          </a:xfrm>
        </p:spPr>
        <p:txBody>
          <a:bodyPr/>
          <a:lstStyle/>
          <a:p>
            <a:pPr indent="0" algn="ctr">
              <a:buNone/>
            </a:pPr>
            <a:r>
              <a:rPr lang="cs-CZ" sz="3000" b="1" dirty="0" err="1"/>
              <a:t>das</a:t>
            </a:r>
            <a:r>
              <a:rPr lang="cs-CZ" sz="3000" b="1" dirty="0"/>
              <a:t> </a:t>
            </a:r>
            <a:r>
              <a:rPr lang="cs-CZ" sz="3000" b="1" dirty="0" err="1"/>
              <a:t>Gesicht</a:t>
            </a:r>
            <a:endParaRPr lang="cs-CZ" sz="3000" b="1" dirty="0"/>
          </a:p>
          <a:p>
            <a:pPr indent="0">
              <a:buNone/>
            </a:pPr>
            <a:endParaRPr lang="cs-CZ" sz="2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9536" y="2584261"/>
            <a:ext cx="33123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/>
                </a:solidFill>
              </a:rPr>
              <a:t>A</a:t>
            </a:r>
            <a:r>
              <a:rPr lang="cs-CZ" sz="1600" dirty="0"/>
              <a:t> der </a:t>
            </a:r>
            <a:r>
              <a:rPr lang="cs-CZ" sz="1600" dirty="0" err="1"/>
              <a:t>Mund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B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Haare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C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Zunge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1"/>
                </a:solidFill>
              </a:rPr>
              <a:t>D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Nase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E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Ohr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F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Auge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1"/>
                </a:solidFill>
              </a:rPr>
              <a:t>G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Zähne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H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Wange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I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Augenbraue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chemeClr val="accent1"/>
                </a:solidFill>
              </a:rPr>
              <a:t>J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Stirn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K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Kinn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L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Lippe</a:t>
            </a:r>
            <a:endParaRPr lang="cs-CZ" sz="1600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31226"/>
              </p:ext>
            </p:extLst>
          </p:nvPr>
        </p:nvGraphicFramePr>
        <p:xfrm>
          <a:off x="9801412" y="1354867"/>
          <a:ext cx="936104" cy="492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B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F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I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H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G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22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462403" y="627757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Ordne</a:t>
            </a:r>
            <a:r>
              <a:rPr lang="cs-CZ" b="1" dirty="0"/>
              <a:t> </a:t>
            </a:r>
            <a:r>
              <a:rPr lang="cs-CZ" b="1" dirty="0" err="1"/>
              <a:t>zu</a:t>
            </a:r>
            <a:r>
              <a:rPr lang="cs-CZ" b="1" dirty="0"/>
              <a:t>: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7462404" y="2564904"/>
            <a:ext cx="56682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7608169" y="4005064"/>
            <a:ext cx="987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7392146" y="3356992"/>
            <a:ext cx="936103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79976" y="3356992"/>
            <a:ext cx="914400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5879976" y="443711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Přímá spojnice se šipkou 1024"/>
          <p:cNvCxnSpPr/>
          <p:nvPr/>
        </p:nvCxnSpPr>
        <p:spPr>
          <a:xfrm flipH="1" flipV="1">
            <a:off x="7320137" y="4725144"/>
            <a:ext cx="127591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Přímá spojnice se šipkou 1029"/>
          <p:cNvCxnSpPr/>
          <p:nvPr/>
        </p:nvCxnSpPr>
        <p:spPr>
          <a:xfrm flipH="1" flipV="1">
            <a:off x="7149435" y="4941168"/>
            <a:ext cx="879791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/>
          <p:nvPr/>
        </p:nvCxnSpPr>
        <p:spPr>
          <a:xfrm flipV="1">
            <a:off x="5879976" y="4869160"/>
            <a:ext cx="1152128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/>
          <p:nvPr/>
        </p:nvCxnSpPr>
        <p:spPr>
          <a:xfrm flipV="1">
            <a:off x="6096000" y="5157192"/>
            <a:ext cx="10534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Přímá spojnice se šipkou 1042"/>
          <p:cNvCxnSpPr/>
          <p:nvPr/>
        </p:nvCxnSpPr>
        <p:spPr>
          <a:xfrm flipH="1">
            <a:off x="7320137" y="4581128"/>
            <a:ext cx="12759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TextovéPole 1053"/>
          <p:cNvSpPr txBox="1"/>
          <p:nvPr/>
        </p:nvSpPr>
        <p:spPr>
          <a:xfrm>
            <a:off x="5519936" y="503117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9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519936" y="30199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3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492505" y="418101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4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5742759" y="54812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8107757" y="587746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12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8629405" y="513755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11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8632575" y="4381073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8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758416" y="37258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5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107757" y="216479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2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8452247" y="3008459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6</a:t>
            </a:r>
          </a:p>
        </p:txBody>
      </p:sp>
      <p:cxnSp>
        <p:nvCxnSpPr>
          <p:cNvPr id="74" name="Přímá spojnice se šipkou 73"/>
          <p:cNvCxnSpPr/>
          <p:nvPr/>
        </p:nvCxnSpPr>
        <p:spPr>
          <a:xfrm>
            <a:off x="6622716" y="2852937"/>
            <a:ext cx="409388" cy="1072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6318823" y="23842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</a:t>
            </a:r>
          </a:p>
        </p:txBody>
      </p:sp>
      <p:cxnSp>
        <p:nvCxnSpPr>
          <p:cNvPr id="78" name="Přímá spojnice se šipkou 77"/>
          <p:cNvCxnSpPr/>
          <p:nvPr/>
        </p:nvCxnSpPr>
        <p:spPr>
          <a:xfrm flipV="1">
            <a:off x="5786342" y="4781184"/>
            <a:ext cx="1008034" cy="76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5468325" y="46577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7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593257" y="568128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 2</a:t>
            </a:r>
          </a:p>
        </p:txBody>
      </p:sp>
    </p:spTree>
    <p:extLst>
      <p:ext uri="{BB962C8B-B14F-4D97-AF65-F5344CB8AC3E}">
        <p14:creationId xmlns:p14="http://schemas.microsoft.com/office/powerpoint/2010/main" val="25836815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8" y="404665"/>
            <a:ext cx="7772400" cy="1070247"/>
          </a:xfrm>
        </p:spPr>
        <p:txBody>
          <a:bodyPr>
            <a:normAutofit/>
          </a:bodyPr>
          <a:lstStyle/>
          <a:p>
            <a:r>
              <a:rPr lang="cs-CZ" dirty="0"/>
              <a:t>Der </a:t>
            </a:r>
            <a:r>
              <a:rPr lang="cs-CZ" dirty="0" err="1"/>
              <a:t>menschliche</a:t>
            </a:r>
            <a:r>
              <a:rPr lang="cs-CZ" dirty="0"/>
              <a:t> </a:t>
            </a:r>
            <a:r>
              <a:rPr lang="cs-CZ" dirty="0" err="1"/>
              <a:t>Körper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0925" y="1577088"/>
            <a:ext cx="4176464" cy="493760"/>
          </a:xfrm>
        </p:spPr>
        <p:txBody>
          <a:bodyPr>
            <a:noAutofit/>
          </a:bodyPr>
          <a:lstStyle/>
          <a:p>
            <a:r>
              <a:rPr lang="cs-CZ" b="1" dirty="0" err="1">
                <a:solidFill>
                  <a:schemeClr val="tx1"/>
                </a:solidFill>
              </a:rPr>
              <a:t>die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Körperteile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erumova\AppData\Local\Microsoft\Windows\Temporary Internet Files\Content.IE5\LIFJLOBD\MC900416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772816"/>
            <a:ext cx="2520280" cy="485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85297" y="2348881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</a:rPr>
              <a:t>N </a:t>
            </a:r>
            <a:r>
              <a:rPr lang="cs-CZ" sz="1600" dirty="0"/>
              <a:t>der </a:t>
            </a:r>
            <a:r>
              <a:rPr lang="cs-CZ" sz="1600" dirty="0" err="1"/>
              <a:t>Kopf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 G </a:t>
            </a:r>
            <a:r>
              <a:rPr lang="cs-CZ" sz="1600" dirty="0"/>
              <a:t>der </a:t>
            </a:r>
            <a:r>
              <a:rPr lang="cs-CZ" sz="1600" dirty="0" err="1"/>
              <a:t>Hals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L </a:t>
            </a:r>
            <a:r>
              <a:rPr lang="cs-CZ" sz="1600" dirty="0"/>
              <a:t>der </a:t>
            </a:r>
            <a:r>
              <a:rPr lang="cs-CZ" sz="1600" dirty="0" err="1"/>
              <a:t>Bauch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D</a:t>
            </a:r>
            <a:r>
              <a:rPr lang="cs-CZ" sz="1600" dirty="0"/>
              <a:t> der </a:t>
            </a:r>
            <a:r>
              <a:rPr lang="cs-CZ" sz="1600" dirty="0" err="1"/>
              <a:t>Brustkorb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 I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Hand		</a:t>
            </a:r>
            <a:r>
              <a:rPr lang="cs-CZ" sz="1600" b="1" dirty="0">
                <a:solidFill>
                  <a:srgbClr val="C00000"/>
                </a:solidFill>
              </a:rPr>
              <a:t> M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Zehe</a:t>
            </a:r>
            <a:r>
              <a:rPr lang="cs-CZ" sz="1600" dirty="0"/>
              <a:t>		</a:t>
            </a:r>
          </a:p>
          <a:p>
            <a:r>
              <a:rPr lang="cs-CZ" sz="1600" b="1" dirty="0">
                <a:solidFill>
                  <a:schemeClr val="accent1"/>
                </a:solidFill>
              </a:rPr>
              <a:t> K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Knie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B</a:t>
            </a:r>
            <a:r>
              <a:rPr lang="cs-CZ" sz="1600" dirty="0"/>
              <a:t> der </a:t>
            </a:r>
            <a:r>
              <a:rPr lang="cs-CZ" sz="1600" dirty="0" err="1"/>
              <a:t>Fu</a:t>
            </a:r>
            <a:r>
              <a:rPr lang="el-GR" sz="1600" dirty="0"/>
              <a:t>β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E </a:t>
            </a:r>
            <a:r>
              <a:rPr lang="cs-CZ" sz="1600" dirty="0"/>
              <a:t>der </a:t>
            </a:r>
            <a:r>
              <a:rPr lang="cs-CZ" sz="1600" dirty="0" err="1"/>
              <a:t>Rücken</a:t>
            </a:r>
            <a:r>
              <a:rPr lang="cs-CZ" sz="1600" dirty="0"/>
              <a:t>	</a:t>
            </a:r>
          </a:p>
          <a:p>
            <a:endParaRPr lang="cs-CZ" sz="1600" b="1" dirty="0">
              <a:solidFill>
                <a:schemeClr val="accent1"/>
              </a:solidFill>
            </a:endParaRPr>
          </a:p>
          <a:p>
            <a:r>
              <a:rPr lang="cs-CZ" sz="1600" b="1" dirty="0">
                <a:solidFill>
                  <a:schemeClr val="accent1"/>
                </a:solidFill>
              </a:rPr>
              <a:t>	J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Bein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H </a:t>
            </a:r>
            <a:r>
              <a:rPr lang="cs-CZ" sz="1600" dirty="0"/>
              <a:t>der Finger	</a:t>
            </a:r>
            <a:r>
              <a:rPr lang="cs-CZ" sz="1600" b="1" dirty="0">
                <a:solidFill>
                  <a:schemeClr val="accent1"/>
                </a:solidFill>
              </a:rPr>
              <a:t> C</a:t>
            </a:r>
            <a:r>
              <a:rPr lang="cs-CZ" sz="1600" dirty="0"/>
              <a:t> der </a:t>
            </a:r>
            <a:r>
              <a:rPr lang="cs-CZ" sz="1600" dirty="0" err="1"/>
              <a:t>Ellbogen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rgbClr val="C00000"/>
                </a:solidFill>
              </a:rPr>
              <a:t>		 </a:t>
            </a:r>
            <a:r>
              <a:rPr lang="cs-CZ" sz="1600" b="1" dirty="0">
                <a:solidFill>
                  <a:schemeClr val="accent1"/>
                </a:solidFill>
              </a:rPr>
              <a:t>F</a:t>
            </a:r>
            <a:r>
              <a:rPr lang="cs-CZ" sz="1600" dirty="0"/>
              <a:t> der </a:t>
            </a:r>
            <a:r>
              <a:rPr lang="cs-CZ" sz="1600" dirty="0" err="1"/>
              <a:t>Arm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A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Schulter</a:t>
            </a:r>
            <a:endParaRPr lang="cs-CZ" sz="1600" dirty="0"/>
          </a:p>
          <a:p>
            <a:endParaRPr 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87862"/>
              </p:ext>
            </p:extLst>
          </p:nvPr>
        </p:nvGraphicFramePr>
        <p:xfrm>
          <a:off x="5521984" y="5627059"/>
          <a:ext cx="5822642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485298" y="5257727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Ordne</a:t>
            </a:r>
            <a:r>
              <a:rPr lang="cs-CZ" b="1" dirty="0"/>
              <a:t> </a:t>
            </a:r>
            <a:r>
              <a:rPr lang="cs-CZ" b="1" dirty="0" err="1"/>
              <a:t>zu</a:t>
            </a:r>
            <a:r>
              <a:rPr lang="cs-CZ" b="1" dirty="0"/>
              <a:t> :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591561" y="150650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789703" y="18060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784885" y="20584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3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653731" y="2420403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4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031914" y="24682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5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820952" y="3668878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6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333653" y="407028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7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889192" y="4470397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8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605634" y="502653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9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865475" y="5877797"/>
            <a:ext cx="378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11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765293" y="628358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703342" y="41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10</a:t>
            </a:r>
          </a:p>
        </p:txBody>
      </p:sp>
      <p:cxnSp>
        <p:nvCxnSpPr>
          <p:cNvPr id="1027" name="Přímá spojnice se šipkou 1026"/>
          <p:cNvCxnSpPr>
            <a:stCxn id="18" idx="1"/>
          </p:cNvCxnSpPr>
          <p:nvPr/>
        </p:nvCxnSpPr>
        <p:spPr>
          <a:xfrm flipH="1">
            <a:off x="3095329" y="1706563"/>
            <a:ext cx="496232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Přímá spojnice se šipkou 1041"/>
          <p:cNvCxnSpPr/>
          <p:nvPr/>
        </p:nvCxnSpPr>
        <p:spPr>
          <a:xfrm>
            <a:off x="2079290" y="2032865"/>
            <a:ext cx="6419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Přímá spojnice se šipkou 1050"/>
          <p:cNvCxnSpPr/>
          <p:nvPr/>
        </p:nvCxnSpPr>
        <p:spPr>
          <a:xfrm flipH="1">
            <a:off x="3343445" y="2348880"/>
            <a:ext cx="51218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Přímá spojnice se šipkou 1061"/>
          <p:cNvCxnSpPr>
            <a:stCxn id="21" idx="1"/>
          </p:cNvCxnSpPr>
          <p:nvPr/>
        </p:nvCxnSpPr>
        <p:spPr>
          <a:xfrm>
            <a:off x="1653731" y="2620459"/>
            <a:ext cx="0" cy="434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Přímá spojnice se šipkou 1069"/>
          <p:cNvCxnSpPr>
            <a:stCxn id="22" idx="1"/>
          </p:cNvCxnSpPr>
          <p:nvPr/>
        </p:nvCxnSpPr>
        <p:spPr>
          <a:xfrm flipH="1">
            <a:off x="2891644" y="2652933"/>
            <a:ext cx="114027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Přímá spojnice se šipkou 1076"/>
          <p:cNvCxnSpPr>
            <a:stCxn id="23" idx="1"/>
          </p:cNvCxnSpPr>
          <p:nvPr/>
        </p:nvCxnSpPr>
        <p:spPr>
          <a:xfrm flipH="1" flipV="1">
            <a:off x="2721246" y="3356993"/>
            <a:ext cx="1099706" cy="511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Přímá spojnice se šipkou 1081"/>
          <p:cNvCxnSpPr/>
          <p:nvPr/>
        </p:nvCxnSpPr>
        <p:spPr>
          <a:xfrm flipH="1" flipV="1">
            <a:off x="4089779" y="3429000"/>
            <a:ext cx="243874" cy="77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Přímá spojnice se šipkou 1090"/>
          <p:cNvCxnSpPr>
            <a:stCxn id="25" idx="1"/>
          </p:cNvCxnSpPr>
          <p:nvPr/>
        </p:nvCxnSpPr>
        <p:spPr>
          <a:xfrm flipH="1">
            <a:off x="3461780" y="4670452"/>
            <a:ext cx="4274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Přímá spojnice se šipkou 1094"/>
          <p:cNvCxnSpPr/>
          <p:nvPr/>
        </p:nvCxnSpPr>
        <p:spPr>
          <a:xfrm>
            <a:off x="1976256" y="5257727"/>
            <a:ext cx="4240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Přímá spojnice se šipkou 1098"/>
          <p:cNvCxnSpPr/>
          <p:nvPr/>
        </p:nvCxnSpPr>
        <p:spPr>
          <a:xfrm flipV="1">
            <a:off x="1924952" y="3868934"/>
            <a:ext cx="354624" cy="401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Přímá spojnice se šipkou 1111"/>
          <p:cNvCxnSpPr/>
          <p:nvPr/>
        </p:nvCxnSpPr>
        <p:spPr>
          <a:xfrm flipH="1">
            <a:off x="3343448" y="6149336"/>
            <a:ext cx="545744" cy="25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Přímá spojnice se šipkou 1120"/>
          <p:cNvCxnSpPr/>
          <p:nvPr/>
        </p:nvCxnSpPr>
        <p:spPr>
          <a:xfrm>
            <a:off x="2079290" y="6488828"/>
            <a:ext cx="641956" cy="14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Přímá spojnice se šipkou 1126"/>
          <p:cNvCxnSpPr/>
          <p:nvPr/>
        </p:nvCxnSpPr>
        <p:spPr>
          <a:xfrm flipV="1">
            <a:off x="2022434" y="3212977"/>
            <a:ext cx="37783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" name="TextovéPole 1132"/>
          <p:cNvSpPr txBox="1"/>
          <p:nvPr/>
        </p:nvSpPr>
        <p:spPr>
          <a:xfrm>
            <a:off x="1943170" y="308117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37331" y="28205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14</a:t>
            </a:r>
          </a:p>
        </p:txBody>
      </p:sp>
      <p:cxnSp>
        <p:nvCxnSpPr>
          <p:cNvPr id="7" name="Přímá spojnice se šipkou 6"/>
          <p:cNvCxnSpPr>
            <a:stCxn id="5" idx="1"/>
          </p:cNvCxnSpPr>
          <p:nvPr/>
        </p:nvCxnSpPr>
        <p:spPr>
          <a:xfrm flipH="1">
            <a:off x="3461779" y="3020568"/>
            <a:ext cx="475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619944" y="644691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1264192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8" y="404665"/>
            <a:ext cx="7772400" cy="1070247"/>
          </a:xfrm>
        </p:spPr>
        <p:txBody>
          <a:bodyPr>
            <a:normAutofit/>
          </a:bodyPr>
          <a:lstStyle/>
          <a:p>
            <a:r>
              <a:rPr lang="cs-CZ" dirty="0"/>
              <a:t>Der </a:t>
            </a:r>
            <a:r>
              <a:rPr lang="cs-CZ" dirty="0" err="1"/>
              <a:t>menschliche</a:t>
            </a:r>
            <a:r>
              <a:rPr lang="cs-CZ" dirty="0"/>
              <a:t> </a:t>
            </a:r>
            <a:r>
              <a:rPr lang="cs-CZ" dirty="0" err="1"/>
              <a:t>Körper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30925" y="1577088"/>
            <a:ext cx="4176464" cy="493760"/>
          </a:xfrm>
        </p:spPr>
        <p:txBody>
          <a:bodyPr>
            <a:noAutofit/>
          </a:bodyPr>
          <a:lstStyle/>
          <a:p>
            <a:r>
              <a:rPr lang="cs-CZ" b="1" dirty="0" err="1">
                <a:solidFill>
                  <a:schemeClr val="tx1"/>
                </a:solidFill>
              </a:rPr>
              <a:t>die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Körperteile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erumova\AppData\Local\Microsoft\Windows\Temporary Internet Files\Content.IE5\LIFJLOBD\MC900416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772816"/>
            <a:ext cx="2520280" cy="485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85297" y="2348881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</a:rPr>
              <a:t>N </a:t>
            </a:r>
            <a:r>
              <a:rPr lang="cs-CZ" sz="1600" dirty="0"/>
              <a:t>der </a:t>
            </a:r>
            <a:r>
              <a:rPr lang="cs-CZ" sz="1600" dirty="0" err="1"/>
              <a:t>Kopf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 G </a:t>
            </a:r>
            <a:r>
              <a:rPr lang="cs-CZ" sz="1600" dirty="0"/>
              <a:t>der </a:t>
            </a:r>
            <a:r>
              <a:rPr lang="cs-CZ" sz="1600" dirty="0" err="1"/>
              <a:t>Hals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L </a:t>
            </a:r>
            <a:r>
              <a:rPr lang="cs-CZ" sz="1600" dirty="0"/>
              <a:t>der </a:t>
            </a:r>
            <a:r>
              <a:rPr lang="cs-CZ" sz="1600" dirty="0" err="1"/>
              <a:t>Bauch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D</a:t>
            </a:r>
            <a:r>
              <a:rPr lang="cs-CZ" sz="1600" dirty="0"/>
              <a:t> der </a:t>
            </a:r>
            <a:r>
              <a:rPr lang="cs-CZ" sz="1600" dirty="0" err="1"/>
              <a:t>Brustkorb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 I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Hand		</a:t>
            </a:r>
            <a:r>
              <a:rPr lang="cs-CZ" sz="1600" b="1" dirty="0">
                <a:solidFill>
                  <a:srgbClr val="C00000"/>
                </a:solidFill>
              </a:rPr>
              <a:t> M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Zehe</a:t>
            </a:r>
            <a:r>
              <a:rPr lang="cs-CZ" sz="1600" dirty="0"/>
              <a:t>		</a:t>
            </a:r>
          </a:p>
          <a:p>
            <a:r>
              <a:rPr lang="cs-CZ" sz="1600" b="1" dirty="0">
                <a:solidFill>
                  <a:schemeClr val="accent1"/>
                </a:solidFill>
              </a:rPr>
              <a:t> K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Knie</a:t>
            </a:r>
            <a:r>
              <a:rPr lang="cs-CZ" sz="1600" dirty="0"/>
              <a:t>	</a:t>
            </a:r>
            <a:r>
              <a:rPr lang="cs-CZ" sz="1600" b="1" dirty="0">
                <a:solidFill>
                  <a:schemeClr val="accent1"/>
                </a:solidFill>
              </a:rPr>
              <a:t>B</a:t>
            </a:r>
            <a:r>
              <a:rPr lang="cs-CZ" sz="1600" dirty="0"/>
              <a:t> der </a:t>
            </a:r>
            <a:r>
              <a:rPr lang="cs-CZ" sz="1600" dirty="0" err="1"/>
              <a:t>Fu</a:t>
            </a:r>
            <a:r>
              <a:rPr lang="el-GR" sz="1600" dirty="0"/>
              <a:t>β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E </a:t>
            </a:r>
            <a:r>
              <a:rPr lang="cs-CZ" sz="1600" dirty="0"/>
              <a:t>der </a:t>
            </a:r>
            <a:r>
              <a:rPr lang="cs-CZ" sz="1600" dirty="0" err="1"/>
              <a:t>Rücken</a:t>
            </a:r>
            <a:r>
              <a:rPr lang="cs-CZ" sz="1600" dirty="0"/>
              <a:t>	</a:t>
            </a:r>
          </a:p>
          <a:p>
            <a:endParaRPr lang="cs-CZ" sz="1600" b="1" dirty="0">
              <a:solidFill>
                <a:schemeClr val="accent1"/>
              </a:solidFill>
            </a:endParaRPr>
          </a:p>
          <a:p>
            <a:r>
              <a:rPr lang="cs-CZ" sz="1600" b="1" dirty="0">
                <a:solidFill>
                  <a:schemeClr val="accent1"/>
                </a:solidFill>
              </a:rPr>
              <a:t>	J</a:t>
            </a:r>
            <a:r>
              <a:rPr lang="cs-CZ" sz="1600" dirty="0"/>
              <a:t> </a:t>
            </a:r>
            <a:r>
              <a:rPr lang="cs-CZ" sz="1600" dirty="0" err="1"/>
              <a:t>das</a:t>
            </a:r>
            <a:r>
              <a:rPr lang="cs-CZ" sz="1600" dirty="0"/>
              <a:t> </a:t>
            </a:r>
            <a:r>
              <a:rPr lang="cs-CZ" sz="1600" dirty="0" err="1"/>
              <a:t>Bein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H </a:t>
            </a:r>
            <a:r>
              <a:rPr lang="cs-CZ" sz="1600" dirty="0"/>
              <a:t>der Finger	</a:t>
            </a:r>
            <a:r>
              <a:rPr lang="cs-CZ" sz="1600" b="1" dirty="0">
                <a:solidFill>
                  <a:schemeClr val="accent1"/>
                </a:solidFill>
              </a:rPr>
              <a:t> C</a:t>
            </a:r>
            <a:r>
              <a:rPr lang="cs-CZ" sz="1600" dirty="0"/>
              <a:t> der </a:t>
            </a:r>
            <a:r>
              <a:rPr lang="cs-CZ" sz="1600" dirty="0" err="1"/>
              <a:t>Ellbogen</a:t>
            </a:r>
            <a:endParaRPr lang="cs-CZ" sz="1600" dirty="0"/>
          </a:p>
          <a:p>
            <a:endParaRPr lang="cs-CZ" sz="1600" dirty="0"/>
          </a:p>
          <a:p>
            <a:r>
              <a:rPr lang="cs-CZ" sz="1600" b="1" dirty="0">
                <a:solidFill>
                  <a:srgbClr val="C00000"/>
                </a:solidFill>
              </a:rPr>
              <a:t>		 </a:t>
            </a:r>
            <a:r>
              <a:rPr lang="cs-CZ" sz="1600" b="1" dirty="0">
                <a:solidFill>
                  <a:schemeClr val="accent1"/>
                </a:solidFill>
              </a:rPr>
              <a:t>F</a:t>
            </a:r>
            <a:r>
              <a:rPr lang="cs-CZ" sz="1600" dirty="0"/>
              <a:t> der </a:t>
            </a:r>
            <a:r>
              <a:rPr lang="cs-CZ" sz="1600" dirty="0" err="1"/>
              <a:t>Arm</a:t>
            </a:r>
            <a:r>
              <a:rPr lang="cs-CZ" sz="1600" dirty="0"/>
              <a:t>		</a:t>
            </a:r>
            <a:r>
              <a:rPr lang="cs-CZ" sz="1600" b="1" dirty="0">
                <a:solidFill>
                  <a:schemeClr val="accent1"/>
                </a:solidFill>
              </a:rPr>
              <a:t> A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Schulter</a:t>
            </a:r>
            <a:endParaRPr lang="cs-CZ" sz="1600" dirty="0"/>
          </a:p>
          <a:p>
            <a:endParaRPr 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4485294" y="5803536"/>
          <a:ext cx="5822642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59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485298" y="5257727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Ordne</a:t>
            </a:r>
            <a:r>
              <a:rPr lang="cs-CZ" b="1" dirty="0"/>
              <a:t> </a:t>
            </a:r>
            <a:r>
              <a:rPr lang="cs-CZ" b="1" dirty="0" err="1"/>
              <a:t>zu</a:t>
            </a:r>
            <a:r>
              <a:rPr lang="cs-CZ" b="1" dirty="0"/>
              <a:t> :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591561" y="150650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789703" y="18060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784885" y="20584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3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653731" y="2420403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4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031914" y="24682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5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820952" y="3668878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6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333653" y="407028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7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889192" y="4470397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8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605634" y="502653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9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865475" y="5877797"/>
            <a:ext cx="378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11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765293" y="628358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703342" y="41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10</a:t>
            </a:r>
          </a:p>
        </p:txBody>
      </p:sp>
      <p:cxnSp>
        <p:nvCxnSpPr>
          <p:cNvPr id="1027" name="Přímá spojnice se šipkou 1026"/>
          <p:cNvCxnSpPr/>
          <p:nvPr/>
        </p:nvCxnSpPr>
        <p:spPr>
          <a:xfrm flipH="1">
            <a:off x="2927648" y="1700809"/>
            <a:ext cx="720080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Přímá spojnice se šipkou 1041"/>
          <p:cNvCxnSpPr/>
          <p:nvPr/>
        </p:nvCxnSpPr>
        <p:spPr>
          <a:xfrm>
            <a:off x="2079290" y="2032865"/>
            <a:ext cx="6419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Přímá spojnice se šipkou 1050"/>
          <p:cNvCxnSpPr/>
          <p:nvPr/>
        </p:nvCxnSpPr>
        <p:spPr>
          <a:xfrm flipH="1">
            <a:off x="3343445" y="2348880"/>
            <a:ext cx="51218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Přímá spojnice se šipkou 1061"/>
          <p:cNvCxnSpPr>
            <a:stCxn id="21" idx="1"/>
          </p:cNvCxnSpPr>
          <p:nvPr/>
        </p:nvCxnSpPr>
        <p:spPr>
          <a:xfrm>
            <a:off x="1653731" y="2620459"/>
            <a:ext cx="0" cy="434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Přímá spojnice se šipkou 1069"/>
          <p:cNvCxnSpPr>
            <a:stCxn id="22" idx="1"/>
          </p:cNvCxnSpPr>
          <p:nvPr/>
        </p:nvCxnSpPr>
        <p:spPr>
          <a:xfrm flipH="1">
            <a:off x="2891644" y="2652933"/>
            <a:ext cx="114027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Přímá spojnice se šipkou 1076"/>
          <p:cNvCxnSpPr>
            <a:stCxn id="23" idx="1"/>
          </p:cNvCxnSpPr>
          <p:nvPr/>
        </p:nvCxnSpPr>
        <p:spPr>
          <a:xfrm flipH="1" flipV="1">
            <a:off x="2721246" y="3356993"/>
            <a:ext cx="1099706" cy="511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Přímá spojnice se šipkou 1081"/>
          <p:cNvCxnSpPr/>
          <p:nvPr/>
        </p:nvCxnSpPr>
        <p:spPr>
          <a:xfrm flipH="1" flipV="1">
            <a:off x="4089779" y="3429000"/>
            <a:ext cx="243874" cy="77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Přímá spojnice se šipkou 1090"/>
          <p:cNvCxnSpPr>
            <a:stCxn id="25" idx="1"/>
          </p:cNvCxnSpPr>
          <p:nvPr/>
        </p:nvCxnSpPr>
        <p:spPr>
          <a:xfrm flipH="1">
            <a:off x="3287690" y="4670452"/>
            <a:ext cx="601503" cy="54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Přímá spojnice se šipkou 1094"/>
          <p:cNvCxnSpPr/>
          <p:nvPr/>
        </p:nvCxnSpPr>
        <p:spPr>
          <a:xfrm>
            <a:off x="1976256" y="5257727"/>
            <a:ext cx="4240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Přímá spojnice se šipkou 1098"/>
          <p:cNvCxnSpPr/>
          <p:nvPr/>
        </p:nvCxnSpPr>
        <p:spPr>
          <a:xfrm flipV="1">
            <a:off x="1924952" y="3868934"/>
            <a:ext cx="354624" cy="401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Přímá spojnice se šipkou 1111"/>
          <p:cNvCxnSpPr/>
          <p:nvPr/>
        </p:nvCxnSpPr>
        <p:spPr>
          <a:xfrm flipH="1">
            <a:off x="3343448" y="6149336"/>
            <a:ext cx="545744" cy="25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Přímá spojnice se šipkou 1120"/>
          <p:cNvCxnSpPr/>
          <p:nvPr/>
        </p:nvCxnSpPr>
        <p:spPr>
          <a:xfrm>
            <a:off x="2079290" y="6488828"/>
            <a:ext cx="641956" cy="14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Přímá spojnice se šipkou 1126"/>
          <p:cNvCxnSpPr/>
          <p:nvPr/>
        </p:nvCxnSpPr>
        <p:spPr>
          <a:xfrm flipV="1">
            <a:off x="2022434" y="3212977"/>
            <a:ext cx="37783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" name="TextovéPole 1132"/>
          <p:cNvSpPr txBox="1"/>
          <p:nvPr/>
        </p:nvSpPr>
        <p:spPr>
          <a:xfrm>
            <a:off x="1943170" y="308117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37331" y="28205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14</a:t>
            </a:r>
          </a:p>
        </p:txBody>
      </p:sp>
      <p:cxnSp>
        <p:nvCxnSpPr>
          <p:cNvPr id="7" name="Přímá spojnice se šipkou 6"/>
          <p:cNvCxnSpPr>
            <a:stCxn id="5" idx="1"/>
          </p:cNvCxnSpPr>
          <p:nvPr/>
        </p:nvCxnSpPr>
        <p:spPr>
          <a:xfrm flipH="1">
            <a:off x="3461779" y="3020568"/>
            <a:ext cx="475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619944" y="644691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4600258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419</Words>
  <Application>Microsoft Office PowerPoint</Application>
  <PresentationFormat>Širokoúhlá obrazovka</PresentationFormat>
  <Paragraphs>194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Körperteile </vt:lpstr>
      <vt:lpstr>Der menschliche Körper</vt:lpstr>
      <vt:lpstr>Der menschliche Körper</vt:lpstr>
      <vt:lpstr>Der menschliche Körper</vt:lpstr>
      <vt:lpstr>Der menschliche Körper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Körperteile </dc:title>
  <dc:creator>Milan Bednář</dc:creator>
  <cp:lastModifiedBy>Milan Bednář</cp:lastModifiedBy>
  <cp:revision>1</cp:revision>
  <dcterms:created xsi:type="dcterms:W3CDTF">2022-01-02T12:39:45Z</dcterms:created>
  <dcterms:modified xsi:type="dcterms:W3CDTF">2022-01-02T12:50:00Z</dcterms:modified>
</cp:coreProperties>
</file>