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96" r:id="rId3"/>
    <p:sldId id="298" r:id="rId4"/>
    <p:sldId id="295" r:id="rId5"/>
    <p:sldId id="297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58-74F9-4D08-AF9E-61F89316E364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ED93-7261-4FB5-ADF9-54517B1C9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673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58-74F9-4D08-AF9E-61F89316E364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ED93-7261-4FB5-ADF9-54517B1C9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98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58-74F9-4D08-AF9E-61F89316E364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ED93-7261-4FB5-ADF9-54517B1C9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611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58-74F9-4D08-AF9E-61F89316E364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ED93-7261-4FB5-ADF9-54517B1C9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97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58-74F9-4D08-AF9E-61F89316E364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ED93-7261-4FB5-ADF9-54517B1C9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197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58-74F9-4D08-AF9E-61F89316E364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ED93-7261-4FB5-ADF9-54517B1C9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363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58-74F9-4D08-AF9E-61F89316E364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ED93-7261-4FB5-ADF9-54517B1C9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218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58-74F9-4D08-AF9E-61F89316E364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ED93-7261-4FB5-ADF9-54517B1C9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83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58-74F9-4D08-AF9E-61F89316E364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ED93-7261-4FB5-ADF9-54517B1C9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72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58-74F9-4D08-AF9E-61F89316E364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ED93-7261-4FB5-ADF9-54517B1C9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00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2DD58-74F9-4D08-AF9E-61F89316E364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2ED93-7261-4FB5-ADF9-54517B1C9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780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2DD58-74F9-4D08-AF9E-61F89316E364}" type="datetimeFigureOut">
              <a:rPr lang="cs-CZ" smtClean="0"/>
              <a:t>02.01.2022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2ED93-7261-4FB5-ADF9-54517B1C92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835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7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9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/>
          </a:solidFill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F1C2B81-8ECE-4504-B224-D52CC9CE40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4988" y="1442172"/>
            <a:ext cx="8582025" cy="2177328"/>
          </a:xfrm>
        </p:spPr>
        <p:txBody>
          <a:bodyPr anchor="ctr">
            <a:normAutofit/>
          </a:bodyPr>
          <a:lstStyle/>
          <a:p>
            <a:r>
              <a:rPr lang="cs-CZ" sz="6600" b="1" kern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Körperteile</a:t>
            </a:r>
            <a:br>
              <a:rPr lang="cs-CZ" sz="6600" b="1" kern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6600"/>
          </a:p>
        </p:txBody>
      </p:sp>
      <p:sp>
        <p:nvSpPr>
          <p:cNvPr id="13" name="Rectangle: Rounded Corners 11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BDF3722-BCD1-4744-81DB-611F20D0DE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6988" y="3962400"/>
            <a:ext cx="7058025" cy="581025"/>
          </a:xfrm>
        </p:spPr>
        <p:txBody>
          <a:bodyPr anchor="ctr">
            <a:normAutofit/>
          </a:bodyPr>
          <a:lstStyle/>
          <a:p>
            <a:r>
              <a:rPr lang="cs-CZ" sz="2800">
                <a:solidFill>
                  <a:srgbClr val="FFFFFF"/>
                </a:solidFill>
              </a:rPr>
              <a:t>9. TŘÍDA</a:t>
            </a:r>
          </a:p>
        </p:txBody>
      </p:sp>
    </p:spTree>
    <p:extLst>
      <p:ext uri="{BB962C8B-B14F-4D97-AF65-F5344CB8AC3E}">
        <p14:creationId xmlns:p14="http://schemas.microsoft.com/office/powerpoint/2010/main" val="3151410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77" y="2996952"/>
            <a:ext cx="2538913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800" dirty="0"/>
              <a:t>Der </a:t>
            </a:r>
            <a:r>
              <a:rPr lang="cs-CZ" sz="5800" dirty="0" err="1"/>
              <a:t>menschliche</a:t>
            </a:r>
            <a:r>
              <a:rPr lang="cs-CZ" sz="5800" dirty="0"/>
              <a:t> </a:t>
            </a:r>
            <a:r>
              <a:rPr lang="cs-CZ" sz="5800" dirty="0" err="1"/>
              <a:t>Körper</a:t>
            </a:r>
            <a:endParaRPr lang="cs-CZ" sz="5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141168"/>
          </a:xfrm>
        </p:spPr>
        <p:txBody>
          <a:bodyPr/>
          <a:lstStyle/>
          <a:p>
            <a:pPr indent="0" algn="ctr">
              <a:buNone/>
            </a:pPr>
            <a:r>
              <a:rPr lang="cs-CZ" sz="3000" b="1" dirty="0" err="1"/>
              <a:t>das</a:t>
            </a:r>
            <a:r>
              <a:rPr lang="cs-CZ" sz="3000" b="1" dirty="0"/>
              <a:t> </a:t>
            </a:r>
            <a:r>
              <a:rPr lang="cs-CZ" sz="3000" b="1" dirty="0" err="1"/>
              <a:t>Gesicht</a:t>
            </a:r>
            <a:endParaRPr lang="cs-CZ" sz="3000" b="1" dirty="0"/>
          </a:p>
          <a:p>
            <a:pPr indent="0">
              <a:buNone/>
            </a:pPr>
            <a:endParaRPr lang="cs-CZ" sz="2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919536" y="2584261"/>
            <a:ext cx="331236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chemeClr val="accent1"/>
                </a:solidFill>
              </a:rPr>
              <a:t>A</a:t>
            </a:r>
            <a:r>
              <a:rPr lang="cs-CZ" sz="1600" dirty="0"/>
              <a:t> der </a:t>
            </a:r>
            <a:r>
              <a:rPr lang="cs-CZ" sz="1600" dirty="0" err="1"/>
              <a:t>Mund</a:t>
            </a:r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B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Haare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C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Zunge</a:t>
            </a:r>
            <a:endParaRPr lang="cs-CZ" sz="1600" dirty="0"/>
          </a:p>
          <a:p>
            <a:endParaRPr lang="cs-CZ" sz="1600" dirty="0"/>
          </a:p>
          <a:p>
            <a:r>
              <a:rPr lang="cs-CZ" sz="1600" b="1" dirty="0">
                <a:solidFill>
                  <a:schemeClr val="accent1"/>
                </a:solidFill>
              </a:rPr>
              <a:t>D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Nase</a:t>
            </a:r>
            <a:r>
              <a:rPr lang="cs-CZ" sz="1600" dirty="0"/>
              <a:t>		</a:t>
            </a:r>
            <a:r>
              <a:rPr lang="cs-CZ" sz="1600" b="1" dirty="0">
                <a:solidFill>
                  <a:schemeClr val="accent1"/>
                </a:solidFill>
              </a:rPr>
              <a:t>E</a:t>
            </a:r>
            <a:r>
              <a:rPr lang="cs-CZ" sz="1600" dirty="0"/>
              <a:t> </a:t>
            </a:r>
            <a:r>
              <a:rPr lang="cs-CZ" sz="1600" dirty="0" err="1"/>
              <a:t>das</a:t>
            </a:r>
            <a:r>
              <a:rPr lang="cs-CZ" sz="1600" dirty="0"/>
              <a:t> </a:t>
            </a:r>
            <a:r>
              <a:rPr lang="cs-CZ" sz="1600" dirty="0" err="1"/>
              <a:t>Ohr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F</a:t>
            </a:r>
            <a:r>
              <a:rPr lang="cs-CZ" sz="1600" dirty="0"/>
              <a:t> </a:t>
            </a:r>
            <a:r>
              <a:rPr lang="cs-CZ" sz="1600" dirty="0" err="1"/>
              <a:t>das</a:t>
            </a:r>
            <a:r>
              <a:rPr lang="cs-CZ" sz="1600" dirty="0"/>
              <a:t> </a:t>
            </a:r>
            <a:r>
              <a:rPr lang="cs-CZ" sz="1600" dirty="0" err="1"/>
              <a:t>Auge</a:t>
            </a:r>
            <a:endParaRPr lang="cs-CZ" sz="1600" dirty="0"/>
          </a:p>
          <a:p>
            <a:endParaRPr lang="cs-CZ" sz="1600" dirty="0"/>
          </a:p>
          <a:p>
            <a:r>
              <a:rPr lang="cs-CZ" sz="1600" b="1" dirty="0">
                <a:solidFill>
                  <a:schemeClr val="accent1"/>
                </a:solidFill>
              </a:rPr>
              <a:t>G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Zähne</a:t>
            </a:r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H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Wange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I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Augenbraue</a:t>
            </a:r>
            <a:endParaRPr lang="cs-CZ" sz="1600" dirty="0"/>
          </a:p>
          <a:p>
            <a:endParaRPr lang="cs-CZ" sz="1600" dirty="0"/>
          </a:p>
          <a:p>
            <a:r>
              <a:rPr lang="cs-CZ" sz="1600" b="1" dirty="0">
                <a:solidFill>
                  <a:schemeClr val="accent1"/>
                </a:solidFill>
              </a:rPr>
              <a:t>J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Stirn</a:t>
            </a:r>
            <a:r>
              <a:rPr lang="cs-CZ" sz="1600" dirty="0"/>
              <a:t>		</a:t>
            </a:r>
            <a:r>
              <a:rPr lang="cs-CZ" sz="1600" b="1" dirty="0">
                <a:solidFill>
                  <a:schemeClr val="accent1"/>
                </a:solidFill>
              </a:rPr>
              <a:t>K</a:t>
            </a:r>
            <a:r>
              <a:rPr lang="cs-CZ" sz="1600" dirty="0"/>
              <a:t> </a:t>
            </a:r>
            <a:r>
              <a:rPr lang="cs-CZ" sz="1600" dirty="0" err="1"/>
              <a:t>das</a:t>
            </a:r>
            <a:r>
              <a:rPr lang="cs-CZ" sz="1600" dirty="0"/>
              <a:t> </a:t>
            </a:r>
            <a:r>
              <a:rPr lang="cs-CZ" sz="1600" dirty="0" err="1"/>
              <a:t>Kinn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L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Lippe</a:t>
            </a:r>
            <a:endParaRPr lang="cs-CZ" sz="1600" dirty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96026"/>
              </p:ext>
            </p:extLst>
          </p:nvPr>
        </p:nvGraphicFramePr>
        <p:xfrm>
          <a:off x="9840103" y="1309682"/>
          <a:ext cx="936104" cy="492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7462403" y="6277579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/>
              <a:t>Ordne</a:t>
            </a:r>
            <a:r>
              <a:rPr lang="cs-CZ" b="1" dirty="0"/>
              <a:t> </a:t>
            </a:r>
            <a:r>
              <a:rPr lang="cs-CZ" b="1" dirty="0" err="1"/>
              <a:t>zu</a:t>
            </a:r>
            <a:r>
              <a:rPr lang="cs-CZ" b="1" dirty="0"/>
              <a:t>: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7462404" y="2564904"/>
            <a:ext cx="566823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7608169" y="4005064"/>
            <a:ext cx="98787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7392146" y="3356992"/>
            <a:ext cx="936103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5879976" y="3356992"/>
            <a:ext cx="914400" cy="828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5879976" y="4437112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Přímá spojnice se šipkou 1024"/>
          <p:cNvCxnSpPr/>
          <p:nvPr/>
        </p:nvCxnSpPr>
        <p:spPr>
          <a:xfrm flipH="1" flipV="1">
            <a:off x="7320137" y="4725144"/>
            <a:ext cx="1275910" cy="612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Přímá spojnice se šipkou 1029"/>
          <p:cNvCxnSpPr/>
          <p:nvPr/>
        </p:nvCxnSpPr>
        <p:spPr>
          <a:xfrm flipH="1" flipV="1">
            <a:off x="7149435" y="4941168"/>
            <a:ext cx="879791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Přímá spojnice se šipkou 1034"/>
          <p:cNvCxnSpPr/>
          <p:nvPr/>
        </p:nvCxnSpPr>
        <p:spPr>
          <a:xfrm flipV="1">
            <a:off x="5879976" y="4869160"/>
            <a:ext cx="1152128" cy="468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Přímá spojnice se šipkou 1038"/>
          <p:cNvCxnSpPr/>
          <p:nvPr/>
        </p:nvCxnSpPr>
        <p:spPr>
          <a:xfrm flipV="1">
            <a:off x="6096000" y="5157192"/>
            <a:ext cx="10534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Přímá spojnice se šipkou 1042"/>
          <p:cNvCxnSpPr/>
          <p:nvPr/>
        </p:nvCxnSpPr>
        <p:spPr>
          <a:xfrm flipH="1">
            <a:off x="7320137" y="4581128"/>
            <a:ext cx="12759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4" name="TextovéPole 1053"/>
          <p:cNvSpPr txBox="1"/>
          <p:nvPr/>
        </p:nvSpPr>
        <p:spPr>
          <a:xfrm>
            <a:off x="5519936" y="5031178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9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5519936" y="301993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3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5492505" y="4181018"/>
            <a:ext cx="322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4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5742759" y="548122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10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8107757" y="587746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12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8629405" y="513755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11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8632575" y="4381073"/>
            <a:ext cx="322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8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8758416" y="372580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5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8107757" y="216479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2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8452247" y="3008459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6</a:t>
            </a:r>
          </a:p>
        </p:txBody>
      </p:sp>
      <p:cxnSp>
        <p:nvCxnSpPr>
          <p:cNvPr id="74" name="Přímá spojnice se šipkou 73"/>
          <p:cNvCxnSpPr/>
          <p:nvPr/>
        </p:nvCxnSpPr>
        <p:spPr>
          <a:xfrm>
            <a:off x="6622716" y="2852937"/>
            <a:ext cx="409388" cy="10729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ovéPole 75"/>
          <p:cNvSpPr txBox="1"/>
          <p:nvPr/>
        </p:nvSpPr>
        <p:spPr>
          <a:xfrm>
            <a:off x="6318823" y="238420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</a:t>
            </a:r>
          </a:p>
        </p:txBody>
      </p:sp>
      <p:cxnSp>
        <p:nvCxnSpPr>
          <p:cNvPr id="78" name="Přímá spojnice se šipkou 77"/>
          <p:cNvCxnSpPr/>
          <p:nvPr/>
        </p:nvCxnSpPr>
        <p:spPr>
          <a:xfrm flipV="1">
            <a:off x="5786342" y="4781184"/>
            <a:ext cx="1008034" cy="766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ovéPole 87"/>
          <p:cNvSpPr txBox="1"/>
          <p:nvPr/>
        </p:nvSpPr>
        <p:spPr>
          <a:xfrm>
            <a:off x="5468325" y="465778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7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593257" y="5681283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obr. 2</a:t>
            </a:r>
          </a:p>
        </p:txBody>
      </p:sp>
    </p:spTree>
    <p:extLst>
      <p:ext uri="{BB962C8B-B14F-4D97-AF65-F5344CB8AC3E}">
        <p14:creationId xmlns:p14="http://schemas.microsoft.com/office/powerpoint/2010/main" val="407889422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77" y="2996952"/>
            <a:ext cx="2538913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800" dirty="0"/>
              <a:t>Der </a:t>
            </a:r>
            <a:r>
              <a:rPr lang="cs-CZ" sz="5800" dirty="0" err="1"/>
              <a:t>menschliche</a:t>
            </a:r>
            <a:r>
              <a:rPr lang="cs-CZ" sz="5800" dirty="0"/>
              <a:t> </a:t>
            </a:r>
            <a:r>
              <a:rPr lang="cs-CZ" sz="5800" dirty="0" err="1"/>
              <a:t>Körper</a:t>
            </a:r>
            <a:endParaRPr lang="cs-CZ" sz="5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5141168"/>
          </a:xfrm>
        </p:spPr>
        <p:txBody>
          <a:bodyPr/>
          <a:lstStyle/>
          <a:p>
            <a:pPr indent="0" algn="ctr">
              <a:buNone/>
            </a:pPr>
            <a:r>
              <a:rPr lang="cs-CZ" sz="3000" b="1" dirty="0" err="1"/>
              <a:t>das</a:t>
            </a:r>
            <a:r>
              <a:rPr lang="cs-CZ" sz="3000" b="1" dirty="0"/>
              <a:t> </a:t>
            </a:r>
            <a:r>
              <a:rPr lang="cs-CZ" sz="3000" b="1" dirty="0" err="1"/>
              <a:t>Gesicht</a:t>
            </a:r>
            <a:endParaRPr lang="cs-CZ" sz="3000" b="1" dirty="0"/>
          </a:p>
          <a:p>
            <a:pPr indent="0">
              <a:buNone/>
            </a:pPr>
            <a:endParaRPr lang="cs-CZ" sz="20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919536" y="2584261"/>
            <a:ext cx="331236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chemeClr val="accent1"/>
                </a:solidFill>
              </a:rPr>
              <a:t>A</a:t>
            </a:r>
            <a:r>
              <a:rPr lang="cs-CZ" sz="1600" dirty="0"/>
              <a:t> der </a:t>
            </a:r>
            <a:r>
              <a:rPr lang="cs-CZ" sz="1600" dirty="0" err="1"/>
              <a:t>Mund</a:t>
            </a:r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B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Haare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C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Zunge</a:t>
            </a:r>
            <a:endParaRPr lang="cs-CZ" sz="1600" dirty="0"/>
          </a:p>
          <a:p>
            <a:endParaRPr lang="cs-CZ" sz="1600" dirty="0"/>
          </a:p>
          <a:p>
            <a:r>
              <a:rPr lang="cs-CZ" sz="1600" b="1" dirty="0">
                <a:solidFill>
                  <a:schemeClr val="accent1"/>
                </a:solidFill>
              </a:rPr>
              <a:t>D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Nase</a:t>
            </a:r>
            <a:r>
              <a:rPr lang="cs-CZ" sz="1600" dirty="0"/>
              <a:t>		</a:t>
            </a:r>
            <a:r>
              <a:rPr lang="cs-CZ" sz="1600" b="1" dirty="0">
                <a:solidFill>
                  <a:schemeClr val="accent1"/>
                </a:solidFill>
              </a:rPr>
              <a:t>E</a:t>
            </a:r>
            <a:r>
              <a:rPr lang="cs-CZ" sz="1600" dirty="0"/>
              <a:t> </a:t>
            </a:r>
            <a:r>
              <a:rPr lang="cs-CZ" sz="1600" dirty="0" err="1"/>
              <a:t>das</a:t>
            </a:r>
            <a:r>
              <a:rPr lang="cs-CZ" sz="1600" dirty="0"/>
              <a:t> </a:t>
            </a:r>
            <a:r>
              <a:rPr lang="cs-CZ" sz="1600" dirty="0" err="1"/>
              <a:t>Ohr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F</a:t>
            </a:r>
            <a:r>
              <a:rPr lang="cs-CZ" sz="1600" dirty="0"/>
              <a:t> </a:t>
            </a:r>
            <a:r>
              <a:rPr lang="cs-CZ" sz="1600" dirty="0" err="1"/>
              <a:t>das</a:t>
            </a:r>
            <a:r>
              <a:rPr lang="cs-CZ" sz="1600" dirty="0"/>
              <a:t> </a:t>
            </a:r>
            <a:r>
              <a:rPr lang="cs-CZ" sz="1600" dirty="0" err="1"/>
              <a:t>Auge</a:t>
            </a:r>
            <a:endParaRPr lang="cs-CZ" sz="1600" dirty="0"/>
          </a:p>
          <a:p>
            <a:endParaRPr lang="cs-CZ" sz="1600" dirty="0"/>
          </a:p>
          <a:p>
            <a:r>
              <a:rPr lang="cs-CZ" sz="1600" b="1" dirty="0">
                <a:solidFill>
                  <a:schemeClr val="accent1"/>
                </a:solidFill>
              </a:rPr>
              <a:t>G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Zähne</a:t>
            </a:r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H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Wange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I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Augenbraue</a:t>
            </a:r>
            <a:endParaRPr lang="cs-CZ" sz="1600" dirty="0"/>
          </a:p>
          <a:p>
            <a:endParaRPr lang="cs-CZ" sz="1600" dirty="0"/>
          </a:p>
          <a:p>
            <a:r>
              <a:rPr lang="cs-CZ" sz="1600" b="1" dirty="0">
                <a:solidFill>
                  <a:schemeClr val="accent1"/>
                </a:solidFill>
              </a:rPr>
              <a:t>J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Stirn</a:t>
            </a:r>
            <a:r>
              <a:rPr lang="cs-CZ" sz="1600" dirty="0"/>
              <a:t>		</a:t>
            </a:r>
            <a:r>
              <a:rPr lang="cs-CZ" sz="1600" b="1" dirty="0">
                <a:solidFill>
                  <a:schemeClr val="accent1"/>
                </a:solidFill>
              </a:rPr>
              <a:t>K</a:t>
            </a:r>
            <a:r>
              <a:rPr lang="cs-CZ" sz="1600" dirty="0"/>
              <a:t> </a:t>
            </a:r>
            <a:r>
              <a:rPr lang="cs-CZ" sz="1600" dirty="0" err="1"/>
              <a:t>das</a:t>
            </a:r>
            <a:r>
              <a:rPr lang="cs-CZ" sz="1600" dirty="0"/>
              <a:t> </a:t>
            </a:r>
            <a:r>
              <a:rPr lang="cs-CZ" sz="1600" dirty="0" err="1"/>
              <a:t>Kinn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L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Lippe</a:t>
            </a:r>
            <a:endParaRPr lang="cs-CZ" sz="1600" dirty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931226"/>
              </p:ext>
            </p:extLst>
          </p:nvPr>
        </p:nvGraphicFramePr>
        <p:xfrm>
          <a:off x="9801412" y="1354867"/>
          <a:ext cx="936104" cy="4922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J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B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F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D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I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L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H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G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K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A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022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C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7462403" y="6277579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/>
              <a:t>Ordne</a:t>
            </a:r>
            <a:r>
              <a:rPr lang="cs-CZ" b="1" dirty="0"/>
              <a:t> </a:t>
            </a:r>
            <a:r>
              <a:rPr lang="cs-CZ" b="1" dirty="0" err="1"/>
              <a:t>zu</a:t>
            </a:r>
            <a:r>
              <a:rPr lang="cs-CZ" b="1" dirty="0"/>
              <a:t>: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7462404" y="2564904"/>
            <a:ext cx="566823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7608169" y="4005064"/>
            <a:ext cx="98787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7392146" y="3356992"/>
            <a:ext cx="936103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5879976" y="3356992"/>
            <a:ext cx="914400" cy="828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>
            <a:off x="5879976" y="4437112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Přímá spojnice se šipkou 1024"/>
          <p:cNvCxnSpPr/>
          <p:nvPr/>
        </p:nvCxnSpPr>
        <p:spPr>
          <a:xfrm flipH="1" flipV="1">
            <a:off x="7320137" y="4725144"/>
            <a:ext cx="1275910" cy="612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Přímá spojnice se šipkou 1029"/>
          <p:cNvCxnSpPr/>
          <p:nvPr/>
        </p:nvCxnSpPr>
        <p:spPr>
          <a:xfrm flipH="1" flipV="1">
            <a:off x="7149435" y="4941168"/>
            <a:ext cx="879791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Přímá spojnice se šipkou 1034"/>
          <p:cNvCxnSpPr/>
          <p:nvPr/>
        </p:nvCxnSpPr>
        <p:spPr>
          <a:xfrm flipV="1">
            <a:off x="5879976" y="4869160"/>
            <a:ext cx="1152128" cy="468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Přímá spojnice se šipkou 1038"/>
          <p:cNvCxnSpPr/>
          <p:nvPr/>
        </p:nvCxnSpPr>
        <p:spPr>
          <a:xfrm flipV="1">
            <a:off x="6096000" y="5157192"/>
            <a:ext cx="105343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Přímá spojnice se šipkou 1042"/>
          <p:cNvCxnSpPr/>
          <p:nvPr/>
        </p:nvCxnSpPr>
        <p:spPr>
          <a:xfrm flipH="1">
            <a:off x="7320137" y="4581128"/>
            <a:ext cx="12759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4" name="TextovéPole 1053"/>
          <p:cNvSpPr txBox="1"/>
          <p:nvPr/>
        </p:nvSpPr>
        <p:spPr>
          <a:xfrm>
            <a:off x="5519936" y="5031178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9</a:t>
            </a:r>
          </a:p>
        </p:txBody>
      </p:sp>
      <p:sp>
        <p:nvSpPr>
          <p:cNvPr id="64" name="TextovéPole 63"/>
          <p:cNvSpPr txBox="1"/>
          <p:nvPr/>
        </p:nvSpPr>
        <p:spPr>
          <a:xfrm>
            <a:off x="5519936" y="301993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3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5492505" y="4181018"/>
            <a:ext cx="322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4</a:t>
            </a:r>
          </a:p>
        </p:txBody>
      </p:sp>
      <p:sp>
        <p:nvSpPr>
          <p:cNvPr id="66" name="TextovéPole 65"/>
          <p:cNvSpPr txBox="1"/>
          <p:nvPr/>
        </p:nvSpPr>
        <p:spPr>
          <a:xfrm>
            <a:off x="5742759" y="5481228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10</a:t>
            </a:r>
          </a:p>
        </p:txBody>
      </p:sp>
      <p:sp>
        <p:nvSpPr>
          <p:cNvPr id="67" name="TextovéPole 66"/>
          <p:cNvSpPr txBox="1"/>
          <p:nvPr/>
        </p:nvSpPr>
        <p:spPr>
          <a:xfrm>
            <a:off x="8107757" y="5877469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12</a:t>
            </a:r>
          </a:p>
        </p:txBody>
      </p:sp>
      <p:sp>
        <p:nvSpPr>
          <p:cNvPr id="68" name="TextovéPole 67"/>
          <p:cNvSpPr txBox="1"/>
          <p:nvPr/>
        </p:nvSpPr>
        <p:spPr>
          <a:xfrm>
            <a:off x="8629405" y="513755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11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8632575" y="4381073"/>
            <a:ext cx="322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8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8758416" y="372580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5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8107757" y="2164794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2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8452247" y="3008459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6</a:t>
            </a:r>
          </a:p>
        </p:txBody>
      </p:sp>
      <p:cxnSp>
        <p:nvCxnSpPr>
          <p:cNvPr id="74" name="Přímá spojnice se šipkou 73"/>
          <p:cNvCxnSpPr/>
          <p:nvPr/>
        </p:nvCxnSpPr>
        <p:spPr>
          <a:xfrm>
            <a:off x="6622716" y="2852937"/>
            <a:ext cx="409388" cy="10729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ovéPole 75"/>
          <p:cNvSpPr txBox="1"/>
          <p:nvPr/>
        </p:nvSpPr>
        <p:spPr>
          <a:xfrm>
            <a:off x="6318823" y="238420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</a:t>
            </a:r>
          </a:p>
        </p:txBody>
      </p:sp>
      <p:cxnSp>
        <p:nvCxnSpPr>
          <p:cNvPr id="78" name="Přímá spojnice se šipkou 77"/>
          <p:cNvCxnSpPr/>
          <p:nvPr/>
        </p:nvCxnSpPr>
        <p:spPr>
          <a:xfrm flipV="1">
            <a:off x="5786342" y="4781184"/>
            <a:ext cx="1008034" cy="766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xtovéPole 87"/>
          <p:cNvSpPr txBox="1"/>
          <p:nvPr/>
        </p:nvSpPr>
        <p:spPr>
          <a:xfrm>
            <a:off x="5468325" y="4657785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7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593257" y="5681283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obr. 2</a:t>
            </a:r>
          </a:p>
        </p:txBody>
      </p:sp>
    </p:spTree>
    <p:extLst>
      <p:ext uri="{BB962C8B-B14F-4D97-AF65-F5344CB8AC3E}">
        <p14:creationId xmlns:p14="http://schemas.microsoft.com/office/powerpoint/2010/main" val="258368150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7568" y="404665"/>
            <a:ext cx="7772400" cy="1070247"/>
          </a:xfrm>
        </p:spPr>
        <p:txBody>
          <a:bodyPr>
            <a:normAutofit/>
          </a:bodyPr>
          <a:lstStyle/>
          <a:p>
            <a:r>
              <a:rPr lang="cs-CZ" dirty="0"/>
              <a:t>Der </a:t>
            </a:r>
            <a:r>
              <a:rPr lang="cs-CZ" dirty="0" err="1"/>
              <a:t>menschliche</a:t>
            </a:r>
            <a:r>
              <a:rPr lang="cs-CZ" dirty="0"/>
              <a:t> </a:t>
            </a:r>
            <a:r>
              <a:rPr lang="cs-CZ" dirty="0" err="1"/>
              <a:t>Körper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30925" y="1577088"/>
            <a:ext cx="4176464" cy="493760"/>
          </a:xfrm>
        </p:spPr>
        <p:txBody>
          <a:bodyPr>
            <a:noAutofit/>
          </a:bodyPr>
          <a:lstStyle/>
          <a:p>
            <a:r>
              <a:rPr lang="cs-CZ" b="1" dirty="0" err="1">
                <a:solidFill>
                  <a:schemeClr val="tx1"/>
                </a:solidFill>
              </a:rPr>
              <a:t>die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Körperteile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kerumova\AppData\Local\Microsoft\Windows\Temporary Internet Files\Content.IE5\LIFJLOBD\MC900416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772816"/>
            <a:ext cx="2520280" cy="4858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485297" y="2348881"/>
            <a:ext cx="6048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C00000"/>
                </a:solidFill>
              </a:rPr>
              <a:t>N </a:t>
            </a:r>
            <a:r>
              <a:rPr lang="cs-CZ" sz="1600" dirty="0"/>
              <a:t>der </a:t>
            </a:r>
            <a:r>
              <a:rPr lang="cs-CZ" sz="1600" dirty="0" err="1"/>
              <a:t>Kopf</a:t>
            </a:r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 G </a:t>
            </a:r>
            <a:r>
              <a:rPr lang="cs-CZ" sz="1600" dirty="0"/>
              <a:t>der </a:t>
            </a:r>
            <a:r>
              <a:rPr lang="cs-CZ" sz="1600" dirty="0" err="1"/>
              <a:t>Hals</a:t>
            </a:r>
            <a:r>
              <a:rPr lang="cs-CZ" sz="1600" dirty="0"/>
              <a:t>		</a:t>
            </a:r>
            <a:r>
              <a:rPr lang="cs-CZ" sz="1600" b="1" dirty="0">
                <a:solidFill>
                  <a:schemeClr val="accent1"/>
                </a:solidFill>
              </a:rPr>
              <a:t> L </a:t>
            </a:r>
            <a:r>
              <a:rPr lang="cs-CZ" sz="1600" dirty="0"/>
              <a:t>der </a:t>
            </a:r>
            <a:r>
              <a:rPr lang="cs-CZ" sz="1600" dirty="0" err="1"/>
              <a:t>Bauch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D</a:t>
            </a:r>
            <a:r>
              <a:rPr lang="cs-CZ" sz="1600" dirty="0"/>
              <a:t> der </a:t>
            </a:r>
            <a:r>
              <a:rPr lang="cs-CZ" sz="1600" dirty="0" err="1"/>
              <a:t>Brustkorb</a:t>
            </a:r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 I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Hand		</a:t>
            </a:r>
            <a:r>
              <a:rPr lang="cs-CZ" sz="1600" b="1" dirty="0">
                <a:solidFill>
                  <a:srgbClr val="C00000"/>
                </a:solidFill>
              </a:rPr>
              <a:t> M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Zehe</a:t>
            </a:r>
            <a:r>
              <a:rPr lang="cs-CZ" sz="1600" dirty="0"/>
              <a:t>		</a:t>
            </a:r>
          </a:p>
          <a:p>
            <a:r>
              <a:rPr lang="cs-CZ" sz="1600" b="1" dirty="0">
                <a:solidFill>
                  <a:schemeClr val="accent1"/>
                </a:solidFill>
              </a:rPr>
              <a:t> K </a:t>
            </a:r>
            <a:r>
              <a:rPr lang="cs-CZ" sz="1600" dirty="0" err="1"/>
              <a:t>das</a:t>
            </a:r>
            <a:r>
              <a:rPr lang="cs-CZ" sz="1600" dirty="0"/>
              <a:t> </a:t>
            </a:r>
            <a:r>
              <a:rPr lang="cs-CZ" sz="1600" dirty="0" err="1"/>
              <a:t>Knie</a:t>
            </a:r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B</a:t>
            </a:r>
            <a:r>
              <a:rPr lang="cs-CZ" sz="1600" dirty="0"/>
              <a:t> der </a:t>
            </a:r>
            <a:r>
              <a:rPr lang="cs-CZ" sz="1600" dirty="0" err="1"/>
              <a:t>Fu</a:t>
            </a:r>
            <a:r>
              <a:rPr lang="el-GR" sz="1600" dirty="0"/>
              <a:t>β</a:t>
            </a:r>
            <a:r>
              <a:rPr lang="cs-CZ" sz="1600" dirty="0"/>
              <a:t>		</a:t>
            </a:r>
            <a:r>
              <a:rPr lang="cs-CZ" sz="1600" b="1" dirty="0">
                <a:solidFill>
                  <a:schemeClr val="accent1"/>
                </a:solidFill>
              </a:rPr>
              <a:t> E </a:t>
            </a:r>
            <a:r>
              <a:rPr lang="cs-CZ" sz="1600" dirty="0"/>
              <a:t>der </a:t>
            </a:r>
            <a:r>
              <a:rPr lang="cs-CZ" sz="1600" dirty="0" err="1"/>
              <a:t>Rücken</a:t>
            </a:r>
            <a:r>
              <a:rPr lang="cs-CZ" sz="1600" dirty="0"/>
              <a:t>	</a:t>
            </a:r>
          </a:p>
          <a:p>
            <a:endParaRPr lang="cs-CZ" sz="1600" b="1" dirty="0">
              <a:solidFill>
                <a:schemeClr val="accent1"/>
              </a:solidFill>
            </a:endParaRPr>
          </a:p>
          <a:p>
            <a:r>
              <a:rPr lang="cs-CZ" sz="1600" b="1" dirty="0">
                <a:solidFill>
                  <a:schemeClr val="accent1"/>
                </a:solidFill>
              </a:rPr>
              <a:t>	J</a:t>
            </a:r>
            <a:r>
              <a:rPr lang="cs-CZ" sz="1600" dirty="0"/>
              <a:t> </a:t>
            </a:r>
            <a:r>
              <a:rPr lang="cs-CZ" sz="1600" dirty="0" err="1"/>
              <a:t>das</a:t>
            </a:r>
            <a:r>
              <a:rPr lang="cs-CZ" sz="1600" dirty="0"/>
              <a:t> </a:t>
            </a:r>
            <a:r>
              <a:rPr lang="cs-CZ" sz="1600" dirty="0" err="1"/>
              <a:t>Bein</a:t>
            </a:r>
            <a:r>
              <a:rPr lang="cs-CZ" sz="1600" dirty="0"/>
              <a:t>		</a:t>
            </a:r>
            <a:r>
              <a:rPr lang="cs-CZ" sz="1600" b="1" dirty="0">
                <a:solidFill>
                  <a:schemeClr val="accent1"/>
                </a:solidFill>
              </a:rPr>
              <a:t> H </a:t>
            </a:r>
            <a:r>
              <a:rPr lang="cs-CZ" sz="1600" dirty="0"/>
              <a:t>der Finger	</a:t>
            </a:r>
            <a:r>
              <a:rPr lang="cs-CZ" sz="1600" b="1" dirty="0">
                <a:solidFill>
                  <a:schemeClr val="accent1"/>
                </a:solidFill>
              </a:rPr>
              <a:t> C</a:t>
            </a:r>
            <a:r>
              <a:rPr lang="cs-CZ" sz="1600" dirty="0"/>
              <a:t> der </a:t>
            </a:r>
            <a:r>
              <a:rPr lang="cs-CZ" sz="1600" dirty="0" err="1"/>
              <a:t>Ellbogen</a:t>
            </a:r>
            <a:endParaRPr lang="cs-CZ" sz="1600" dirty="0"/>
          </a:p>
          <a:p>
            <a:endParaRPr lang="cs-CZ" sz="1600" dirty="0"/>
          </a:p>
          <a:p>
            <a:r>
              <a:rPr lang="cs-CZ" sz="1600" b="1" dirty="0">
                <a:solidFill>
                  <a:srgbClr val="C00000"/>
                </a:solidFill>
              </a:rPr>
              <a:t>		 </a:t>
            </a:r>
            <a:r>
              <a:rPr lang="cs-CZ" sz="1600" b="1" dirty="0">
                <a:solidFill>
                  <a:schemeClr val="accent1"/>
                </a:solidFill>
              </a:rPr>
              <a:t>F</a:t>
            </a:r>
            <a:r>
              <a:rPr lang="cs-CZ" sz="1600" dirty="0"/>
              <a:t> der </a:t>
            </a:r>
            <a:r>
              <a:rPr lang="cs-CZ" sz="1600" dirty="0" err="1"/>
              <a:t>Arm</a:t>
            </a:r>
            <a:r>
              <a:rPr lang="cs-CZ" sz="1600" dirty="0"/>
              <a:t>		</a:t>
            </a:r>
            <a:r>
              <a:rPr lang="cs-CZ" sz="1600" b="1" dirty="0">
                <a:solidFill>
                  <a:schemeClr val="accent1"/>
                </a:solidFill>
              </a:rPr>
              <a:t> A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Schulter</a:t>
            </a:r>
            <a:endParaRPr lang="cs-CZ" sz="1600" dirty="0"/>
          </a:p>
          <a:p>
            <a:endParaRPr lang="cs-CZ" dirty="0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387862"/>
              </p:ext>
            </p:extLst>
          </p:nvPr>
        </p:nvGraphicFramePr>
        <p:xfrm>
          <a:off x="5521984" y="5627059"/>
          <a:ext cx="5822642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endParaRPr lang="cs-CZ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485298" y="5257727"/>
            <a:ext cx="118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/>
              <a:t>Ordne</a:t>
            </a:r>
            <a:r>
              <a:rPr lang="cs-CZ" b="1" dirty="0"/>
              <a:t> </a:t>
            </a:r>
            <a:r>
              <a:rPr lang="cs-CZ" b="1" dirty="0" err="1"/>
              <a:t>zu</a:t>
            </a:r>
            <a:r>
              <a:rPr lang="cs-CZ" b="1" dirty="0"/>
              <a:t> :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591561" y="150650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789703" y="180602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2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784885" y="205841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3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653731" y="2420403"/>
            <a:ext cx="322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4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031914" y="24682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5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820952" y="3668878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6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333653" y="407028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7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889192" y="4470397"/>
            <a:ext cx="322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8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605634" y="5026536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9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865475" y="5877797"/>
            <a:ext cx="378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11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765293" y="628358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12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703342" y="418539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10</a:t>
            </a:r>
          </a:p>
        </p:txBody>
      </p:sp>
      <p:cxnSp>
        <p:nvCxnSpPr>
          <p:cNvPr id="1027" name="Přímá spojnice se šipkou 1026"/>
          <p:cNvCxnSpPr>
            <a:stCxn id="18" idx="1"/>
          </p:cNvCxnSpPr>
          <p:nvPr/>
        </p:nvCxnSpPr>
        <p:spPr>
          <a:xfrm flipH="1">
            <a:off x="3095329" y="1706563"/>
            <a:ext cx="496232" cy="200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Přímá spojnice se šipkou 1041"/>
          <p:cNvCxnSpPr/>
          <p:nvPr/>
        </p:nvCxnSpPr>
        <p:spPr>
          <a:xfrm>
            <a:off x="2079290" y="2032865"/>
            <a:ext cx="6419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1" name="Přímá spojnice se šipkou 1050"/>
          <p:cNvCxnSpPr/>
          <p:nvPr/>
        </p:nvCxnSpPr>
        <p:spPr>
          <a:xfrm flipH="1">
            <a:off x="3343445" y="2348880"/>
            <a:ext cx="51218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2" name="Přímá spojnice se šipkou 1061"/>
          <p:cNvCxnSpPr>
            <a:stCxn id="21" idx="1"/>
          </p:cNvCxnSpPr>
          <p:nvPr/>
        </p:nvCxnSpPr>
        <p:spPr>
          <a:xfrm>
            <a:off x="1653731" y="2620459"/>
            <a:ext cx="0" cy="4342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0" name="Přímá spojnice se šipkou 1069"/>
          <p:cNvCxnSpPr>
            <a:stCxn id="22" idx="1"/>
          </p:cNvCxnSpPr>
          <p:nvPr/>
        </p:nvCxnSpPr>
        <p:spPr>
          <a:xfrm flipH="1">
            <a:off x="2891644" y="2652933"/>
            <a:ext cx="1140270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7" name="Přímá spojnice se šipkou 1076"/>
          <p:cNvCxnSpPr>
            <a:stCxn id="23" idx="1"/>
          </p:cNvCxnSpPr>
          <p:nvPr/>
        </p:nvCxnSpPr>
        <p:spPr>
          <a:xfrm flipH="1" flipV="1">
            <a:off x="2721246" y="3356993"/>
            <a:ext cx="1099706" cy="5119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2" name="Přímá spojnice se šipkou 1081"/>
          <p:cNvCxnSpPr/>
          <p:nvPr/>
        </p:nvCxnSpPr>
        <p:spPr>
          <a:xfrm flipH="1" flipV="1">
            <a:off x="4089779" y="3429000"/>
            <a:ext cx="243874" cy="773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1" name="Přímá spojnice se šipkou 1090"/>
          <p:cNvCxnSpPr>
            <a:stCxn id="25" idx="1"/>
          </p:cNvCxnSpPr>
          <p:nvPr/>
        </p:nvCxnSpPr>
        <p:spPr>
          <a:xfrm flipH="1">
            <a:off x="3461780" y="4670452"/>
            <a:ext cx="4274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5" name="Přímá spojnice se šipkou 1094"/>
          <p:cNvCxnSpPr/>
          <p:nvPr/>
        </p:nvCxnSpPr>
        <p:spPr>
          <a:xfrm>
            <a:off x="1976256" y="5257727"/>
            <a:ext cx="4240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9" name="Přímá spojnice se šipkou 1098"/>
          <p:cNvCxnSpPr/>
          <p:nvPr/>
        </p:nvCxnSpPr>
        <p:spPr>
          <a:xfrm flipV="1">
            <a:off x="1924952" y="3868934"/>
            <a:ext cx="354624" cy="401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2" name="Přímá spojnice se šipkou 1111"/>
          <p:cNvCxnSpPr/>
          <p:nvPr/>
        </p:nvCxnSpPr>
        <p:spPr>
          <a:xfrm flipH="1">
            <a:off x="3343448" y="6149336"/>
            <a:ext cx="545744" cy="2571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1" name="Přímá spojnice se šipkou 1120"/>
          <p:cNvCxnSpPr/>
          <p:nvPr/>
        </p:nvCxnSpPr>
        <p:spPr>
          <a:xfrm>
            <a:off x="2079290" y="6488828"/>
            <a:ext cx="641956" cy="1427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7" name="Přímá spojnice se šipkou 1126"/>
          <p:cNvCxnSpPr/>
          <p:nvPr/>
        </p:nvCxnSpPr>
        <p:spPr>
          <a:xfrm flipV="1">
            <a:off x="2022434" y="3212977"/>
            <a:ext cx="37783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3" name="TextovéPole 1132"/>
          <p:cNvSpPr txBox="1"/>
          <p:nvPr/>
        </p:nvSpPr>
        <p:spPr>
          <a:xfrm>
            <a:off x="1943170" y="308117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13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37331" y="282051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14</a:t>
            </a:r>
          </a:p>
        </p:txBody>
      </p:sp>
      <p:cxnSp>
        <p:nvCxnSpPr>
          <p:cNvPr id="7" name="Přímá spojnice se šipkou 6"/>
          <p:cNvCxnSpPr>
            <a:stCxn id="5" idx="1"/>
          </p:cNvCxnSpPr>
          <p:nvPr/>
        </p:nvCxnSpPr>
        <p:spPr>
          <a:xfrm flipH="1">
            <a:off x="3461779" y="3020568"/>
            <a:ext cx="4755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619944" y="644691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obr. 1</a:t>
            </a:r>
          </a:p>
        </p:txBody>
      </p:sp>
    </p:spTree>
    <p:extLst>
      <p:ext uri="{BB962C8B-B14F-4D97-AF65-F5344CB8AC3E}">
        <p14:creationId xmlns:p14="http://schemas.microsoft.com/office/powerpoint/2010/main" val="126419201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7568" y="404665"/>
            <a:ext cx="7772400" cy="1070247"/>
          </a:xfrm>
        </p:spPr>
        <p:txBody>
          <a:bodyPr>
            <a:normAutofit/>
          </a:bodyPr>
          <a:lstStyle/>
          <a:p>
            <a:r>
              <a:rPr lang="cs-CZ" dirty="0"/>
              <a:t>Der </a:t>
            </a:r>
            <a:r>
              <a:rPr lang="cs-CZ" dirty="0" err="1"/>
              <a:t>menschliche</a:t>
            </a:r>
            <a:r>
              <a:rPr lang="cs-CZ" dirty="0"/>
              <a:t> </a:t>
            </a:r>
            <a:r>
              <a:rPr lang="cs-CZ" dirty="0" err="1"/>
              <a:t>Körper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30925" y="1577088"/>
            <a:ext cx="4176464" cy="493760"/>
          </a:xfrm>
        </p:spPr>
        <p:txBody>
          <a:bodyPr>
            <a:noAutofit/>
          </a:bodyPr>
          <a:lstStyle/>
          <a:p>
            <a:r>
              <a:rPr lang="cs-CZ" b="1" dirty="0" err="1">
                <a:solidFill>
                  <a:schemeClr val="tx1"/>
                </a:solidFill>
              </a:rPr>
              <a:t>die</a:t>
            </a:r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 err="1">
                <a:solidFill>
                  <a:schemeClr val="tx1"/>
                </a:solidFill>
              </a:rPr>
              <a:t>Körperteile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kerumova\AppData\Local\Microsoft\Windows\Temporary Internet Files\Content.IE5\LIFJLOBD\MC900416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504" y="1772816"/>
            <a:ext cx="2520280" cy="4858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485297" y="2348881"/>
            <a:ext cx="6048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>
                <a:solidFill>
                  <a:srgbClr val="C00000"/>
                </a:solidFill>
              </a:rPr>
              <a:t>N </a:t>
            </a:r>
            <a:r>
              <a:rPr lang="cs-CZ" sz="1600" dirty="0"/>
              <a:t>der </a:t>
            </a:r>
            <a:r>
              <a:rPr lang="cs-CZ" sz="1600" dirty="0" err="1"/>
              <a:t>Kopf</a:t>
            </a:r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 G </a:t>
            </a:r>
            <a:r>
              <a:rPr lang="cs-CZ" sz="1600" dirty="0"/>
              <a:t>der </a:t>
            </a:r>
            <a:r>
              <a:rPr lang="cs-CZ" sz="1600" dirty="0" err="1"/>
              <a:t>Hals</a:t>
            </a:r>
            <a:r>
              <a:rPr lang="cs-CZ" sz="1600" dirty="0"/>
              <a:t>		</a:t>
            </a:r>
            <a:r>
              <a:rPr lang="cs-CZ" sz="1600" b="1" dirty="0">
                <a:solidFill>
                  <a:schemeClr val="accent1"/>
                </a:solidFill>
              </a:rPr>
              <a:t> L </a:t>
            </a:r>
            <a:r>
              <a:rPr lang="cs-CZ" sz="1600" dirty="0"/>
              <a:t>der </a:t>
            </a:r>
            <a:r>
              <a:rPr lang="cs-CZ" sz="1600" dirty="0" err="1"/>
              <a:t>Bauch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D</a:t>
            </a:r>
            <a:r>
              <a:rPr lang="cs-CZ" sz="1600" dirty="0"/>
              <a:t> der </a:t>
            </a:r>
            <a:r>
              <a:rPr lang="cs-CZ" sz="1600" dirty="0" err="1"/>
              <a:t>Brustkorb</a:t>
            </a:r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 I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Hand		</a:t>
            </a:r>
            <a:r>
              <a:rPr lang="cs-CZ" sz="1600" b="1" dirty="0">
                <a:solidFill>
                  <a:srgbClr val="C00000"/>
                </a:solidFill>
              </a:rPr>
              <a:t> M</a:t>
            </a:r>
            <a:r>
              <a:rPr lang="cs-CZ" sz="1600" dirty="0"/>
              <a:t>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Zehe</a:t>
            </a:r>
            <a:r>
              <a:rPr lang="cs-CZ" sz="1600" dirty="0"/>
              <a:t>		</a:t>
            </a:r>
          </a:p>
          <a:p>
            <a:r>
              <a:rPr lang="cs-CZ" sz="1600" b="1" dirty="0">
                <a:solidFill>
                  <a:schemeClr val="accent1"/>
                </a:solidFill>
              </a:rPr>
              <a:t> K </a:t>
            </a:r>
            <a:r>
              <a:rPr lang="cs-CZ" sz="1600" dirty="0" err="1"/>
              <a:t>das</a:t>
            </a:r>
            <a:r>
              <a:rPr lang="cs-CZ" sz="1600" dirty="0"/>
              <a:t> </a:t>
            </a:r>
            <a:r>
              <a:rPr lang="cs-CZ" sz="1600" dirty="0" err="1"/>
              <a:t>Knie</a:t>
            </a:r>
            <a:r>
              <a:rPr lang="cs-CZ" sz="1600" dirty="0"/>
              <a:t>	</a:t>
            </a:r>
            <a:r>
              <a:rPr lang="cs-CZ" sz="1600" b="1" dirty="0">
                <a:solidFill>
                  <a:schemeClr val="accent1"/>
                </a:solidFill>
              </a:rPr>
              <a:t>B</a:t>
            </a:r>
            <a:r>
              <a:rPr lang="cs-CZ" sz="1600" dirty="0"/>
              <a:t> der </a:t>
            </a:r>
            <a:r>
              <a:rPr lang="cs-CZ" sz="1600" dirty="0" err="1"/>
              <a:t>Fu</a:t>
            </a:r>
            <a:r>
              <a:rPr lang="el-GR" sz="1600" dirty="0"/>
              <a:t>β</a:t>
            </a:r>
            <a:r>
              <a:rPr lang="cs-CZ" sz="1600" dirty="0"/>
              <a:t>		</a:t>
            </a:r>
            <a:r>
              <a:rPr lang="cs-CZ" sz="1600" b="1" dirty="0">
                <a:solidFill>
                  <a:schemeClr val="accent1"/>
                </a:solidFill>
              </a:rPr>
              <a:t> E </a:t>
            </a:r>
            <a:r>
              <a:rPr lang="cs-CZ" sz="1600" dirty="0"/>
              <a:t>der </a:t>
            </a:r>
            <a:r>
              <a:rPr lang="cs-CZ" sz="1600" dirty="0" err="1"/>
              <a:t>Rücken</a:t>
            </a:r>
            <a:r>
              <a:rPr lang="cs-CZ" sz="1600" dirty="0"/>
              <a:t>	</a:t>
            </a:r>
          </a:p>
          <a:p>
            <a:endParaRPr lang="cs-CZ" sz="1600" b="1" dirty="0">
              <a:solidFill>
                <a:schemeClr val="accent1"/>
              </a:solidFill>
            </a:endParaRPr>
          </a:p>
          <a:p>
            <a:r>
              <a:rPr lang="cs-CZ" sz="1600" b="1" dirty="0">
                <a:solidFill>
                  <a:schemeClr val="accent1"/>
                </a:solidFill>
              </a:rPr>
              <a:t>	J</a:t>
            </a:r>
            <a:r>
              <a:rPr lang="cs-CZ" sz="1600" dirty="0"/>
              <a:t> </a:t>
            </a:r>
            <a:r>
              <a:rPr lang="cs-CZ" sz="1600" dirty="0" err="1"/>
              <a:t>das</a:t>
            </a:r>
            <a:r>
              <a:rPr lang="cs-CZ" sz="1600" dirty="0"/>
              <a:t> </a:t>
            </a:r>
            <a:r>
              <a:rPr lang="cs-CZ" sz="1600" dirty="0" err="1"/>
              <a:t>Bein</a:t>
            </a:r>
            <a:r>
              <a:rPr lang="cs-CZ" sz="1600" dirty="0"/>
              <a:t>		</a:t>
            </a:r>
            <a:r>
              <a:rPr lang="cs-CZ" sz="1600" b="1" dirty="0">
                <a:solidFill>
                  <a:schemeClr val="accent1"/>
                </a:solidFill>
              </a:rPr>
              <a:t> H </a:t>
            </a:r>
            <a:r>
              <a:rPr lang="cs-CZ" sz="1600" dirty="0"/>
              <a:t>der Finger	</a:t>
            </a:r>
            <a:r>
              <a:rPr lang="cs-CZ" sz="1600" b="1" dirty="0">
                <a:solidFill>
                  <a:schemeClr val="accent1"/>
                </a:solidFill>
              </a:rPr>
              <a:t> C</a:t>
            </a:r>
            <a:r>
              <a:rPr lang="cs-CZ" sz="1600" dirty="0"/>
              <a:t> der </a:t>
            </a:r>
            <a:r>
              <a:rPr lang="cs-CZ" sz="1600" dirty="0" err="1"/>
              <a:t>Ellbogen</a:t>
            </a:r>
            <a:endParaRPr lang="cs-CZ" sz="1600" dirty="0"/>
          </a:p>
          <a:p>
            <a:endParaRPr lang="cs-CZ" sz="1600" dirty="0"/>
          </a:p>
          <a:p>
            <a:r>
              <a:rPr lang="cs-CZ" sz="1600" b="1" dirty="0">
                <a:solidFill>
                  <a:srgbClr val="C00000"/>
                </a:solidFill>
              </a:rPr>
              <a:t>		 </a:t>
            </a:r>
            <a:r>
              <a:rPr lang="cs-CZ" sz="1600" b="1" dirty="0">
                <a:solidFill>
                  <a:schemeClr val="accent1"/>
                </a:solidFill>
              </a:rPr>
              <a:t>F</a:t>
            </a:r>
            <a:r>
              <a:rPr lang="cs-CZ" sz="1600" dirty="0"/>
              <a:t> der </a:t>
            </a:r>
            <a:r>
              <a:rPr lang="cs-CZ" sz="1600" dirty="0" err="1"/>
              <a:t>Arm</a:t>
            </a:r>
            <a:r>
              <a:rPr lang="cs-CZ" sz="1600" dirty="0"/>
              <a:t>		</a:t>
            </a:r>
            <a:r>
              <a:rPr lang="cs-CZ" sz="1600" b="1" dirty="0">
                <a:solidFill>
                  <a:schemeClr val="accent1"/>
                </a:solidFill>
              </a:rPr>
              <a:t> A </a:t>
            </a:r>
            <a:r>
              <a:rPr lang="cs-CZ" sz="1600" dirty="0" err="1"/>
              <a:t>die</a:t>
            </a:r>
            <a:r>
              <a:rPr lang="cs-CZ" sz="1600" dirty="0"/>
              <a:t> </a:t>
            </a:r>
            <a:r>
              <a:rPr lang="cs-CZ" sz="1600" dirty="0" err="1"/>
              <a:t>Schulter</a:t>
            </a:r>
            <a:endParaRPr lang="cs-CZ" sz="1600" dirty="0"/>
          </a:p>
          <a:p>
            <a:endParaRPr lang="cs-CZ" dirty="0"/>
          </a:p>
        </p:txBody>
      </p:sp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4485294" y="5803536"/>
          <a:ext cx="5822642" cy="67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9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590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N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G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A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D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L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J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K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B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TextovéPole 16"/>
          <p:cNvSpPr txBox="1"/>
          <p:nvPr/>
        </p:nvSpPr>
        <p:spPr>
          <a:xfrm>
            <a:off x="4485298" y="5257727"/>
            <a:ext cx="11833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/>
              <a:t>Ordne</a:t>
            </a:r>
            <a:r>
              <a:rPr lang="cs-CZ" b="1" dirty="0"/>
              <a:t> </a:t>
            </a:r>
            <a:r>
              <a:rPr lang="cs-CZ" b="1" dirty="0" err="1"/>
              <a:t>zu</a:t>
            </a:r>
            <a:r>
              <a:rPr lang="cs-CZ" b="1" dirty="0"/>
              <a:t> :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3591561" y="150650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789703" y="180602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2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784885" y="205841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3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1653731" y="2420403"/>
            <a:ext cx="322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4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031914" y="24682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5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3820952" y="3668878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6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4333653" y="4070287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7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889192" y="4470397"/>
            <a:ext cx="322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8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1605634" y="5026536"/>
            <a:ext cx="319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9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865475" y="5877797"/>
            <a:ext cx="378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11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1765293" y="628358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12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703342" y="4185397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10</a:t>
            </a:r>
          </a:p>
        </p:txBody>
      </p:sp>
      <p:cxnSp>
        <p:nvCxnSpPr>
          <p:cNvPr id="1027" name="Přímá spojnice se šipkou 1026"/>
          <p:cNvCxnSpPr/>
          <p:nvPr/>
        </p:nvCxnSpPr>
        <p:spPr>
          <a:xfrm flipH="1">
            <a:off x="2927648" y="1700809"/>
            <a:ext cx="720080" cy="2000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Přímá spojnice se šipkou 1041"/>
          <p:cNvCxnSpPr/>
          <p:nvPr/>
        </p:nvCxnSpPr>
        <p:spPr>
          <a:xfrm>
            <a:off x="2079290" y="2032865"/>
            <a:ext cx="64195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1" name="Přímá spojnice se šipkou 1050"/>
          <p:cNvCxnSpPr/>
          <p:nvPr/>
        </p:nvCxnSpPr>
        <p:spPr>
          <a:xfrm flipH="1">
            <a:off x="3343445" y="2348880"/>
            <a:ext cx="51218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2" name="Přímá spojnice se šipkou 1061"/>
          <p:cNvCxnSpPr>
            <a:stCxn id="21" idx="1"/>
          </p:cNvCxnSpPr>
          <p:nvPr/>
        </p:nvCxnSpPr>
        <p:spPr>
          <a:xfrm>
            <a:off x="1653731" y="2620459"/>
            <a:ext cx="0" cy="4342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0" name="Přímá spojnice se šipkou 1069"/>
          <p:cNvCxnSpPr>
            <a:stCxn id="22" idx="1"/>
          </p:cNvCxnSpPr>
          <p:nvPr/>
        </p:nvCxnSpPr>
        <p:spPr>
          <a:xfrm flipH="1">
            <a:off x="2891644" y="2652933"/>
            <a:ext cx="1140270" cy="1846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7" name="Přímá spojnice se šipkou 1076"/>
          <p:cNvCxnSpPr>
            <a:stCxn id="23" idx="1"/>
          </p:cNvCxnSpPr>
          <p:nvPr/>
        </p:nvCxnSpPr>
        <p:spPr>
          <a:xfrm flipH="1" flipV="1">
            <a:off x="2721246" y="3356993"/>
            <a:ext cx="1099706" cy="5119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2" name="Přímá spojnice se šipkou 1081"/>
          <p:cNvCxnSpPr/>
          <p:nvPr/>
        </p:nvCxnSpPr>
        <p:spPr>
          <a:xfrm flipH="1" flipV="1">
            <a:off x="4089779" y="3429000"/>
            <a:ext cx="243874" cy="773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1" name="Přímá spojnice se šipkou 1090"/>
          <p:cNvCxnSpPr>
            <a:stCxn id="25" idx="1"/>
          </p:cNvCxnSpPr>
          <p:nvPr/>
        </p:nvCxnSpPr>
        <p:spPr>
          <a:xfrm flipH="1">
            <a:off x="3287690" y="4670452"/>
            <a:ext cx="601503" cy="546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5" name="Přímá spojnice se šipkou 1094"/>
          <p:cNvCxnSpPr/>
          <p:nvPr/>
        </p:nvCxnSpPr>
        <p:spPr>
          <a:xfrm>
            <a:off x="1976256" y="5257727"/>
            <a:ext cx="42401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9" name="Přímá spojnice se šipkou 1098"/>
          <p:cNvCxnSpPr/>
          <p:nvPr/>
        </p:nvCxnSpPr>
        <p:spPr>
          <a:xfrm flipV="1">
            <a:off x="1924952" y="3868934"/>
            <a:ext cx="354624" cy="401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2" name="Přímá spojnice se šipkou 1111"/>
          <p:cNvCxnSpPr/>
          <p:nvPr/>
        </p:nvCxnSpPr>
        <p:spPr>
          <a:xfrm flipH="1">
            <a:off x="3343448" y="6149336"/>
            <a:ext cx="545744" cy="2571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1" name="Přímá spojnice se šipkou 1120"/>
          <p:cNvCxnSpPr/>
          <p:nvPr/>
        </p:nvCxnSpPr>
        <p:spPr>
          <a:xfrm>
            <a:off x="2079290" y="6488828"/>
            <a:ext cx="641956" cy="1427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7" name="Přímá spojnice se šipkou 1126"/>
          <p:cNvCxnSpPr/>
          <p:nvPr/>
        </p:nvCxnSpPr>
        <p:spPr>
          <a:xfrm flipV="1">
            <a:off x="2022434" y="3212977"/>
            <a:ext cx="37783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3" name="TextovéPole 1132"/>
          <p:cNvSpPr txBox="1"/>
          <p:nvPr/>
        </p:nvSpPr>
        <p:spPr>
          <a:xfrm>
            <a:off x="1943170" y="3081172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13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37331" y="2820513"/>
            <a:ext cx="4443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14</a:t>
            </a:r>
          </a:p>
        </p:txBody>
      </p:sp>
      <p:cxnSp>
        <p:nvCxnSpPr>
          <p:cNvPr id="7" name="Přímá spojnice se šipkou 6"/>
          <p:cNvCxnSpPr>
            <a:stCxn id="5" idx="1"/>
          </p:cNvCxnSpPr>
          <p:nvPr/>
        </p:nvCxnSpPr>
        <p:spPr>
          <a:xfrm flipH="1">
            <a:off x="3461779" y="3020568"/>
            <a:ext cx="4755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3619944" y="644691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obr. 1</a:t>
            </a:r>
          </a:p>
        </p:txBody>
      </p:sp>
    </p:spTree>
    <p:extLst>
      <p:ext uri="{BB962C8B-B14F-4D97-AF65-F5344CB8AC3E}">
        <p14:creationId xmlns:p14="http://schemas.microsoft.com/office/powerpoint/2010/main" val="46002585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419</Words>
  <Application>Microsoft Office PowerPoint</Application>
  <PresentationFormat>Širokoúhlá obrazovka</PresentationFormat>
  <Paragraphs>194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Körperteile </vt:lpstr>
      <vt:lpstr>Der menschliche Körper</vt:lpstr>
      <vt:lpstr>Der menschliche Körper</vt:lpstr>
      <vt:lpstr>Der menschliche Körper</vt:lpstr>
      <vt:lpstr>Der menschliche Körper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Körperteile </dc:title>
  <dc:creator>Milan Bednář</dc:creator>
  <cp:lastModifiedBy>Milan Bednář</cp:lastModifiedBy>
  <cp:revision>1</cp:revision>
  <dcterms:created xsi:type="dcterms:W3CDTF">2022-01-02T12:39:45Z</dcterms:created>
  <dcterms:modified xsi:type="dcterms:W3CDTF">2022-01-02T12:50:00Z</dcterms:modified>
</cp:coreProperties>
</file>