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5" r:id="rId3"/>
    <p:sldId id="268" r:id="rId4"/>
    <p:sldId id="266" r:id="rId5"/>
    <p:sldId id="264" r:id="rId6"/>
    <p:sldId id="267" r:id="rId7"/>
    <p:sldId id="26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8EA50-98BC-4E1C-9034-CAEB566D4B28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4CAB-B190-4D1D-BFC2-B8AF48914C89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45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8EA50-98BC-4E1C-9034-CAEB566D4B28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4CAB-B190-4D1D-BFC2-B8AF48914C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2309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8EA50-98BC-4E1C-9034-CAEB566D4B28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4CAB-B190-4D1D-BFC2-B8AF48914C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032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8EA50-98BC-4E1C-9034-CAEB566D4B28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4CAB-B190-4D1D-BFC2-B8AF48914C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738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8EA50-98BC-4E1C-9034-CAEB566D4B28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4CAB-B190-4D1D-BFC2-B8AF48914C89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7971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8EA50-98BC-4E1C-9034-CAEB566D4B28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4CAB-B190-4D1D-BFC2-B8AF48914C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4927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8EA50-98BC-4E1C-9034-CAEB566D4B28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4CAB-B190-4D1D-BFC2-B8AF48914C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2700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8EA50-98BC-4E1C-9034-CAEB566D4B28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4CAB-B190-4D1D-BFC2-B8AF48914C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367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8EA50-98BC-4E1C-9034-CAEB566D4B28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4CAB-B190-4D1D-BFC2-B8AF48914C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4582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048EA50-98BC-4E1C-9034-CAEB566D4B28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704CAB-B190-4D1D-BFC2-B8AF48914C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990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8EA50-98BC-4E1C-9034-CAEB566D4B28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4CAB-B190-4D1D-BFC2-B8AF48914C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155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048EA50-98BC-4E1C-9034-CAEB566D4B28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3704CAB-B190-4D1D-BFC2-B8AF48914C89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0289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99000"/>
                <a:satMod val="140000"/>
              </a:schemeClr>
            </a:gs>
            <a:gs pos="65000">
              <a:schemeClr val="bg2">
                <a:tint val="100000"/>
                <a:shade val="80000"/>
                <a:satMod val="130000"/>
              </a:schemeClr>
            </a:gs>
            <a:gs pos="100000">
              <a:schemeClr val="bg2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F3985C0-E548-44D2-B30E-F3E42DADE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88952" cy="49701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36274DF-D1A7-4786-B23D-1E73FE857E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89216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Lyrika, její druhy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395D9C0-F32E-48A1-8B16-50DFC697BF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7. třída </a:t>
            </a:r>
          </a:p>
        </p:txBody>
      </p:sp>
    </p:spTree>
    <p:extLst>
      <p:ext uri="{BB962C8B-B14F-4D97-AF65-F5344CB8AC3E}">
        <p14:creationId xmlns:p14="http://schemas.microsoft.com/office/powerpoint/2010/main" val="18801942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ECF0FC6-D57B-48B6-9036-F4FFD91A4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2427F12-4BF8-4C24-90A3-3B18C41D9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932" y="286603"/>
            <a:ext cx="6750987" cy="1450757"/>
          </a:xfrm>
        </p:spPr>
        <p:txBody>
          <a:bodyPr>
            <a:normAutofit/>
          </a:bodyPr>
          <a:lstStyle/>
          <a:p>
            <a:r>
              <a:rPr lang="cs-CZ">
                <a:solidFill>
                  <a:schemeClr val="accent2"/>
                </a:solidFill>
              </a:rPr>
              <a:t>Typy lyriky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CD61FB-BB4B-4435-BE9F-943E7AFD2E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4204" y="2023962"/>
            <a:ext cx="6697715" cy="3845131"/>
          </a:xfrm>
        </p:spPr>
        <p:txBody>
          <a:bodyPr>
            <a:normAutofit/>
          </a:bodyPr>
          <a:lstStyle/>
          <a:p>
            <a:r>
              <a:rPr lang="cs-CZ" sz="1700" dirty="0"/>
              <a:t>milostná lyrika</a:t>
            </a:r>
          </a:p>
          <a:p>
            <a:r>
              <a:rPr lang="cs-CZ" sz="1700" dirty="0"/>
              <a:t>přírodní lyrika</a:t>
            </a:r>
          </a:p>
          <a:p>
            <a:r>
              <a:rPr lang="cs-CZ" sz="1700" dirty="0"/>
              <a:t>úvahová (neboli reflexivní)</a:t>
            </a:r>
          </a:p>
          <a:p>
            <a:r>
              <a:rPr lang="cs-CZ" sz="1700" dirty="0"/>
              <a:t>vlastenecká lyrika</a:t>
            </a:r>
          </a:p>
          <a:p>
            <a:r>
              <a:rPr lang="cs-CZ" sz="1700" dirty="0"/>
              <a:t>posměšná satirická lyrika</a:t>
            </a:r>
          </a:p>
          <a:p>
            <a:r>
              <a:rPr lang="cs-CZ" sz="1700" dirty="0"/>
              <a:t>historická lyrika</a:t>
            </a:r>
          </a:p>
          <a:p>
            <a:r>
              <a:rPr lang="cs-CZ" sz="1700" dirty="0"/>
              <a:t>náboženská lyrika</a:t>
            </a:r>
          </a:p>
          <a:p>
            <a:r>
              <a:rPr lang="cs-CZ" sz="1700" dirty="0"/>
              <a:t>politická lyrika</a:t>
            </a:r>
          </a:p>
          <a:p>
            <a:r>
              <a:rPr lang="cs-CZ" sz="1700" dirty="0"/>
              <a:t>intimní (subjektivní) lyrika</a:t>
            </a:r>
          </a:p>
          <a:p>
            <a:endParaRPr lang="cs-CZ" sz="17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17A211C-5863-4303-AC3D-AEBFDF6D6A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44150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87519CD-2FFF-42E3-BB0C-FEAA828BA5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2823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99471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90966E-A0E4-1F60-7EBD-00E63C239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/>
              <a:t>Druhy lyriky, </a:t>
            </a:r>
            <a:r>
              <a:rPr lang="cs-CZ" sz="4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Doplňte k druhům lyriky pojmy z nabídky. </a:t>
            </a:r>
            <a:endParaRPr lang="cs-CZ" u="sng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39A440-28BC-AF7E-F034-F66ECDB92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343" y="1845734"/>
            <a:ext cx="10757140" cy="4468802"/>
          </a:xfrm>
        </p:spPr>
        <p:txBody>
          <a:bodyPr numCol="2"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Nabídka: </a:t>
            </a:r>
            <a:r>
              <a:rPr lang="cs-CZ" sz="2600" b="1" i="1" kern="1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můj názor, národní hrdost, moje prožitky, bublavý potůček, nenávist a láska, modlitba, síla a moc, ironie, dějiny</a:t>
            </a:r>
            <a:endParaRPr lang="cs-CZ" sz="2600" b="1" kern="100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Aft>
                <a:spcPts val="800"/>
              </a:spcAft>
              <a:buFont typeface="Calibri" panose="020F0502020204030204" pitchFamily="34" charset="0"/>
              <a:buChar char=" "/>
              <a:tabLst>
                <a:tab pos="228600" algn="l"/>
              </a:tabLst>
            </a:pPr>
            <a:r>
              <a:rPr lang="cs-CZ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milostná lyrika                                                                                             </a:t>
            </a:r>
          </a:p>
          <a:p>
            <a:pPr marL="342900" lvl="0" indent="-342900">
              <a:lnSpc>
                <a:spcPct val="120000"/>
              </a:lnSpc>
              <a:spcAft>
                <a:spcPts val="800"/>
              </a:spcAft>
              <a:buFont typeface="Calibri" panose="020F0502020204030204" pitchFamily="34" charset="0"/>
              <a:buChar char=" "/>
              <a:tabLst>
                <a:tab pos="228600" algn="l"/>
              </a:tabLst>
            </a:pPr>
            <a:r>
              <a:rPr lang="cs-CZ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přírodní lyrika</a:t>
            </a:r>
          </a:p>
          <a:p>
            <a:pPr marL="342900" lvl="0" indent="-342900">
              <a:lnSpc>
                <a:spcPct val="120000"/>
              </a:lnSpc>
              <a:spcAft>
                <a:spcPts val="800"/>
              </a:spcAft>
              <a:buFont typeface="Calibri" panose="020F0502020204030204" pitchFamily="34" charset="0"/>
              <a:buChar char=" "/>
              <a:tabLst>
                <a:tab pos="228600" algn="l"/>
              </a:tabLst>
            </a:pPr>
            <a:r>
              <a:rPr lang="cs-CZ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úvahová (neboli reflexivní)</a:t>
            </a:r>
          </a:p>
          <a:p>
            <a:pPr marL="342900" lvl="0" indent="-342900">
              <a:lnSpc>
                <a:spcPct val="120000"/>
              </a:lnSpc>
              <a:spcAft>
                <a:spcPts val="800"/>
              </a:spcAft>
              <a:buFont typeface="Calibri" panose="020F0502020204030204" pitchFamily="34" charset="0"/>
              <a:buChar char=" "/>
              <a:tabLst>
                <a:tab pos="228600" algn="l"/>
              </a:tabLst>
            </a:pPr>
            <a:r>
              <a:rPr lang="cs-CZ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vlastenecká lyrika</a:t>
            </a:r>
          </a:p>
          <a:p>
            <a:pPr marL="342900" lvl="0" indent="-342900">
              <a:lnSpc>
                <a:spcPct val="120000"/>
              </a:lnSpc>
              <a:spcAft>
                <a:spcPts val="800"/>
              </a:spcAft>
              <a:buFont typeface="Calibri" panose="020F0502020204030204" pitchFamily="34" charset="0"/>
              <a:buChar char=" "/>
              <a:tabLst>
                <a:tab pos="228600" algn="l"/>
              </a:tabLst>
            </a:pPr>
            <a:endParaRPr lang="cs-CZ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Aft>
                <a:spcPts val="800"/>
              </a:spcAft>
              <a:buFont typeface="Calibri" panose="020F0502020204030204" pitchFamily="34" charset="0"/>
              <a:buChar char=" "/>
              <a:tabLst>
                <a:tab pos="228600" algn="l"/>
              </a:tabLst>
            </a:pPr>
            <a:endParaRPr lang="cs-CZ" sz="26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Aft>
                <a:spcPts val="800"/>
              </a:spcAft>
              <a:buFont typeface="Calibri" panose="020F0502020204030204" pitchFamily="34" charset="0"/>
              <a:buChar char=" "/>
              <a:tabLst>
                <a:tab pos="228600" algn="l"/>
              </a:tabLst>
            </a:pPr>
            <a:r>
              <a:rPr lang="cs-CZ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posměšná satirická lyrika</a:t>
            </a:r>
          </a:p>
          <a:p>
            <a:pPr marL="342900" lvl="0" indent="-342900">
              <a:lnSpc>
                <a:spcPct val="120000"/>
              </a:lnSpc>
              <a:spcAft>
                <a:spcPts val="800"/>
              </a:spcAft>
              <a:buFont typeface="Calibri" panose="020F0502020204030204" pitchFamily="34" charset="0"/>
              <a:buChar char=" "/>
              <a:tabLst>
                <a:tab pos="228600" algn="l"/>
              </a:tabLst>
            </a:pPr>
            <a:r>
              <a:rPr lang="cs-CZ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historická lyrika</a:t>
            </a:r>
          </a:p>
          <a:p>
            <a:pPr marL="342900" lvl="0" indent="-342900">
              <a:lnSpc>
                <a:spcPct val="120000"/>
              </a:lnSpc>
              <a:spcAft>
                <a:spcPts val="800"/>
              </a:spcAft>
              <a:buFont typeface="Calibri" panose="020F0502020204030204" pitchFamily="34" charset="0"/>
              <a:buChar char=" "/>
              <a:tabLst>
                <a:tab pos="228600" algn="l"/>
              </a:tabLst>
            </a:pPr>
            <a:r>
              <a:rPr lang="cs-CZ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náboženská lyrika</a:t>
            </a:r>
          </a:p>
          <a:p>
            <a:pPr marL="342900" lvl="0" indent="-342900">
              <a:lnSpc>
                <a:spcPct val="120000"/>
              </a:lnSpc>
              <a:spcAft>
                <a:spcPts val="800"/>
              </a:spcAft>
              <a:buFont typeface="Calibri" panose="020F0502020204030204" pitchFamily="34" charset="0"/>
              <a:buChar char=" "/>
              <a:tabLst>
                <a:tab pos="228600" algn="l"/>
              </a:tabLst>
            </a:pPr>
            <a:r>
              <a:rPr lang="cs-CZ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politická lyrika</a:t>
            </a:r>
          </a:p>
          <a:p>
            <a:pPr marL="342900" lvl="0" indent="-342900">
              <a:lnSpc>
                <a:spcPct val="120000"/>
              </a:lnSpc>
              <a:spcAft>
                <a:spcPts val="800"/>
              </a:spcAft>
              <a:buFont typeface="Calibri" panose="020F0502020204030204" pitchFamily="34" charset="0"/>
              <a:buChar char=" "/>
              <a:tabLst>
                <a:tab pos="228600" algn="l"/>
              </a:tabLst>
            </a:pPr>
            <a:r>
              <a:rPr lang="cs-CZ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intimní (subjektivní) lyrika</a:t>
            </a:r>
          </a:p>
          <a:p>
            <a:pPr marL="342900" lvl="0" indent="-342900">
              <a:lnSpc>
                <a:spcPct val="120000"/>
              </a:lnSpc>
              <a:spcAft>
                <a:spcPts val="800"/>
              </a:spcAft>
              <a:buFont typeface="Calibri" panose="020F0502020204030204" pitchFamily="34" charset="0"/>
              <a:buChar char=" "/>
              <a:tabLst>
                <a:tab pos="228600" algn="l"/>
              </a:tabLst>
            </a:pPr>
            <a:endParaRPr lang="cs-CZ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5827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5C8A67-2B44-4BA9-9EB5-182F913F3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cs-CZ" sz="3600">
                <a:solidFill>
                  <a:srgbClr val="FFFFFF"/>
                </a:solidFill>
              </a:rPr>
              <a:t>Lyrika a její žánry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551989-28FA-4E0C-B028-9D5B163A8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925" y="1534024"/>
            <a:ext cx="12154617" cy="5646208"/>
          </a:xfrm>
        </p:spPr>
        <p:txBody>
          <a:bodyPr anchor="ctr">
            <a:normAutofit/>
          </a:bodyPr>
          <a:lstStyle/>
          <a:p>
            <a:pPr>
              <a:buNone/>
            </a:pPr>
            <a:r>
              <a:rPr lang="cs-CZ" sz="1600" b="1" u="sng" dirty="0"/>
              <a:t>Žánr</a:t>
            </a:r>
            <a:r>
              <a:rPr lang="cs-CZ" sz="1600" dirty="0"/>
              <a:t> označuje díla, která mají společné znaky, jsou podobně vystavěná, používají ustálené postupy…</a:t>
            </a:r>
          </a:p>
          <a:p>
            <a:pPr>
              <a:buNone/>
            </a:pPr>
            <a:r>
              <a:rPr lang="cs-CZ" sz="1600" u="sng" dirty="0"/>
              <a:t>Lyrické dílo </a:t>
            </a:r>
            <a:r>
              <a:rPr lang="cs-CZ" sz="1600" dirty="0"/>
              <a:t>– nemá děj, vyjadřuje autorovy pocity, úvahy, myšlenky, nálady, citové a duševní stavy… </a:t>
            </a:r>
          </a:p>
          <a:p>
            <a:pPr>
              <a:buNone/>
            </a:pPr>
            <a:r>
              <a:rPr lang="cs-CZ" sz="1600" dirty="0"/>
              <a:t>Často je psané ve verších (poezie, básně), ale může být i v próze.</a:t>
            </a:r>
          </a:p>
          <a:p>
            <a:pPr>
              <a:buNone/>
            </a:pPr>
            <a:r>
              <a:rPr lang="cs-CZ" sz="1600" b="1" dirty="0"/>
              <a:t>Lyrické žánry:</a:t>
            </a:r>
          </a:p>
          <a:p>
            <a:pPr>
              <a:buNone/>
            </a:pPr>
            <a:r>
              <a:rPr lang="cs-CZ" sz="1600" b="1" dirty="0"/>
              <a:t>píseň</a:t>
            </a:r>
            <a:r>
              <a:rPr lang="cs-CZ" sz="1600" dirty="0"/>
              <a:t>  - prostá, zpěvná báseň, vyznačující se pravidelnou stavbou, rytmem a rýmem</a:t>
            </a:r>
          </a:p>
          <a:p>
            <a:pPr>
              <a:buNone/>
            </a:pPr>
            <a:r>
              <a:rPr lang="cs-CZ" sz="1600" b="1" dirty="0"/>
              <a:t>óda</a:t>
            </a:r>
            <a:r>
              <a:rPr lang="cs-CZ" sz="1600" dirty="0"/>
              <a:t> - rozsáhlejší oslavná báseň</a:t>
            </a:r>
          </a:p>
          <a:p>
            <a:pPr>
              <a:buNone/>
            </a:pPr>
            <a:r>
              <a:rPr lang="cs-CZ" sz="1600" b="1" dirty="0"/>
              <a:t>hymnus</a:t>
            </a:r>
            <a:r>
              <a:rPr lang="cs-CZ" sz="1600" dirty="0"/>
              <a:t> -  slavnostní píseň na počest hrdinů a jejich činů, oslavuje národ, vlast ap. </a:t>
            </a:r>
          </a:p>
          <a:p>
            <a:pPr>
              <a:buNone/>
            </a:pPr>
            <a:r>
              <a:rPr lang="cs-CZ" sz="1600" b="1" dirty="0"/>
              <a:t>elegie</a:t>
            </a:r>
            <a:r>
              <a:rPr lang="cs-CZ" sz="1600" dirty="0"/>
              <a:t> - žalozpěv - truchlivá báseň vyjadřující smutek nad ztrátou blízké osoby, vlasti apod. </a:t>
            </a:r>
          </a:p>
          <a:p>
            <a:pPr>
              <a:buNone/>
            </a:pPr>
            <a:r>
              <a:rPr lang="cs-CZ" sz="1600" b="1" dirty="0"/>
              <a:t>epigram</a:t>
            </a:r>
            <a:r>
              <a:rPr lang="cs-CZ" sz="1600" dirty="0"/>
              <a:t> - krátká satirická báseň, ve které autor stručně a pádně vyjadřuje svůj úsudek o nějaké osobě, události a jevech</a:t>
            </a:r>
          </a:p>
          <a:p>
            <a:pPr>
              <a:buNone/>
            </a:pPr>
            <a:r>
              <a:rPr lang="cs-CZ" sz="1600" b="1" dirty="0"/>
              <a:t>epitaf</a:t>
            </a:r>
            <a:r>
              <a:rPr lang="cs-CZ" sz="1600" dirty="0"/>
              <a:t> - náhrobní nápis</a:t>
            </a:r>
          </a:p>
          <a:p>
            <a:pPr>
              <a:buNone/>
            </a:pPr>
            <a:r>
              <a:rPr lang="cs-CZ" sz="1600" b="1" dirty="0"/>
              <a:t>kaligram</a:t>
            </a:r>
            <a:r>
              <a:rPr lang="cs-CZ" sz="1600" dirty="0"/>
              <a:t> - grafická báseň uspořádaná do obrazce</a:t>
            </a:r>
          </a:p>
          <a:p>
            <a:endParaRPr lang="cs-CZ" sz="16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F6D7C1B-B7B0-30C8-5713-1DDCE7B276A5}"/>
              </a:ext>
            </a:extLst>
          </p:cNvPr>
          <p:cNvSpPr txBox="1"/>
          <p:nvPr/>
        </p:nvSpPr>
        <p:spPr>
          <a:xfrm>
            <a:off x="492369" y="534838"/>
            <a:ext cx="10040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Lyrické žánry</a:t>
            </a:r>
          </a:p>
        </p:txBody>
      </p:sp>
    </p:spTree>
    <p:extLst>
      <p:ext uri="{BB962C8B-B14F-4D97-AF65-F5344CB8AC3E}">
        <p14:creationId xmlns:p14="http://schemas.microsoft.com/office/powerpoint/2010/main" val="4178626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cs-CZ" sz="3600">
                <a:solidFill>
                  <a:srgbClr val="FFFFFF"/>
                </a:solidFill>
              </a:rPr>
              <a:t>LYRICKOEPICKÉ žánry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r>
              <a:rPr lang="cs-CZ" b="1" u="sng" dirty="0">
                <a:solidFill>
                  <a:schemeClr val="accent1"/>
                </a:solidFill>
              </a:rPr>
              <a:t>Balada </a:t>
            </a:r>
            <a:r>
              <a:rPr lang="cs-CZ" dirty="0"/>
              <a:t>– báseň s pochmurným dějem, často s tragickým koncem,  s rozhovory (dialogy) postav  (to je epická část)</a:t>
            </a:r>
          </a:p>
          <a:p>
            <a:pPr>
              <a:buNone/>
            </a:pPr>
            <a:r>
              <a:rPr lang="cs-CZ" dirty="0"/>
              <a:t>	- vyjadřuje smutek, špatnou náladu, líčí prostředí (to je lyrická část)</a:t>
            </a:r>
          </a:p>
          <a:p>
            <a:pPr>
              <a:buNone/>
            </a:pPr>
            <a:r>
              <a:rPr lang="cs-CZ" dirty="0"/>
              <a:t>	- obsahem může být vina a trest, nadpřirozené síly, sociální problémy</a:t>
            </a:r>
          </a:p>
          <a:p>
            <a:pPr>
              <a:buNone/>
            </a:pPr>
            <a:endParaRPr lang="cs-CZ" dirty="0"/>
          </a:p>
          <a:p>
            <a:r>
              <a:rPr lang="cs-CZ" b="1" u="sng" dirty="0">
                <a:solidFill>
                  <a:schemeClr val="accent1"/>
                </a:solidFill>
              </a:rPr>
              <a:t>Romance –</a:t>
            </a:r>
            <a:r>
              <a:rPr lang="cs-CZ" dirty="0"/>
              <a:t> báseň veselá, radostná, často je o lásce (mezi lidmi, k národu, vlasti)</a:t>
            </a:r>
          </a:p>
          <a:p>
            <a:pPr>
              <a:buNone/>
            </a:pPr>
            <a:endParaRPr lang="cs-CZ" dirty="0"/>
          </a:p>
          <a:p>
            <a:r>
              <a:rPr lang="cs-CZ" b="1" u="sng" dirty="0">
                <a:solidFill>
                  <a:schemeClr val="accent1"/>
                </a:solidFill>
              </a:rPr>
              <a:t>Básnická povídka (poema</a:t>
            </a:r>
            <a:r>
              <a:rPr lang="cs-CZ" dirty="0"/>
              <a:t>) – delší báseň s výjimečným hlavním hrdinou, krátce vyjadřuje jeho činy, obsáhleji líčí jeho pocity, duševní stav, prostředí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71EB2F-3913-4660-9119-98CF21A9D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Lyrika, její druhy – zápis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EA4D5B-EB81-4166-AA5D-D86DE5FF7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u="sng" dirty="0"/>
              <a:t>Lyrické dílo</a:t>
            </a:r>
            <a:r>
              <a:rPr lang="cs-CZ" u="sng" dirty="0"/>
              <a:t> </a:t>
            </a:r>
            <a:r>
              <a:rPr lang="cs-CZ" dirty="0"/>
              <a:t>– nemá děj, vyjadřuje autorovy pocity, úvahy, myšlenky, nálady, citové a duševní stavy… </a:t>
            </a:r>
          </a:p>
          <a:p>
            <a:pPr>
              <a:buNone/>
            </a:pPr>
            <a:r>
              <a:rPr lang="cs-CZ" dirty="0"/>
              <a:t>Často je psané ve verších (poezie, básně), ale může být i v próze.</a:t>
            </a:r>
          </a:p>
          <a:p>
            <a:r>
              <a:rPr lang="cs-CZ" b="1" u="sng" dirty="0"/>
              <a:t>DRUHY LYRIKY: </a:t>
            </a:r>
            <a:r>
              <a:rPr lang="cs-CZ" dirty="0"/>
              <a:t>milostná, přírodní, úvahová (neboli reflexivní), vlastenecká, satirická, historická</a:t>
            </a:r>
          </a:p>
          <a:p>
            <a:r>
              <a:rPr lang="cs-CZ" dirty="0"/>
              <a:t>náboženská, politická, intimní (subjektivní) </a:t>
            </a:r>
          </a:p>
          <a:p>
            <a:r>
              <a:rPr lang="cs-CZ" b="1" u="sng" dirty="0"/>
              <a:t>LYRICKÉ ŽÁNRY: </a:t>
            </a:r>
            <a:r>
              <a:rPr lang="cs-CZ" b="1" dirty="0"/>
              <a:t>píseň, óda, hymnus, elegie, epigram, epitaf, kaligram</a:t>
            </a:r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1325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FA6484-D2E9-F5B7-EADB-DE147D649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9954"/>
            <a:ext cx="10058400" cy="1450757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Práce s textem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B91CE4-138E-4742-04B6-6A97B4C22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79" y="1845733"/>
            <a:ext cx="10971075" cy="4330779"/>
          </a:xfrm>
        </p:spPr>
        <p:txBody>
          <a:bodyPr numCol="4"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Babí léto lítá,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už je podzimek,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už zima vítá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první bílá vlákna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svých peřinek.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Pavouk jí je přede,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vítr navije,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lučině šedé,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perličkami z ledu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mráz je pošije.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Jinovatka režné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utká povlaky,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potom peří sněžné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nich z nenadání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vsypou oblaky.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Babí léto lítá,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už je podzimek;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pole, luh je vítá: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oddechnout si v kupě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sněžných peřinek! 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3D2D2D7-35A5-58B8-1B39-8C3380EF877F}"/>
              </a:ext>
            </a:extLst>
          </p:cNvPr>
          <p:cNvSpPr txBox="1"/>
          <p:nvPr/>
        </p:nvSpPr>
        <p:spPr>
          <a:xfrm>
            <a:off x="461511" y="4494470"/>
            <a:ext cx="11451567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l"/>
            <a:endParaRPr lang="cs-CZ" sz="1800" b="0" i="0" u="none" strike="noStrike" baseline="0" dirty="0">
              <a:solidFill>
                <a:srgbClr val="000000"/>
              </a:solidFill>
              <a:latin typeface="Helvetica CE"/>
            </a:endParaRPr>
          </a:p>
          <a:p>
            <a:pPr algn="just"/>
            <a:r>
              <a:rPr lang="cs-CZ" sz="1800" b="1" i="0" u="none" strike="noStrike" baseline="0" dirty="0">
                <a:latin typeface="Helvetica CE"/>
              </a:rPr>
              <a:t>V textu podtrhni původce děje (kdo) a činnost, jež se k němu vztahuje (co). O jaké větné členy se jedná z mluvnického hlediska? </a:t>
            </a: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C0D50AD-E1C2-F6FA-5183-8205FC7352A6}"/>
              </a:ext>
            </a:extLst>
          </p:cNvPr>
          <p:cNvSpPr txBox="1"/>
          <p:nvPr/>
        </p:nvSpPr>
        <p:spPr>
          <a:xfrm>
            <a:off x="461511" y="5526173"/>
            <a:ext cx="11451567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l"/>
            <a:endParaRPr lang="cs-CZ" sz="1800" b="0" i="0" u="none" strike="noStrike" baseline="0" dirty="0">
              <a:solidFill>
                <a:srgbClr val="000000"/>
              </a:solidFill>
              <a:latin typeface="Helvetica CE"/>
            </a:endParaRPr>
          </a:p>
          <a:p>
            <a:pPr algn="just"/>
            <a:r>
              <a:rPr lang="cs-CZ" sz="1800" b="1" i="0" u="none" strike="noStrike" baseline="0" dirty="0">
                <a:latin typeface="Helvetica CE"/>
              </a:rPr>
              <a:t>O jaký básnický prostředek se jedná v případě výrazu „</a:t>
            </a:r>
            <a:r>
              <a:rPr lang="cs-CZ" sz="1800" b="1" i="1" u="none" strike="noStrike" baseline="0" dirty="0">
                <a:latin typeface="Helvetica CE"/>
              </a:rPr>
              <a:t>jinovatka utká</a:t>
            </a:r>
            <a:r>
              <a:rPr lang="cs-CZ" sz="1800" b="1" i="0" u="none" strike="noStrike" baseline="0" dirty="0">
                <a:latin typeface="Helvetica CE"/>
              </a:rPr>
              <a:t>“? Charakterizuj ho. </a:t>
            </a:r>
            <a:endParaRPr lang="cs-CZ" sz="1800" b="0" i="0" u="none" strike="noStrike" baseline="0" dirty="0">
              <a:solidFill>
                <a:srgbClr val="000000"/>
              </a:solidFill>
              <a:latin typeface="Helvetica CE"/>
            </a:endParaRPr>
          </a:p>
        </p:txBody>
      </p:sp>
    </p:spTree>
    <p:extLst>
      <p:ext uri="{BB962C8B-B14F-4D97-AF65-F5344CB8AC3E}">
        <p14:creationId xmlns:p14="http://schemas.microsoft.com/office/powerpoint/2010/main" val="10257085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Words>561</Words>
  <Application>Microsoft Office PowerPoint</Application>
  <PresentationFormat>Širokoúhlá obrazovka</PresentationFormat>
  <Paragraphs>87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Helvetica CE</vt:lpstr>
      <vt:lpstr>Retrospektiva</vt:lpstr>
      <vt:lpstr>Lyrika, její druhy </vt:lpstr>
      <vt:lpstr>Typy lyriky </vt:lpstr>
      <vt:lpstr>Druhy lyriky, Doplňte k druhům lyriky pojmy z nabídky. </vt:lpstr>
      <vt:lpstr>Lyrika a její žánry</vt:lpstr>
      <vt:lpstr>LYRICKOEPICKÉ žánry</vt:lpstr>
      <vt:lpstr>Lyrika, její druhy – zápis </vt:lpstr>
      <vt:lpstr>Práce s textem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Lyrika, její druhy</dc:title>
  <dc:creator>Bednář Milan, nprap.</dc:creator>
  <cp:lastModifiedBy>Milan Bednář</cp:lastModifiedBy>
  <cp:revision>3</cp:revision>
  <dcterms:created xsi:type="dcterms:W3CDTF">2021-01-11T11:25:25Z</dcterms:created>
  <dcterms:modified xsi:type="dcterms:W3CDTF">2025-01-28T15:50:43Z</dcterms:modified>
</cp:coreProperties>
</file>