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3" r:id="rId1"/>
  </p:sldMasterIdLst>
  <p:notesMasterIdLst>
    <p:notesMasterId r:id="rId19"/>
  </p:notesMasterIdLst>
  <p:sldIdLst>
    <p:sldId id="256" r:id="rId2"/>
    <p:sldId id="257" r:id="rId3"/>
    <p:sldId id="338" r:id="rId4"/>
    <p:sldId id="298" r:id="rId5"/>
    <p:sldId id="334" r:id="rId6"/>
    <p:sldId id="350" r:id="rId7"/>
    <p:sldId id="351" r:id="rId8"/>
    <p:sldId id="352" r:id="rId9"/>
    <p:sldId id="353" r:id="rId10"/>
    <p:sldId id="354" r:id="rId11"/>
    <p:sldId id="339" r:id="rId12"/>
    <p:sldId id="340" r:id="rId13"/>
    <p:sldId id="335" r:id="rId14"/>
    <p:sldId id="336" r:id="rId15"/>
    <p:sldId id="355" r:id="rId16"/>
    <p:sldId id="333" r:id="rId17"/>
    <p:sldId id="35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584" autoAdjust="0"/>
  </p:normalViewPr>
  <p:slideViewPr>
    <p:cSldViewPr>
      <p:cViewPr varScale="1">
        <p:scale>
          <a:sx n="103" d="100"/>
          <a:sy n="103" d="100"/>
        </p:scale>
        <p:origin x="25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012C6EE-EA8C-4D7F-EA11-E55421AF34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D708719-76E9-D68D-2E00-D308C72686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9AD143D-D691-8D20-10BE-F6658F9A77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621C35ED-E8DB-C5A7-4968-21A9F485275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Kliknite sem a upravte štýly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FAE9805E-DF57-BF1D-F806-FDC4214C1E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5ED2B75F-4657-DBDC-B0C5-C2DCB6AF10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8A847B8-DE74-4449-BE6F-48E14EDA605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3B0DEF6-5EF7-D72F-954C-1A9BCF675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5765A-D13C-43C4-BCFB-6EA544BE0C1C}" type="slidenum">
              <a:rPr lang="sk-SK" altLang="cs-CZ"/>
              <a:pPr>
                <a:spcBef>
                  <a:spcPct val="0"/>
                </a:spcBef>
              </a:pPr>
              <a:t>1</a:t>
            </a:fld>
            <a:endParaRPr lang="sk-SK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D1B1EA5-8333-304C-8AE3-0EA380FF40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5B7A94B-0490-888B-F0AF-FE78634E7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9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0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0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48FBF9C8-B51E-C731-BA1F-DA4059F76C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31913" y="6308725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000"/>
              <a:t>Dostupné z Metodického portálu www.rvp.cz, ISSN: 1802-4785, financovaného z ESF a státního rozpočtu ČR. Provozováno Výzkumným ústavem pedagogickým v Praze.</a:t>
            </a:r>
            <a:r>
              <a:rPr lang="sk-SK" altLang="cs-CZ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4456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7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2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4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4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4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1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4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4200149-4D55-7B34-217F-F8C798AEFC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31913" y="6308725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000"/>
              <a:t>Dostupné z Metodického portálu www.rvp.cz, ISSN: 1802-4785, financovaného z ESF a státního rozpočtu ČR. Provozováno Výzkumným ústavem pedagogickým v Praze.</a:t>
            </a:r>
            <a:r>
              <a:rPr lang="sk-SK" altLang="cs-CZ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74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8DB996B-5C60-E3AC-9831-F87BA65EA63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76250"/>
            <a:ext cx="5761038" cy="10080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sk-SK" sz="5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Mapy a plány</a:t>
            </a:r>
          </a:p>
        </p:txBody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id="{92CC24C0-6181-59B5-F52F-F82D19F91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205038"/>
            <a:ext cx="2519362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mapy</a:t>
            </a:r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2104B521-B392-A950-DB52-5EF0D6EF7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276475"/>
            <a:ext cx="2519363" cy="649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čtení mapy</a:t>
            </a:r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041C1B47-EA2C-928B-4103-660AD114D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644900"/>
            <a:ext cx="3455987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vysvětlivky mapy</a:t>
            </a:r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0277BB08-AE1B-FD61-6FFC-333F29982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644900"/>
            <a:ext cx="273685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800"/>
              <a:t>měřítko mapy</a:t>
            </a:r>
          </a:p>
        </p:txBody>
      </p:sp>
      <p:sp>
        <p:nvSpPr>
          <p:cNvPr id="2076" name="Rectangle 28">
            <a:extLst>
              <a:ext uri="{FF2B5EF4-FFF2-40B4-BE49-F238E27FC236}">
                <a16:creationId xmlns:a16="http://schemas.microsoft.com/office/drawing/2014/main" id="{B9EA961B-A06D-3C72-52BF-22D518639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941888"/>
            <a:ext cx="1871662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800" dirty="0"/>
              <a:t>plány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66" grpId="0" animBg="1"/>
      <p:bldP spid="2070" grpId="0" animBg="1"/>
      <p:bldP spid="2071" grpId="0" animBg="1"/>
      <p:bldP spid="2072" grpId="0" animBg="1"/>
      <p:bldP spid="2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31A47-94D2-54D2-68FF-7A339639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3" y="260648"/>
            <a:ext cx="7886700" cy="1325563"/>
          </a:xfrm>
        </p:spPr>
        <p:txBody>
          <a:bodyPr/>
          <a:lstStyle/>
          <a:p>
            <a:r>
              <a:rPr lang="cs-CZ" dirty="0"/>
              <a:t>Tematické mapy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A8702ED-2521-59E9-77B6-95A77073D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723346"/>
            <a:ext cx="3401045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598C50D-DC92-8CBF-B017-DA5566A8F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60648"/>
            <a:ext cx="4762500" cy="33623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0C0ABE6-BF36-3DC1-1B55-C599531A6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436" y="3781762"/>
            <a:ext cx="4572000" cy="28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8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D9424AE9-3498-9D32-1EF7-BD3DFF60B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277813"/>
            <a:ext cx="3322638" cy="919162"/>
          </a:xfrm>
        </p:spPr>
        <p:txBody>
          <a:bodyPr/>
          <a:lstStyle/>
          <a:p>
            <a:pPr eaLnBrk="1" hangingPunct="1">
              <a:defRPr/>
            </a:pPr>
            <a:r>
              <a:rPr lang="sk-SK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Měřítko mapy</a:t>
            </a:r>
          </a:p>
        </p:txBody>
      </p:sp>
      <p:pic>
        <p:nvPicPr>
          <p:cNvPr id="241678" name="Picture 14" descr="06a">
            <a:extLst>
              <a:ext uri="{FF2B5EF4-FFF2-40B4-BE49-F238E27FC236}">
                <a16:creationId xmlns:a16="http://schemas.microsoft.com/office/drawing/2014/main" id="{BBC9BF8C-7415-8188-97D2-FCD5A58755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2060575"/>
            <a:ext cx="2689225" cy="668338"/>
          </a:xfrm>
          <a:noFill/>
        </p:spPr>
      </p:pic>
      <p:sp>
        <p:nvSpPr>
          <p:cNvPr id="10243" name="AutoShap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E708C86-6F61-48BD-158F-A520926C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165850"/>
            <a:ext cx="6477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44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3C9FF1E-C881-B0B7-10BD-0438F9596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165850"/>
            <a:ext cx="719137" cy="3587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1669" name="Text Box 5">
            <a:extLst>
              <a:ext uri="{FF2B5EF4-FFF2-40B4-BE49-F238E27FC236}">
                <a16:creationId xmlns:a16="http://schemas.microsoft.com/office/drawing/2014/main" id="{8613AEE6-3772-8DD7-0EBB-37B143695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6407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ahoma" panose="020B0604030504040204" pitchFamily="34" charset="0"/>
              </a:rPr>
              <a:t>Každá mapa je zmenšeným obrazem krajiny. Najdeme na ní proto měřítko, abychom zjistili, jaké skutečné vzdálenosti odpovídá jeden centimetr na mapě.</a:t>
            </a:r>
            <a:endParaRPr lang="cs-CZ" altLang="cs-CZ" sz="2800">
              <a:latin typeface="Tahoma" panose="020B0604030504040204" pitchFamily="34" charset="0"/>
            </a:endParaRPr>
          </a:p>
        </p:txBody>
      </p:sp>
      <p:pic>
        <p:nvPicPr>
          <p:cNvPr id="241674" name="Picture 10" descr="05a">
            <a:extLst>
              <a:ext uri="{FF2B5EF4-FFF2-40B4-BE49-F238E27FC236}">
                <a16:creationId xmlns:a16="http://schemas.microsoft.com/office/drawing/2014/main" id="{55D3C12C-2A3A-432C-99CB-0C50FA39F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08275"/>
            <a:ext cx="44640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6" name="Picture 12" descr="polabi_v">
            <a:extLst>
              <a:ext uri="{FF2B5EF4-FFF2-40B4-BE49-F238E27FC236}">
                <a16:creationId xmlns:a16="http://schemas.microsoft.com/office/drawing/2014/main" id="{3945B321-4529-AE1F-9A86-4F552C8C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80" name="Text Box 16">
            <a:extLst>
              <a:ext uri="{FF2B5EF4-FFF2-40B4-BE49-F238E27FC236}">
                <a16:creationId xmlns:a16="http://schemas.microsoft.com/office/drawing/2014/main" id="{7DD500E9-F695-8A32-3338-C2E9938CA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73688"/>
            <a:ext cx="2178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Krajina ve skutečnosti</a:t>
            </a:r>
          </a:p>
        </p:txBody>
      </p:sp>
      <p:sp>
        <p:nvSpPr>
          <p:cNvPr id="241681" name="Text Box 17">
            <a:extLst>
              <a:ext uri="{FF2B5EF4-FFF2-40B4-BE49-F238E27FC236}">
                <a16:creationId xmlns:a16="http://schemas.microsoft.com/office/drawing/2014/main" id="{5593B9B7-2B9A-22B9-56F0-13A98FC31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825" y="5662613"/>
            <a:ext cx="5194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Část turistické mapy se zakreslením krajiny z fotografie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  <p:bldP spid="241669" grpId="0" build="p"/>
      <p:bldP spid="241680" grpId="0"/>
      <p:bldP spid="2416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16DA9AD1-E22F-7786-2F1A-563EBF90C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277813"/>
            <a:ext cx="3322638" cy="919162"/>
          </a:xfrm>
        </p:spPr>
        <p:txBody>
          <a:bodyPr/>
          <a:lstStyle/>
          <a:p>
            <a:pPr eaLnBrk="1" hangingPunct="1">
              <a:defRPr/>
            </a:pPr>
            <a:r>
              <a:rPr lang="sk-SK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Měřítko mapy</a:t>
            </a:r>
          </a:p>
        </p:txBody>
      </p:sp>
      <p:pic>
        <p:nvPicPr>
          <p:cNvPr id="242696" name="Picture 8" descr="06a">
            <a:extLst>
              <a:ext uri="{FF2B5EF4-FFF2-40B4-BE49-F238E27FC236}">
                <a16:creationId xmlns:a16="http://schemas.microsoft.com/office/drawing/2014/main" id="{0FE6B774-7479-2131-55CA-6543021454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997200"/>
            <a:ext cx="2689225" cy="668338"/>
          </a:xfrm>
          <a:noFill/>
        </p:spPr>
      </p:pic>
      <p:sp>
        <p:nvSpPr>
          <p:cNvPr id="11267" name="AutoShap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09FBEA8-C2D2-9F90-0FCD-820404AC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165850"/>
            <a:ext cx="6477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1268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6E941AF-04AD-B86E-D68A-962002167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165850"/>
            <a:ext cx="719137" cy="3587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42693" name="Text Box 5">
            <a:extLst>
              <a:ext uri="{FF2B5EF4-FFF2-40B4-BE49-F238E27FC236}">
                <a16:creationId xmlns:a16="http://schemas.microsoft.com/office/drawing/2014/main" id="{614D954E-EEDA-DF1B-9001-9AC8125A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050"/>
            <a:ext cx="864076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ahoma" panose="020B0604030504040204" pitchFamily="34" charset="0"/>
              </a:rPr>
              <a:t>Mapy mají různá měřítka.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ahoma" panose="020B0604030504040204" pitchFamily="34" charset="0"/>
              </a:rPr>
              <a:t>Turistická mapa má měřítko 1 : 75 000. To znamená, že 1 cm na mapě je ve skutečnosti 75 000 cm, to je 750 metrů.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ahoma" panose="020B0604030504040204" pitchFamily="34" charset="0"/>
              </a:rPr>
              <a:t>Příruční vlastivědná mapa má měřítko 1 : 800 000, tedy 1 cm je ve skutečnosti 8 kilometrů. </a:t>
            </a:r>
            <a:endParaRPr lang="cs-CZ" altLang="cs-CZ" sz="2800">
              <a:latin typeface="Tahoma" panose="020B0604030504040204" pitchFamily="34" charset="0"/>
            </a:endParaRPr>
          </a:p>
        </p:txBody>
      </p:sp>
      <p:sp>
        <p:nvSpPr>
          <p:cNvPr id="242701" name="Text Box 13">
            <a:extLst>
              <a:ext uri="{FF2B5EF4-FFF2-40B4-BE49-F238E27FC236}">
                <a16:creationId xmlns:a16="http://schemas.microsoft.com/office/drawing/2014/main" id="{0F9FEDE6-5A2A-0E4D-BD22-95F5EED68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716338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Tahoma" panose="020B0604030504040204" pitchFamily="34" charset="0"/>
              </a:rPr>
              <a:t>Společně si vyrobíme měřítko z dlouhého pruhu papíru </a:t>
            </a:r>
            <a:br>
              <a:rPr lang="cs-CZ" altLang="cs-CZ" sz="2400">
                <a:latin typeface="Tahoma" panose="020B0604030504040204" pitchFamily="34" charset="0"/>
              </a:rPr>
            </a:br>
            <a:r>
              <a:rPr lang="cs-CZ" altLang="cs-CZ" sz="2400">
                <a:latin typeface="Tahoma" panose="020B0604030504040204" pitchFamily="34" charset="0"/>
              </a:rPr>
              <a:t>ke zjišťování přímé vzdálenosti na vlastivědné příruční mapě.</a:t>
            </a:r>
          </a:p>
        </p:txBody>
      </p:sp>
      <p:pic>
        <p:nvPicPr>
          <p:cNvPr id="242702" name="Picture 14" descr="meritko">
            <a:extLst>
              <a:ext uri="{FF2B5EF4-FFF2-40B4-BE49-F238E27FC236}">
                <a16:creationId xmlns:a16="http://schemas.microsoft.com/office/drawing/2014/main" id="{1C99F475-7B52-E413-1985-AA4B0D9A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85661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704" name="Picture 16" descr="07a">
            <a:extLst>
              <a:ext uri="{FF2B5EF4-FFF2-40B4-BE49-F238E27FC236}">
                <a16:creationId xmlns:a16="http://schemas.microsoft.com/office/drawing/2014/main" id="{6FAC3589-174B-2E8A-98BB-B94814E87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24175"/>
            <a:ext cx="30638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2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2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2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2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3" grpId="0" build="p"/>
      <p:bldP spid="2427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DA191DDD-ACC5-4FF9-6366-C66F1E2C2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277813"/>
            <a:ext cx="7570788" cy="847725"/>
          </a:xfrm>
        </p:spPr>
        <p:txBody>
          <a:bodyPr/>
          <a:lstStyle/>
          <a:p>
            <a:pPr eaLnBrk="1" hangingPunct="1">
              <a:defRPr/>
            </a:pPr>
            <a:r>
              <a:rPr lang="sk-SK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Vysvětlivky mapy</a:t>
            </a:r>
          </a:p>
        </p:txBody>
      </p:sp>
      <p:sp>
        <p:nvSpPr>
          <p:cNvPr id="18435" name="AutoShap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702F64E-CD97-3318-7E82-1EACFD708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165850"/>
            <a:ext cx="6477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8436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879055D-13BF-49CA-C519-E238B563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165850"/>
            <a:ext cx="719137" cy="3587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23237" name="Text Box 5">
            <a:extLst>
              <a:ext uri="{FF2B5EF4-FFF2-40B4-BE49-F238E27FC236}">
                <a16:creationId xmlns:a16="http://schemas.microsoft.com/office/drawing/2014/main" id="{FC9A3F24-D34C-5B46-06D4-241FA919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424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latin typeface="Tahoma" panose="020B0604030504040204" pitchFamily="34" charset="0"/>
              </a:rPr>
              <a:t>Každá mapa obsahuje mnoho informací. </a:t>
            </a:r>
            <a:br>
              <a:rPr lang="cs-CZ" altLang="cs-CZ" sz="2800" dirty="0">
                <a:latin typeface="Tahoma" panose="020B0604030504040204" pitchFamily="34" charset="0"/>
              </a:rPr>
            </a:br>
            <a:r>
              <a:rPr lang="cs-CZ" altLang="cs-CZ" sz="2800" dirty="0">
                <a:latin typeface="Tahoma" panose="020B0604030504040204" pitchFamily="34" charset="0"/>
              </a:rPr>
              <a:t>Pro snadnější orientaci a přehlednost používáme </a:t>
            </a:r>
            <a:br>
              <a:rPr lang="cs-CZ" altLang="cs-CZ" sz="2800" dirty="0">
                <a:latin typeface="Tahoma" panose="020B0604030504040204" pitchFamily="34" charset="0"/>
              </a:rPr>
            </a:br>
            <a:r>
              <a:rPr lang="cs-CZ" altLang="cs-CZ" sz="2800" dirty="0">
                <a:latin typeface="Tahoma" panose="020B0604030504040204" pitchFamily="34" charset="0"/>
              </a:rPr>
              <a:t>na mapě smluvené značky. Jejich význam najdeme ve vysvětlivkách. Najděte si je na své příruční mapě.</a:t>
            </a:r>
          </a:p>
        </p:txBody>
      </p:sp>
      <p:pic>
        <p:nvPicPr>
          <p:cNvPr id="223253" name="Picture 21" descr="mapa_vysv">
            <a:extLst>
              <a:ext uri="{FF2B5EF4-FFF2-40B4-BE49-F238E27FC236}">
                <a16:creationId xmlns:a16="http://schemas.microsoft.com/office/drawing/2014/main" id="{B490CC4D-E5A2-8907-F0A5-ABCE293E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852738"/>
            <a:ext cx="759618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876516FD-4CE8-51DE-B1BC-541541264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277813"/>
            <a:ext cx="4475163" cy="847725"/>
          </a:xfrm>
        </p:spPr>
        <p:txBody>
          <a:bodyPr/>
          <a:lstStyle/>
          <a:p>
            <a:pPr eaLnBrk="1" hangingPunct="1">
              <a:defRPr/>
            </a:pPr>
            <a:r>
              <a:rPr lang="sk-SK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Plány</a:t>
            </a:r>
          </a:p>
        </p:txBody>
      </p:sp>
      <p:sp>
        <p:nvSpPr>
          <p:cNvPr id="22531" name="AutoShap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C0810EE-032B-3F6E-059E-7ABA10D5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165850"/>
            <a:ext cx="6477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2532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9B962CE-D009-B3DD-B973-08D1B82B2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165850"/>
            <a:ext cx="719137" cy="3587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24261" name="Text Box 5">
            <a:extLst>
              <a:ext uri="{FF2B5EF4-FFF2-40B4-BE49-F238E27FC236}">
                <a16:creationId xmlns:a16="http://schemas.microsoft.com/office/drawing/2014/main" id="{A3F701F7-89FF-8D91-4B6D-713EEF195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5693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600">
                <a:latin typeface="Tahoma" panose="020B0604030504040204" pitchFamily="34" charset="0"/>
              </a:rPr>
              <a:t>Plány znázorňují menší území než mapy. </a:t>
            </a:r>
            <a:br>
              <a:rPr lang="cs-CZ" altLang="cs-CZ" sz="2600">
                <a:latin typeface="Tahoma" panose="020B0604030504040204" pitchFamily="34" charset="0"/>
              </a:rPr>
            </a:br>
            <a:r>
              <a:rPr lang="cs-CZ" altLang="cs-CZ" sz="2600">
                <a:latin typeface="Tahoma" panose="020B0604030504040204" pitchFamily="34" charset="0"/>
              </a:rPr>
              <a:t>Slouží nám k podrobnější orientaci.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600">
                <a:latin typeface="Tahoma" panose="020B0604030504040204" pitchFamily="34" charset="0"/>
              </a:rPr>
              <a:t>Plán města zobrazuje ulice, náměstí, parky a budovy.</a:t>
            </a:r>
          </a:p>
        </p:txBody>
      </p:sp>
      <p:pic>
        <p:nvPicPr>
          <p:cNvPr id="224272" name="Picture 16" descr="11a">
            <a:extLst>
              <a:ext uri="{FF2B5EF4-FFF2-40B4-BE49-F238E27FC236}">
                <a16:creationId xmlns:a16="http://schemas.microsoft.com/office/drawing/2014/main" id="{A73D9173-63C3-DCC3-E559-48E6FB77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376488"/>
            <a:ext cx="734377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4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4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4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4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4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4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6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852AA-B770-BE28-920B-7347DB69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Plány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88B6176-135D-19FE-0C83-6F648C3D3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275" y="1772816"/>
            <a:ext cx="2650541" cy="37444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2EC8958-0449-46B8-EFF6-8EC11EB90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393" y="1679939"/>
            <a:ext cx="2650541" cy="37444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FFE88A5-3652-49DB-B613-D194D1D8F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511" y="1625724"/>
            <a:ext cx="2857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5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311A120F-7ADB-C373-3203-4E851BF80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sk-SK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Plány</a:t>
            </a:r>
          </a:p>
        </p:txBody>
      </p:sp>
      <p:sp>
        <p:nvSpPr>
          <p:cNvPr id="220173" name="Text Box 13">
            <a:extLst>
              <a:ext uri="{FF2B5EF4-FFF2-40B4-BE49-F238E27FC236}">
                <a16:creationId xmlns:a16="http://schemas.microsoft.com/office/drawing/2014/main" id="{CE4F3FE0-11F9-6324-D7ED-BB9784EA6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3311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latin typeface="Tahoma" panose="020B0604030504040204" pitchFamily="34" charset="0"/>
              </a:rPr>
              <a:t>Nejprve si prohlédněte letecký snímek části obce. Ve dvojicích si navzájem popište svoji každodenní cestu </a:t>
            </a:r>
            <a:br>
              <a:rPr lang="cs-CZ" altLang="cs-CZ" sz="2400">
                <a:latin typeface="Tahoma" panose="020B0604030504040204" pitchFamily="34" charset="0"/>
              </a:rPr>
            </a:br>
            <a:r>
              <a:rPr lang="cs-CZ" altLang="cs-CZ" sz="2400">
                <a:latin typeface="Tahoma" panose="020B0604030504040204" pitchFamily="34" charset="0"/>
              </a:rPr>
              <a:t>do školy. Poté se ji pokuste nakreslit. Vznikne vám tak plánek cesty do školy.</a:t>
            </a:r>
          </a:p>
        </p:txBody>
      </p:sp>
      <p:sp>
        <p:nvSpPr>
          <p:cNvPr id="23556" name="AutoShape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FA2A784-0AD0-834B-F4CD-4ACA69DDA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165850"/>
            <a:ext cx="719137" cy="358775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3557" name="AutoShape 2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0B87BFE-59EA-7CAB-8529-82DD5BA6C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165850"/>
            <a:ext cx="719137" cy="358775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20190" name="Text Box 30">
            <a:extLst>
              <a:ext uri="{FF2B5EF4-FFF2-40B4-BE49-F238E27FC236}">
                <a16:creationId xmlns:a16="http://schemas.microsoft.com/office/drawing/2014/main" id="{4C2A89A5-520C-C87F-307C-5B5F38743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654675"/>
            <a:ext cx="309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/>
              <a:t>Fotografie a ilustrace: autor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9882AB-131E-870B-67D1-B73A3A109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082" y="1268760"/>
            <a:ext cx="4596124" cy="3416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0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0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  <p:bldP spid="220173" grpId="0" build="p"/>
      <p:bldP spid="2201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0D287-2E52-517A-E0EF-0CD0F88A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Mapy, jejich druhy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84E18-A281-FBD0-E7E5-44EAD536B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</a:rPr>
              <a:t>mapa</a:t>
            </a:r>
            <a:r>
              <a:rPr lang="cs-CZ" dirty="0"/>
              <a:t>=</a:t>
            </a:r>
            <a:r>
              <a:rPr lang="cs-CZ" altLang="cs-CZ" dirty="0">
                <a:latin typeface="Tahoma" panose="020B0604030504040204" pitchFamily="34" charset="0"/>
              </a:rPr>
              <a:t> </a:t>
            </a:r>
            <a:r>
              <a:rPr lang="cs-CZ" altLang="cs-CZ" dirty="0"/>
              <a:t>zmenšený obraz zemského povrchu</a:t>
            </a:r>
          </a:p>
          <a:p>
            <a:pPr marL="0" indent="0">
              <a:buNone/>
            </a:pPr>
            <a:r>
              <a:rPr lang="cs-CZ" altLang="cs-CZ" dirty="0"/>
              <a:t>ve škole používáme </a:t>
            </a:r>
            <a:r>
              <a:rPr lang="cs-CZ" altLang="cs-CZ" b="1" u="sng" dirty="0">
                <a:solidFill>
                  <a:srgbClr val="FF0000"/>
                </a:solidFill>
              </a:rPr>
              <a:t>vlastivědné mapy 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/>
              <a:t>soubor map =</a:t>
            </a:r>
            <a:r>
              <a:rPr lang="cs-CZ" altLang="cs-CZ" b="1" u="sng" dirty="0">
                <a:solidFill>
                  <a:srgbClr val="FF0000"/>
                </a:solidFill>
              </a:rPr>
              <a:t>atlas</a:t>
            </a:r>
          </a:p>
          <a:p>
            <a:pPr>
              <a:lnSpc>
                <a:spcPct val="170000"/>
              </a:lnSpc>
              <a:spcBef>
                <a:spcPct val="0"/>
              </a:spcBef>
              <a:buNone/>
            </a:pPr>
            <a:r>
              <a:rPr lang="cs-CZ" altLang="cs-CZ" dirty="0"/>
              <a:t>zmenšený model Země = </a:t>
            </a:r>
            <a:r>
              <a:rPr lang="cs-CZ" altLang="cs-CZ" b="1" u="sng" dirty="0">
                <a:solidFill>
                  <a:srgbClr val="FF0000"/>
                </a:solidFill>
              </a:rPr>
              <a:t>glóbus</a:t>
            </a:r>
          </a:p>
          <a:p>
            <a:pPr marL="0" indent="0">
              <a:buNone/>
            </a:pPr>
            <a:r>
              <a:rPr lang="cs-CZ" dirty="0"/>
              <a:t>Druhy mapy podle obsahu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FF0000"/>
                </a:solidFill>
              </a:rPr>
              <a:t>katastrální</a:t>
            </a:r>
            <a:r>
              <a:rPr lang="cs-CZ" dirty="0"/>
              <a:t> – vlastnictví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FF0000"/>
                </a:solidFill>
              </a:rPr>
              <a:t>topografické</a:t>
            </a:r>
            <a:r>
              <a:rPr lang="cs-CZ" dirty="0"/>
              <a:t> – podrobné mapy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FF0000"/>
                </a:solidFill>
              </a:rPr>
              <a:t>obecně zeměpisné</a:t>
            </a:r>
            <a:r>
              <a:rPr lang="cs-CZ" dirty="0"/>
              <a:t> – základní přehled pohoří, vodstvo, sídel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FF0000"/>
                </a:solidFill>
              </a:rPr>
              <a:t>tematické</a:t>
            </a:r>
            <a:r>
              <a:rPr lang="cs-CZ" dirty="0"/>
              <a:t> –politické, průmyslové </a:t>
            </a:r>
            <a:endParaRPr lang="cs-CZ" altLang="cs-CZ" sz="28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91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9CE661EC-4CB4-779F-6434-564EC798F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sk-SK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Mapy</a:t>
            </a:r>
          </a:p>
        </p:txBody>
      </p:sp>
      <p:sp>
        <p:nvSpPr>
          <p:cNvPr id="6147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2BD9D72-71E1-FA1A-0E0E-6E27BF3A3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165850"/>
            <a:ext cx="6477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4780" name="Rectangle 28">
            <a:extLst>
              <a:ext uri="{FF2B5EF4-FFF2-40B4-BE49-F238E27FC236}">
                <a16:creationId xmlns:a16="http://schemas.microsoft.com/office/drawing/2014/main" id="{135E1080-BEA1-0AD8-5E15-2830FD818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08050"/>
            <a:ext cx="84978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600" dirty="0">
                <a:latin typeface="Tahoma" panose="020B0604030504040204" pitchFamily="34" charset="0"/>
              </a:rPr>
              <a:t>Mapa je zmenšený obraz zemského povrchu, např. České republiky. Je zakreslena tak, jako bychom se </a:t>
            </a:r>
            <a:br>
              <a:rPr lang="cs-CZ" altLang="cs-CZ" sz="2600" dirty="0">
                <a:latin typeface="Tahoma" panose="020B0604030504040204" pitchFamily="34" charset="0"/>
              </a:rPr>
            </a:br>
            <a:r>
              <a:rPr lang="cs-CZ" altLang="cs-CZ" sz="2600" dirty="0">
                <a:latin typeface="Tahoma" panose="020B0604030504040204" pitchFamily="34" charset="0"/>
              </a:rPr>
              <a:t>na naši zem dívali z výšky.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600" dirty="0">
                <a:latin typeface="Tahoma" panose="020B0604030504040204" pitchFamily="34" charset="0"/>
              </a:rPr>
              <a:t>Mapy využívají turisté, cyklisté, vojáci či stavitelé, orientují se podle nich piloti letadel nebo motoristé.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600" dirty="0">
                <a:latin typeface="Tahoma" panose="020B0604030504040204" pitchFamily="34" charset="0"/>
              </a:rPr>
              <a:t>Pro orientaci v krajině slouží turistické mapy,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2600" dirty="0">
                <a:latin typeface="Tahoma" panose="020B0604030504040204" pitchFamily="34" charset="0"/>
              </a:rPr>
              <a:t>motoristé používají automapy.</a:t>
            </a:r>
          </a:p>
        </p:txBody>
      </p:sp>
      <p:pic>
        <p:nvPicPr>
          <p:cNvPr id="74793" name="Picture 41" descr="01a">
            <a:extLst>
              <a:ext uri="{FF2B5EF4-FFF2-40B4-BE49-F238E27FC236}">
                <a16:creationId xmlns:a16="http://schemas.microsoft.com/office/drawing/2014/main" id="{2545EAAA-B62C-0990-584F-183AE536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3840163"/>
            <a:ext cx="34226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95" name="Picture 43" descr="02a">
            <a:extLst>
              <a:ext uri="{FF2B5EF4-FFF2-40B4-BE49-F238E27FC236}">
                <a16:creationId xmlns:a16="http://schemas.microsoft.com/office/drawing/2014/main" id="{D73868D7-C2D5-6CED-5E8C-13CEF2580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49725"/>
            <a:ext cx="251936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80" grpId="0" build="p" autoUpdateAnimBg="0" advAuto="2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04B2B913-7DD1-E3A1-B98B-A7D528343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sk-SK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Mapy</a:t>
            </a:r>
          </a:p>
        </p:txBody>
      </p:sp>
      <p:sp>
        <p:nvSpPr>
          <p:cNvPr id="7171" name="AutoShap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B555353-0D1A-E1CA-0997-2E406C624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165850"/>
            <a:ext cx="6477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35524" name="Rectangle 4">
            <a:extLst>
              <a:ext uri="{FF2B5EF4-FFF2-40B4-BE49-F238E27FC236}">
                <a16:creationId xmlns:a16="http://schemas.microsoft.com/office/drawing/2014/main" id="{44D612EA-5471-D362-F2DB-3814E6EFC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81075"/>
            <a:ext cx="84978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600">
                <a:latin typeface="Tahoma" panose="020B0604030504040204" pitchFamily="34" charset="0"/>
              </a:rPr>
              <a:t>V turistických mapách nalezneme přírodní zajímavosti, pamětihodnosti a cesty, které k nim vedou. Poznáme </a:t>
            </a:r>
            <a:br>
              <a:rPr lang="cs-CZ" altLang="cs-CZ" sz="2600">
                <a:latin typeface="Tahoma" panose="020B0604030504040204" pitchFamily="34" charset="0"/>
              </a:rPr>
            </a:br>
            <a:r>
              <a:rPr lang="cs-CZ" altLang="cs-CZ" sz="2600">
                <a:latin typeface="Tahoma" panose="020B0604030504040204" pitchFamily="34" charset="0"/>
              </a:rPr>
              <a:t>z nich, jestli je krajina rovinatá či kopcovitá, kde jsou obce, řeky či lesy.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600">
                <a:latin typeface="Tahoma" panose="020B0604030504040204" pitchFamily="34" charset="0"/>
              </a:rPr>
              <a:t>V automapách najdou motoristé síť silnic a dálnic.</a:t>
            </a:r>
          </a:p>
        </p:txBody>
      </p:sp>
      <p:pic>
        <p:nvPicPr>
          <p:cNvPr id="235527" name="Picture 7" descr="01a">
            <a:extLst>
              <a:ext uri="{FF2B5EF4-FFF2-40B4-BE49-F238E27FC236}">
                <a16:creationId xmlns:a16="http://schemas.microsoft.com/office/drawing/2014/main" id="{9764646A-786D-4519-F4B5-B084817A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4176712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9" name="Picture 9" descr="02a">
            <a:extLst>
              <a:ext uri="{FF2B5EF4-FFF2-40B4-BE49-F238E27FC236}">
                <a16:creationId xmlns:a16="http://schemas.microsoft.com/office/drawing/2014/main" id="{881E0FA5-AC61-266C-79B4-8AB7D660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8513"/>
            <a:ext cx="3600450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191B80-F498-6D16-2166-5B73AAB8B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165850"/>
            <a:ext cx="719137" cy="3587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autoUpdateAnimBg="0"/>
      <p:bldP spid="235524" grpId="0" build="p" autoUpdateAnimBg="0" advAuto="2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099562A-EA1D-1E7D-509B-86CB3E2F8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4114800" cy="774700"/>
          </a:xfrm>
        </p:spPr>
        <p:txBody>
          <a:bodyPr/>
          <a:lstStyle/>
          <a:p>
            <a:pPr eaLnBrk="1" hangingPunct="1">
              <a:defRPr/>
            </a:pPr>
            <a:r>
              <a:rPr lang="sk-SK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Mapy ve škole</a:t>
            </a:r>
          </a:p>
        </p:txBody>
      </p:sp>
      <p:sp>
        <p:nvSpPr>
          <p:cNvPr id="8195" name="AutoShap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66F8DCA-A05F-9BB9-57CF-CAEF7B7AC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165850"/>
            <a:ext cx="6477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196" name="AutoShape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CF9FE31-B7C9-1937-9423-ACB5E9CC9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165850"/>
            <a:ext cx="719137" cy="3587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23948" name="Text Box 44">
            <a:extLst>
              <a:ext uri="{FF2B5EF4-FFF2-40B4-BE49-F238E27FC236}">
                <a16:creationId xmlns:a16="http://schemas.microsoft.com/office/drawing/2014/main" id="{8AF53C6A-77F6-8418-4D45-5C52B340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81075"/>
            <a:ext cx="85693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600" dirty="0">
                <a:latin typeface="Tahoma" panose="020B0604030504040204" pitchFamily="34" charset="0"/>
              </a:rPr>
              <a:t>Ve škole používáme vlastivědné mapy (velké nástěnné </a:t>
            </a:r>
            <a:br>
              <a:rPr lang="cs-CZ" altLang="cs-CZ" sz="2600" dirty="0">
                <a:latin typeface="Tahoma" panose="020B0604030504040204" pitchFamily="34" charset="0"/>
              </a:rPr>
            </a:br>
            <a:r>
              <a:rPr lang="cs-CZ" altLang="cs-CZ" sz="2600" dirty="0">
                <a:latin typeface="Tahoma" panose="020B0604030504040204" pitchFamily="34" charset="0"/>
              </a:rPr>
              <a:t>a příruční v lavici).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600" dirty="0">
                <a:latin typeface="Tahoma" panose="020B0604030504040204" pitchFamily="34" charset="0"/>
              </a:rPr>
              <a:t>Zobrazují výškovou členitost zemského povrchu (nížiny </a:t>
            </a:r>
            <a:br>
              <a:rPr lang="cs-CZ" altLang="cs-CZ" sz="2600" dirty="0">
                <a:latin typeface="Tahoma" panose="020B0604030504040204" pitchFamily="34" charset="0"/>
              </a:rPr>
            </a:br>
            <a:r>
              <a:rPr lang="cs-CZ" altLang="cs-CZ" sz="2600" dirty="0">
                <a:latin typeface="Tahoma" panose="020B0604030504040204" pitchFamily="34" charset="0"/>
              </a:rPr>
              <a:t>a vysočiny), polohu obcí v krajině, vodstvo.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600" dirty="0">
                <a:latin typeface="Tahoma" panose="020B0604030504040204" pitchFamily="34" charset="0"/>
              </a:rPr>
              <a:t>Poskytují nám údaje o zajímavostech a památkách.</a:t>
            </a:r>
          </a:p>
        </p:txBody>
      </p:sp>
      <p:pic>
        <p:nvPicPr>
          <p:cNvPr id="123960" name="Picture 56" descr="03a">
            <a:extLst>
              <a:ext uri="{FF2B5EF4-FFF2-40B4-BE49-F238E27FC236}">
                <a16:creationId xmlns:a16="http://schemas.microsoft.com/office/drawing/2014/main" id="{E4ACF564-AE06-DA07-F833-35B191AAF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40113"/>
            <a:ext cx="43846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64" name="Text Box 60">
            <a:extLst>
              <a:ext uri="{FF2B5EF4-FFF2-40B4-BE49-F238E27FC236}">
                <a16:creationId xmlns:a16="http://schemas.microsoft.com/office/drawing/2014/main" id="{9EF55BCD-A7EF-93A0-4CEB-D6909F17C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42481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latin typeface="Tahoma" panose="020B0604030504040204" pitchFamily="34" charset="0"/>
              </a:rPr>
              <a:t>Z podrobnějších vlastivědných map zjistíme informace </a:t>
            </a:r>
            <a:br>
              <a:rPr lang="cs-CZ" altLang="cs-CZ" sz="2400" dirty="0">
                <a:latin typeface="Tahoma" panose="020B0604030504040204" pitchFamily="34" charset="0"/>
              </a:rPr>
            </a:br>
            <a:r>
              <a:rPr lang="cs-CZ" altLang="cs-CZ" sz="2400" dirty="0">
                <a:latin typeface="Tahoma" panose="020B0604030504040204" pitchFamily="34" charset="0"/>
              </a:rPr>
              <a:t>o průmyslu, surovinách, podnebí, zemědělství či </a:t>
            </a:r>
            <a:br>
              <a:rPr lang="cs-CZ" altLang="cs-CZ" sz="2400" dirty="0">
                <a:latin typeface="Tahoma" panose="020B0604030504040204" pitchFamily="34" charset="0"/>
              </a:rPr>
            </a:br>
            <a:r>
              <a:rPr lang="cs-CZ" altLang="cs-CZ" sz="2400" dirty="0">
                <a:latin typeface="Tahoma" panose="020B0604030504040204" pitchFamily="34" charset="0"/>
              </a:rPr>
              <a:t>o chráněných územích.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latin typeface="Tahoma" panose="020B0604030504040204" pitchFamily="34" charset="0"/>
              </a:rPr>
              <a:t>Soubor map nazýváme </a:t>
            </a:r>
            <a:r>
              <a:rPr lang="cs-CZ" altLang="cs-CZ" sz="2400" b="1" dirty="0">
                <a:solidFill>
                  <a:srgbClr val="0000FF"/>
                </a:solidFill>
                <a:latin typeface="Tahoma" panose="020B0604030504040204" pitchFamily="34" charset="0"/>
              </a:rPr>
              <a:t>atlas</a:t>
            </a:r>
            <a:r>
              <a:rPr lang="cs-CZ" altLang="cs-CZ" sz="2400" dirty="0"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3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48" grpId="0" build="p"/>
      <p:bldP spid="12396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3A23072E-2827-D265-6815-CB4A5183E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881" y="164306"/>
            <a:ext cx="3322637" cy="919162"/>
          </a:xfrm>
        </p:spPr>
        <p:txBody>
          <a:bodyPr/>
          <a:lstStyle/>
          <a:p>
            <a:pPr eaLnBrk="1" hangingPunct="1">
              <a:defRPr/>
            </a:pPr>
            <a:r>
              <a:rPr lang="sk-SK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Čtení mapy</a:t>
            </a:r>
          </a:p>
        </p:txBody>
      </p:sp>
      <p:sp>
        <p:nvSpPr>
          <p:cNvPr id="9219" name="AutoShap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7241B7-4C61-F57F-B3DA-46BA1256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6165850"/>
            <a:ext cx="6477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220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9D1E6C7-E6C0-B7AB-01FC-4934AD658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165850"/>
            <a:ext cx="719137" cy="3587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22213" name="Text Box 5">
            <a:extLst>
              <a:ext uri="{FF2B5EF4-FFF2-40B4-BE49-F238E27FC236}">
                <a16:creationId xmlns:a16="http://schemas.microsoft.com/office/drawing/2014/main" id="{D78D7AA4-E4EA-1BB8-3820-CE864C863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9" y="1083468"/>
            <a:ext cx="84248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600" dirty="0">
                <a:latin typeface="Tahoma" panose="020B0604030504040204" pitchFamily="34" charset="0"/>
              </a:rPr>
              <a:t>Ve škole pracujeme s vlastivědnou mapou nástěnnou, nebo příruční.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600" dirty="0">
                <a:latin typeface="Tahoma" panose="020B0604030504040204" pitchFamily="34" charset="0"/>
              </a:rPr>
              <a:t>Abychom tyto mapy mohli používat, musíme rozumět jejich obsahu, správně je přečíst.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600" dirty="0">
                <a:latin typeface="Tahoma" panose="020B0604030504040204" pitchFamily="34" charset="0"/>
              </a:rPr>
              <a:t>Zmenšenému modelu Země říkáme </a:t>
            </a:r>
            <a:r>
              <a:rPr lang="cs-CZ" altLang="cs-CZ" sz="2600" b="1" dirty="0">
                <a:solidFill>
                  <a:srgbClr val="0000FF"/>
                </a:solidFill>
                <a:latin typeface="Tahoma" panose="020B0604030504040204" pitchFamily="34" charset="0"/>
              </a:rPr>
              <a:t>glóbus</a:t>
            </a:r>
            <a:r>
              <a:rPr lang="cs-CZ" altLang="cs-CZ" sz="2600" dirty="0">
                <a:latin typeface="Tahoma" panose="020B0604030504040204" pitchFamily="34" charset="0"/>
              </a:rPr>
              <a:t>.</a:t>
            </a:r>
          </a:p>
        </p:txBody>
      </p:sp>
      <p:pic>
        <p:nvPicPr>
          <p:cNvPr id="222226" name="Picture 18" descr="03a">
            <a:extLst>
              <a:ext uri="{FF2B5EF4-FFF2-40B4-BE49-F238E27FC236}">
                <a16:creationId xmlns:a16="http://schemas.microsoft.com/office/drawing/2014/main" id="{BA60BB15-A235-5D3F-6A2E-E033755BB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284538"/>
            <a:ext cx="46037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29" name="Picture 21" descr="04a">
            <a:extLst>
              <a:ext uri="{FF2B5EF4-FFF2-40B4-BE49-F238E27FC236}">
                <a16:creationId xmlns:a16="http://schemas.microsoft.com/office/drawing/2014/main" id="{E8C5038C-6F06-EFB2-C66D-A1FB83E5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84538"/>
            <a:ext cx="2824163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2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2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2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  <p:bldP spid="2222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2F1E0-EFF2-2233-810D-53906F46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Druhy mapy podle obsahu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70C27-81A1-20D8-7FA7-B00FAA377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katastrální – zachycují pozemkové vlastnictví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topografické – podrobné </a:t>
            </a:r>
            <a:r>
              <a:rPr lang="cs-CZ" b="1" dirty="0"/>
              <a:t>mapy</a:t>
            </a:r>
            <a:r>
              <a:rPr lang="cs-CZ" dirty="0"/>
              <a:t> obvykle velkých měřítek.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obecně zeměpisné – základní přehled hlavních objektů a jevů zemského povrchu (pohoří, vodstvo, sídla, komunikace)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tematické – zaměřeny na konkrétní jev (politické, průmyslové, hydrologické, ...)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71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17E7E-6AE5-495B-814D-FEABBA515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Katastrální mapy</a:t>
            </a:r>
          </a:p>
        </p:txBody>
      </p:sp>
      <p:pic>
        <p:nvPicPr>
          <p:cNvPr id="5" name="Zástupný obsah 4" descr="Obsah obrázku Letecké snímkování, dopravní uzel, Pohled z ptačí perspektivy, mapa&#10;&#10;Popis byl vytvořen automaticky">
            <a:extLst>
              <a:ext uri="{FF2B5EF4-FFF2-40B4-BE49-F238E27FC236}">
                <a16:creationId xmlns:a16="http://schemas.microsoft.com/office/drawing/2014/main" id="{87AE9910-78B5-551C-69E1-34B907982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035437" cy="4351338"/>
          </a:xfrm>
        </p:spPr>
      </p:pic>
    </p:spTree>
    <p:extLst>
      <p:ext uri="{BB962C8B-B14F-4D97-AF65-F5344CB8AC3E}">
        <p14:creationId xmlns:p14="http://schemas.microsoft.com/office/powerpoint/2010/main" val="357375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49307-8B49-F4EF-98C5-2D9B910E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Topografické mapy </a:t>
            </a:r>
          </a:p>
        </p:txBody>
      </p:sp>
      <p:pic>
        <p:nvPicPr>
          <p:cNvPr id="5" name="Zástupný obsah 4" descr="Obsah obrázku mapa, text, atlas&#10;&#10;Popis byl vytvořen automaticky">
            <a:extLst>
              <a:ext uri="{FF2B5EF4-FFF2-40B4-BE49-F238E27FC236}">
                <a16:creationId xmlns:a16="http://schemas.microsoft.com/office/drawing/2014/main" id="{BFB0B45F-1DEB-F9A6-B2A7-B590946C4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6175598" cy="4685735"/>
          </a:xfrm>
        </p:spPr>
      </p:pic>
    </p:spTree>
    <p:extLst>
      <p:ext uri="{BB962C8B-B14F-4D97-AF65-F5344CB8AC3E}">
        <p14:creationId xmlns:p14="http://schemas.microsoft.com/office/powerpoint/2010/main" val="45975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AA2F3-E76F-3FA6-4098-1955B6CC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zeměpisné</a:t>
            </a:r>
          </a:p>
        </p:txBody>
      </p:sp>
      <p:pic>
        <p:nvPicPr>
          <p:cNvPr id="7" name="Zástupný obsah 6" descr="Obsah obrázku mapa, text, atlas&#10;&#10;Popis byl vytvořen automaticky">
            <a:extLst>
              <a:ext uri="{FF2B5EF4-FFF2-40B4-BE49-F238E27FC236}">
                <a16:creationId xmlns:a16="http://schemas.microsoft.com/office/drawing/2014/main" id="{CE77DA1F-C4CD-3DD1-0154-66F5FFA92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9188"/>
            <a:ext cx="6192688" cy="5111232"/>
          </a:xfrm>
        </p:spPr>
      </p:pic>
    </p:spTree>
    <p:extLst>
      <p:ext uri="{BB962C8B-B14F-4D97-AF65-F5344CB8AC3E}">
        <p14:creationId xmlns:p14="http://schemas.microsoft.com/office/powerpoint/2010/main" val="39987185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3000</TotalTime>
  <Words>542</Words>
  <Application>Microsoft Office PowerPoint</Application>
  <PresentationFormat>Předvádění na obrazovce (4:3)</PresentationFormat>
  <Paragraphs>62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Wingdings</vt:lpstr>
      <vt:lpstr>Motiv Office</vt:lpstr>
      <vt:lpstr>Mapy a plány</vt:lpstr>
      <vt:lpstr>Mapy</vt:lpstr>
      <vt:lpstr>Mapy</vt:lpstr>
      <vt:lpstr>Mapy ve škole</vt:lpstr>
      <vt:lpstr>Čtení mapy</vt:lpstr>
      <vt:lpstr>Druhy mapy podle obsahu</vt:lpstr>
      <vt:lpstr>Katastrální mapy</vt:lpstr>
      <vt:lpstr>Topografické mapy </vt:lpstr>
      <vt:lpstr>Obecně zeměpisné</vt:lpstr>
      <vt:lpstr>Tematické mapy</vt:lpstr>
      <vt:lpstr>Měřítko mapy</vt:lpstr>
      <vt:lpstr>Měřítko mapy</vt:lpstr>
      <vt:lpstr>Vysvětlivky mapy</vt:lpstr>
      <vt:lpstr>Plány</vt:lpstr>
      <vt:lpstr>Plány </vt:lpstr>
      <vt:lpstr>Plány</vt:lpstr>
      <vt:lpstr>Mapy, jejich druhy </vt:lpstr>
    </vt:vector>
  </TitlesOfParts>
  <Company>ZŠ Lukavice, okres Chrudim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Mapy a plány</dc:title>
  <dc:subject>vlastivěda</dc:subject>
  <dc:creator>Lubomír Šára</dc:creator>
  <dc:description>Dostupné z Metodického portálu www.rvp.cz, ISSN: 1802-4785, financovaného z ESF a státního rozpočtu ČR. Provozováno Výzkumným ústavem pedagogickým v Praze.</dc:description>
  <cp:lastModifiedBy>Milan Bednář</cp:lastModifiedBy>
  <cp:revision>610</cp:revision>
  <dcterms:created xsi:type="dcterms:W3CDTF">2004-07-29T09:22:27Z</dcterms:created>
  <dcterms:modified xsi:type="dcterms:W3CDTF">2024-01-04T18:46:36Z</dcterms:modified>
</cp:coreProperties>
</file>