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2" r:id="rId2"/>
    <p:sldId id="257" r:id="rId3"/>
    <p:sldId id="258" r:id="rId4"/>
    <p:sldId id="263" r:id="rId5"/>
    <p:sldId id="264" r:id="rId6"/>
    <p:sldId id="265" r:id="rId7"/>
    <p:sldId id="267" r:id="rId8"/>
    <p:sldId id="268" r:id="rId9"/>
    <p:sldId id="269" r:id="rId10"/>
    <p:sldId id="270" r:id="rId11"/>
    <p:sldId id="279" r:id="rId12"/>
    <p:sldId id="280" r:id="rId13"/>
    <p:sldId id="281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4FCD0-622D-4964-BA36-E0F845AFCBAD}" type="datetimeFigureOut">
              <a:rPr lang="cs-CZ" smtClean="0"/>
              <a:t>27.01.2025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2C06-29BF-4134-AFCF-C6AE7C0CD93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82C06-29BF-4134-AFCF-C6AE7C0CD93F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BCFEC98-8787-438D-9E35-16885606AB4B}" type="datetimeFigureOut">
              <a:rPr lang="cs-CZ" smtClean="0"/>
              <a:pPr/>
              <a:t>27.01.2025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FE8E9B5-6FB3-461C-B39E-22AB1C0BAF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7" Type="http://schemas.openxmlformats.org/officeDocument/2006/relationships/image" Target="../media/image16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audio" Target="../media/audio4.wav"/><Relationship Id="rId4" Type="http://schemas.openxmlformats.org/officeDocument/2006/relationships/audio" Target="../media/audio10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audio" Target="../media/audio10.wav"/><Relationship Id="rId7" Type="http://schemas.openxmlformats.org/officeDocument/2006/relationships/image" Target="../media/image20.wmf"/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wmf"/><Relationship Id="rId5" Type="http://schemas.openxmlformats.org/officeDocument/2006/relationships/audio" Target="../media/audio5.wav"/><Relationship Id="rId4" Type="http://schemas.openxmlformats.org/officeDocument/2006/relationships/audio" Target="../media/audio9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wmf"/><Relationship Id="rId5" Type="http://schemas.openxmlformats.org/officeDocument/2006/relationships/audio" Target="../media/audio8.wav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7.wav"/><Relationship Id="rId7" Type="http://schemas.openxmlformats.org/officeDocument/2006/relationships/audio" Target="../media/audio8.wav"/><Relationship Id="rId12" Type="http://schemas.openxmlformats.org/officeDocument/2006/relationships/image" Target="../media/image13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4.wav"/><Relationship Id="rId11" Type="http://schemas.openxmlformats.org/officeDocument/2006/relationships/image" Target="../media/image12.wmf"/><Relationship Id="rId5" Type="http://schemas.openxmlformats.org/officeDocument/2006/relationships/audio" Target="../media/audio10.wav"/><Relationship Id="rId10" Type="http://schemas.openxmlformats.org/officeDocument/2006/relationships/image" Target="../media/image11.wmf"/><Relationship Id="rId4" Type="http://schemas.openxmlformats.org/officeDocument/2006/relationships/audio" Target="../media/audio6.wav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audio" Target="../media/audio1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64376-4397-5275-6E36-3A8AEAB69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větné členy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C4C271-0521-25FC-8F72-6D90AABE4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7. třída</a:t>
            </a:r>
          </a:p>
        </p:txBody>
      </p:sp>
    </p:spTree>
    <p:extLst>
      <p:ext uri="{BB962C8B-B14F-4D97-AF65-F5344CB8AC3E}">
        <p14:creationId xmlns:p14="http://schemas.microsoft.com/office/powerpoint/2010/main" val="1774031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Sloveso </a:t>
            </a:r>
            <a:r>
              <a:rPr lang="cs-CZ" b="1" dirty="0"/>
              <a:t>BÝT </a:t>
            </a:r>
            <a:r>
              <a:rPr lang="cs-CZ" dirty="0"/>
              <a:t>může mít svůj plný význam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Strašidla nejsou.</a:t>
            </a:r>
          </a:p>
          <a:p>
            <a:r>
              <a:rPr lang="cs-CZ" dirty="0"/>
              <a:t>Na stromě jsou jablka.</a:t>
            </a:r>
          </a:p>
          <a:p>
            <a:pPr marL="0" indent="0" algn="ctr">
              <a:buNone/>
            </a:pPr>
            <a:r>
              <a:rPr lang="cs-CZ" dirty="0"/>
              <a:t>= existují, nachází se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200" b="1" dirty="0"/>
              <a:t>přísudek slovesný jednoduchý</a:t>
            </a:r>
          </a:p>
        </p:txBody>
      </p:sp>
      <p:pic>
        <p:nvPicPr>
          <p:cNvPr id="3074" name="Picture 2" descr="C:\Documents and Settings\Mirecka_PC\Local Settings\Temporary Internet Files\Content.IE5\PM55CMQ5\MC900435925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204" y="1484784"/>
            <a:ext cx="1927225" cy="15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70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3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 Jaké druhy podmětu rozlišujeme?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048" y="1609416"/>
            <a:ext cx="7239000" cy="4846320"/>
          </a:xfrm>
        </p:spPr>
        <p:txBody>
          <a:bodyPr/>
          <a:lstStyle/>
          <a:p>
            <a:pPr marL="0" indent="0">
              <a:buNone/>
            </a:pPr>
            <a:r>
              <a:rPr lang="cs-CZ" sz="3600" u="sng" dirty="0"/>
              <a:t>1. </a:t>
            </a:r>
            <a:r>
              <a:rPr lang="cs-CZ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VYJÁDŘENÝ </a:t>
            </a:r>
          </a:p>
          <a:p>
            <a:pPr marL="0" indent="0">
              <a:buNone/>
            </a:pPr>
            <a:r>
              <a:rPr lang="cs-CZ" sz="2800" dirty="0"/>
              <a:t>                         Na zahradě kvetly </a:t>
            </a:r>
            <a:r>
              <a:rPr lang="cs-CZ" sz="2800" b="1" u="sng" dirty="0"/>
              <a:t>růže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</a:t>
            </a:r>
          </a:p>
          <a:p>
            <a:pPr marL="0" indent="0">
              <a:buNone/>
            </a:pPr>
            <a:r>
              <a:rPr lang="cs-CZ" sz="3600" u="sng" dirty="0"/>
              <a:t>2. </a:t>
            </a:r>
            <a:r>
              <a:rPr lang="cs-CZ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NEVYJÁDŘENÝ</a:t>
            </a:r>
          </a:p>
          <a:p>
            <a:pPr marL="0" indent="0">
              <a:buNone/>
            </a:pPr>
            <a:r>
              <a:rPr lang="cs-CZ" dirty="0"/>
              <a:t>                         </a:t>
            </a:r>
            <a:r>
              <a:rPr lang="cs-CZ" sz="2800" dirty="0"/>
              <a:t>Dnes nikam nepůjdu. </a:t>
            </a:r>
            <a:r>
              <a:rPr lang="cs-CZ" sz="2800" u="sng" dirty="0"/>
              <a:t>(</a:t>
            </a:r>
            <a:r>
              <a:rPr lang="cs-CZ" sz="2800" b="1" u="sng" dirty="0"/>
              <a:t>Já</a:t>
            </a:r>
            <a:r>
              <a:rPr lang="cs-CZ" sz="2800" u="sng" dirty="0"/>
              <a:t>)</a:t>
            </a:r>
          </a:p>
          <a:p>
            <a:pPr marL="0" indent="0">
              <a:buNone/>
            </a:pPr>
            <a:r>
              <a:rPr lang="cs-CZ" sz="3600" u="sng" dirty="0"/>
              <a:t>3. </a:t>
            </a:r>
            <a:r>
              <a:rPr lang="cs-CZ" sz="3600" b="1" u="sng" cap="all" dirty="0"/>
              <a:t>Všeobecný</a:t>
            </a:r>
            <a:endParaRPr lang="cs-CZ" sz="3600" cap="all" dirty="0"/>
          </a:p>
          <a:p>
            <a:pPr marL="0" indent="0">
              <a:buNone/>
            </a:pPr>
            <a:r>
              <a:rPr lang="cs-CZ" sz="3600" cap="all" dirty="0"/>
              <a:t>			</a:t>
            </a:r>
            <a:r>
              <a:rPr lang="cs-CZ" sz="2800" cap="all" dirty="0"/>
              <a:t>C</a:t>
            </a:r>
            <a:r>
              <a:rPr lang="cs-CZ" sz="2800" dirty="0"/>
              <a:t>o dávají v televizi?</a:t>
            </a:r>
            <a:endParaRPr lang="cs-CZ" sz="2800" cap="all" dirty="0"/>
          </a:p>
          <a:p>
            <a:pPr marL="0" indent="0">
              <a:buNone/>
            </a:pPr>
            <a:r>
              <a:rPr lang="cs-CZ" dirty="0"/>
              <a:t>			Hlavou zeď neprorazíš.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C:\Documents and Settings\Mirecka_PC\Local Settings\Temporary Internet Files\Content.IE5\KAKGX73D\MC900434842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213" y="2062287"/>
            <a:ext cx="998841" cy="99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Mirecka_PC\Local Settings\Temporary Internet Files\Content.IE5\X8WHC5LH\MC9004375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260975"/>
            <a:ext cx="186690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322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JAKÝM SLOVNÍM DRUHEM LZE </a:t>
            </a:r>
            <a:r>
              <a:rPr lang="cs-CZ" dirty="0" err="1"/>
              <a:t>pODMĚT</a:t>
            </a:r>
            <a:r>
              <a:rPr lang="cs-CZ" dirty="0"/>
              <a:t> VYJÁDŘIT?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Podstatným jménem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Přídavným jménem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Zájmenem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Číslovkou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Infinitivem slovesa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Citoslovcem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Pes</a:t>
            </a:r>
            <a:r>
              <a:rPr lang="cs-CZ" dirty="0"/>
              <a:t> štěká.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/>
              <a:t>Nemocný</a:t>
            </a:r>
            <a:r>
              <a:rPr lang="cs-CZ" dirty="0"/>
              <a:t> odešel pryč.</a:t>
            </a:r>
          </a:p>
          <a:p>
            <a:r>
              <a:rPr lang="cs-CZ" b="1" u="sng" dirty="0"/>
              <a:t>Někdo</a:t>
            </a:r>
            <a:r>
              <a:rPr lang="cs-CZ" dirty="0"/>
              <a:t> vykřikl.</a:t>
            </a:r>
          </a:p>
          <a:p>
            <a:r>
              <a:rPr lang="cs-CZ" b="1" u="sng" dirty="0"/>
              <a:t>První </a:t>
            </a:r>
            <a:r>
              <a:rPr lang="cs-CZ" dirty="0"/>
              <a:t>dostane odměnu.</a:t>
            </a:r>
          </a:p>
          <a:p>
            <a:r>
              <a:rPr lang="cs-CZ" b="1" u="sng" dirty="0"/>
              <a:t>Hrát</a:t>
            </a:r>
            <a:r>
              <a:rPr lang="cs-CZ" dirty="0"/>
              <a:t> na kytaru ho baví.</a:t>
            </a:r>
          </a:p>
          <a:p>
            <a:r>
              <a:rPr lang="cs-CZ" dirty="0"/>
              <a:t>Ozvalo se </a:t>
            </a:r>
            <a:r>
              <a:rPr lang="cs-CZ" b="1" u="sng" dirty="0"/>
              <a:t>hurá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4894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Rozlišujeme také podmět: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2060848"/>
            <a:ext cx="352044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HOLÝ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ROZVITÝ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NĚKOLIKANÁSOBNÝ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Letadlo</a:t>
            </a:r>
            <a:r>
              <a:rPr lang="cs-CZ" dirty="0"/>
              <a:t> se vzneslo.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Zelené </a:t>
            </a:r>
            <a:r>
              <a:rPr lang="cs-CZ" b="1" u="sng" dirty="0"/>
              <a:t>auto</a:t>
            </a:r>
            <a:r>
              <a:rPr lang="cs-CZ" dirty="0"/>
              <a:t> odjelo.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/>
              <a:t>Petr, Jirka i Honza </a:t>
            </a:r>
            <a:r>
              <a:rPr lang="cs-CZ" dirty="0"/>
              <a:t>hráli bowling.</a:t>
            </a:r>
          </a:p>
          <a:p>
            <a:endParaRPr lang="cs-CZ" dirty="0"/>
          </a:p>
        </p:txBody>
      </p:sp>
      <p:pic>
        <p:nvPicPr>
          <p:cNvPr id="3074" name="Picture 2" descr="C:\Documents and Settings\Mirecka_PC\Local Settings\Temporary Internet Files\Content.IE5\YLH8OA0W\MC90043247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16855"/>
            <a:ext cx="1479176" cy="154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219" y="3926541"/>
            <a:ext cx="1830629" cy="114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44232"/>
            <a:ext cx="2301362" cy="115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346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20040"/>
            <a:ext cx="6940624" cy="516672"/>
          </a:xfrm>
        </p:spPr>
        <p:txBody>
          <a:bodyPr>
            <a:normAutofit fontScale="90000"/>
          </a:bodyPr>
          <a:lstStyle/>
          <a:p>
            <a:r>
              <a:rPr lang="cs-CZ" dirty="0"/>
              <a:t>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064896" cy="5949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Já bych ti chtěl opravdu pomoci.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Dědeček je pravidelným odběratelem Lidových novin. 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Všichni se tomu velmi divili. 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 neděli jsme byli na výletě.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Koupat se v ledové vodě není příliš vhodné. 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Oba se velice podivili. 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Emil má do zítřka vypracovat domácí úkol.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Michal je ve svém pokoji.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Můj strýc je vedoucím tohoto oddělení.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Musíš se rozhodnout hned teď.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20040"/>
            <a:ext cx="7156648" cy="228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7372672" cy="59070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Venku ne tebe někdo čeká.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Šeptání dětí přerušilo výstražné „</a:t>
            </a:r>
            <a:r>
              <a:rPr lang="cs-CZ" sz="2200" dirty="0" err="1">
                <a:latin typeface="Arial" pitchFamily="34" charset="0"/>
                <a:cs typeface="Arial" pitchFamily="34" charset="0"/>
              </a:rPr>
              <a:t>psst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“ 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Husitskými vojsky byl tento hrad vypálen v roce 1421.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Bohužel se nám nepodařilo vyhrát.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Do hlediště se vešlo tisíc diváků.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Naší kočce se líbí ležet u kamen.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Zraněný byl ošetřen odborným lékařem.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Určitě bych se měla víc učit.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Žába žbluňk do rybníka.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Pes -  přítel člověka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20040"/>
            <a:ext cx="7084640" cy="51667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7516688" cy="561902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Hlavou zeď neprorazíš.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Davy lidí proudily ke stadionu.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Bavilo tě dívat se celé odpoledne na televizi?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Zdeněk bývá dosti často nemocný.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Přestaň už konečně zlobit.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 kině včera dávali pěkný film.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Sliby – chyby.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Vajíčko křáp na zem.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Pomáhat slabším je morální povinností silných.</a:t>
            </a:r>
          </a:p>
          <a:p>
            <a:pPr>
              <a:lnSpc>
                <a:spcPct val="15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Slyšeli jsme zpívat kosa. </a:t>
            </a:r>
          </a:p>
          <a:p>
            <a:pPr>
              <a:buNone/>
            </a:pP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ZÁKLADNÍ VĚTNÉ ČLENY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PODMĚT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PŘÍSUDEK – druhy přísudku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      </a:t>
            </a:r>
          </a:p>
        </p:txBody>
      </p:sp>
      <p:pic>
        <p:nvPicPr>
          <p:cNvPr id="1028" name="Picture 4" descr="C:\Documents and Settings\Mirecka_PC\Local Settings\Temporary Internet Files\Content.IE5\PM55CMQ5\MC9004404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48728"/>
            <a:ext cx="1656457" cy="221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876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omic Sans MS" pitchFamily="66" charset="0"/>
              </a:rPr>
              <a:t>PODMĚT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větný člen</a:t>
            </a:r>
          </a:p>
          <a:p>
            <a:endParaRPr lang="cs-CZ" dirty="0"/>
          </a:p>
          <a:p>
            <a:r>
              <a:rPr lang="cs-CZ" dirty="0"/>
              <a:t>Otázka: </a:t>
            </a:r>
          </a:p>
          <a:p>
            <a:endParaRPr lang="cs-CZ" sz="2400" b="1" dirty="0"/>
          </a:p>
          <a:p>
            <a:pPr marL="0" indent="0">
              <a:buNone/>
            </a:pPr>
            <a:r>
              <a:rPr lang="cs-CZ" sz="2000" b="1" dirty="0"/>
              <a:t>                                </a:t>
            </a:r>
            <a:r>
              <a:rPr lang="cs-CZ" sz="4400" b="1" dirty="0"/>
              <a:t>KDO,CO?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                  Maminka připravuje večeři.</a:t>
            </a:r>
          </a:p>
          <a:p>
            <a:pPr marL="0" indent="0">
              <a:buNone/>
            </a:pPr>
            <a:r>
              <a:rPr lang="cs-CZ" sz="4400" b="1" dirty="0"/>
              <a:t> </a:t>
            </a:r>
            <a:r>
              <a:rPr lang="cs-CZ" sz="2400" b="1" dirty="0"/>
              <a:t>                              </a:t>
            </a:r>
            <a:r>
              <a:rPr lang="cs-CZ" sz="4000" b="1" u="sng" dirty="0">
                <a:solidFill>
                  <a:schemeClr val="bg2">
                    <a:lumMod val="50000"/>
                  </a:schemeClr>
                </a:solidFill>
              </a:rPr>
              <a:t>Maminka</a:t>
            </a:r>
          </a:p>
        </p:txBody>
      </p:sp>
    </p:spTree>
    <p:extLst>
      <p:ext uri="{BB962C8B-B14F-4D97-AF65-F5344CB8AC3E}">
        <p14:creationId xmlns:p14="http://schemas.microsoft.com/office/powerpoint/2010/main" val="1538094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latin typeface="Comic Sans MS" pitchFamily="66" charset="0"/>
              </a:rPr>
              <a:t>PŘÍSUDEK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větný člen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Spolu s podmětem tvoří základní skladební dvojici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Vyjadřuje, co podmět koná, co se o podmětu praví</a:t>
            </a:r>
          </a:p>
          <a:p>
            <a:pPr marL="0" indent="0">
              <a:buNone/>
            </a:pPr>
            <a:r>
              <a:rPr lang="cs-CZ" dirty="0"/>
              <a:t>               Kuchař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připravuje </a:t>
            </a:r>
            <a:r>
              <a:rPr lang="cs-CZ" dirty="0"/>
              <a:t>večeři.</a:t>
            </a:r>
          </a:p>
          <a:p>
            <a:pPr marL="0" indent="0">
              <a:buNone/>
            </a:pPr>
            <a:r>
              <a:rPr lang="cs-CZ" dirty="0"/>
              <a:t>                         </a:t>
            </a:r>
            <a:r>
              <a:rPr lang="cs-CZ" sz="3600" b="1" u="wavyHeavy" dirty="0">
                <a:latin typeface="Comic Sans MS" pitchFamily="66" charset="0"/>
              </a:rPr>
              <a:t>připravuje</a:t>
            </a:r>
            <a:r>
              <a:rPr lang="cs-CZ" sz="3600" b="1" dirty="0">
                <a:latin typeface="Comic Sans MS" pitchFamily="66" charset="0"/>
              </a:rPr>
              <a:t>   </a:t>
            </a:r>
          </a:p>
        </p:txBody>
      </p:sp>
      <p:pic>
        <p:nvPicPr>
          <p:cNvPr id="4100" name="Picture 4" descr="C:\Documents and Settings\Mirecka_PC\Local Settings\Temporary Internet Files\Content.IE5\LOAWAVTQ\MC9000787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430069"/>
            <a:ext cx="1808127" cy="200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222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36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SLOVESNÝ JEDNODUCHÝ</a:t>
            </a:r>
          </a:p>
          <a:p>
            <a:r>
              <a:rPr lang="cs-CZ" dirty="0"/>
              <a:t>Kluci </a:t>
            </a:r>
            <a:r>
              <a:rPr lang="cs-CZ" sz="3200" b="1" u="wavyHeavy" dirty="0">
                <a:latin typeface="Comic Sans MS" pitchFamily="66" charset="0"/>
              </a:rPr>
              <a:t>hrají</a:t>
            </a:r>
            <a:r>
              <a:rPr lang="cs-CZ" dirty="0"/>
              <a:t> na hřišti </a:t>
            </a:r>
            <a:r>
              <a:rPr lang="cs-CZ" sz="2800" dirty="0">
                <a:latin typeface="+mj-lt"/>
              </a:rPr>
              <a:t>fotbal.</a:t>
            </a:r>
          </a:p>
          <a:p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SLOVESNÝ SLOŽENÝ</a:t>
            </a:r>
          </a:p>
          <a:p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Musím jít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obchodu.</a:t>
            </a:r>
          </a:p>
          <a:p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JMENNÝ SE SPONOU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 </a:t>
            </a:r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už týden </a:t>
            </a:r>
            <a:r>
              <a:rPr lang="cs-CZ" sz="36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nemocná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Bratr </a:t>
            </a:r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se stal lékařem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  <a:p>
            <a:r>
              <a:rPr lang="cs-CZ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JMENNÝ BEZE SPONY</a:t>
            </a:r>
          </a:p>
          <a:p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Mladost </a:t>
            </a:r>
            <a:r>
              <a:rPr lang="cs-CZ" sz="3200" b="1" u="wavyHeavy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radost</a:t>
            </a: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Můžeme si doplnit:je)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C:\Documents and Settings\Mirecka_PC\Local Settings\Temporary Internet Files\Content.IE5\85KWKA63\MC9004398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825625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Documents and Settings\Mirecka_PC\Local Settings\Temporary Internet Files\Content.IE5\64QH94D9\MC90043591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939" y="3789040"/>
            <a:ext cx="1838325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1775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JMENNÝ SE SPONOU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>
                <a:latin typeface="Comic Sans MS" pitchFamily="66" charset="0"/>
              </a:rPr>
              <a:t>Přísudek </a:t>
            </a:r>
            <a:r>
              <a:rPr lang="cs-CZ" sz="3200" b="1" u="sng" dirty="0">
                <a:latin typeface="Comic Sans MS" pitchFamily="66" charset="0"/>
              </a:rPr>
              <a:t>jmenný </a:t>
            </a:r>
            <a:r>
              <a:rPr lang="cs-CZ" sz="3200" u="sng" dirty="0">
                <a:latin typeface="Comic Sans MS" pitchFamily="66" charset="0"/>
              </a:rPr>
              <a:t>se</a:t>
            </a:r>
            <a:r>
              <a:rPr lang="cs-CZ" sz="3200" b="1" u="sng" dirty="0">
                <a:latin typeface="Comic Sans MS" pitchFamily="66" charset="0"/>
              </a:rPr>
              <a:t> sponou </a:t>
            </a:r>
            <a:r>
              <a:rPr lang="cs-CZ" sz="3200" u="sng" dirty="0">
                <a:latin typeface="Comic Sans MS" pitchFamily="66" charset="0"/>
              </a:rPr>
              <a:t>tvoří:</a:t>
            </a:r>
          </a:p>
          <a:p>
            <a:pPr marL="0" indent="0">
              <a:buNone/>
            </a:pPr>
            <a:r>
              <a:rPr lang="cs-CZ" sz="3200" dirty="0">
                <a:latin typeface="Comic Sans MS" pitchFamily="66" charset="0"/>
              </a:rPr>
              <a:t> </a:t>
            </a:r>
            <a:r>
              <a:rPr lang="cs-CZ" sz="3200" u="sng" dirty="0">
                <a:latin typeface="Comic Sans MS" pitchFamily="66" charset="0"/>
              </a:rPr>
              <a:t>Spona</a:t>
            </a:r>
            <a:r>
              <a:rPr lang="cs-CZ" sz="3200" dirty="0">
                <a:latin typeface="Comic Sans MS" pitchFamily="66" charset="0"/>
              </a:rPr>
              <a:t> : </a:t>
            </a:r>
          </a:p>
          <a:p>
            <a:pPr marL="0" indent="0">
              <a:buNone/>
            </a:pPr>
            <a:r>
              <a:rPr lang="cs-CZ" sz="3200" b="1" dirty="0">
                <a:latin typeface="Comic Sans MS" pitchFamily="66" charset="0"/>
              </a:rPr>
              <a:t>            BÝT,BÝVAT</a:t>
            </a:r>
          </a:p>
          <a:p>
            <a:pPr marL="0" indent="0">
              <a:buNone/>
            </a:pPr>
            <a:r>
              <a:rPr lang="cs-CZ" sz="3200" b="1" dirty="0">
                <a:latin typeface="Comic Sans MS" pitchFamily="66" charset="0"/>
              </a:rPr>
              <a:t>                 STÁT,STÁVAT SE</a:t>
            </a:r>
          </a:p>
          <a:p>
            <a:pPr marL="0" indent="0">
              <a:buNone/>
            </a:pPr>
            <a:endParaRPr lang="cs-CZ" sz="3200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sz="6600" b="1" dirty="0">
                <a:latin typeface="Comic Sans MS" pitchFamily="66" charset="0"/>
              </a:rPr>
              <a:t>          +</a:t>
            </a:r>
          </a:p>
          <a:p>
            <a:pPr marL="0" indent="0">
              <a:buNone/>
            </a:pPr>
            <a:r>
              <a:rPr lang="cs-CZ" sz="2800" b="1" dirty="0">
                <a:latin typeface="Comic Sans MS" pitchFamily="66" charset="0"/>
              </a:rPr>
              <a:t>      </a:t>
            </a:r>
            <a:r>
              <a:rPr lang="cs-CZ" sz="2800" u="sng" dirty="0">
                <a:latin typeface="Comic Sans MS" pitchFamily="66" charset="0"/>
              </a:rPr>
              <a:t>Podstatné nebo přídavné jméno</a:t>
            </a:r>
          </a:p>
          <a:p>
            <a:pPr marL="0" indent="0">
              <a:buNone/>
            </a:pPr>
            <a:endParaRPr lang="cs-CZ" sz="2800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sz="2800" dirty="0">
                <a:latin typeface="Comic Sans MS" pitchFamily="66" charset="0"/>
              </a:rPr>
              <a:t>             Ta střecha </a:t>
            </a:r>
            <a:r>
              <a:rPr lang="cs-CZ" sz="3000" b="1" u="wavyHeavy" dirty="0">
                <a:latin typeface="Comic Sans MS" pitchFamily="66" charset="0"/>
              </a:rPr>
              <a:t>je červená</a:t>
            </a:r>
            <a:r>
              <a:rPr lang="cs-CZ" sz="3000" b="1" dirty="0">
                <a:latin typeface="Comic Sans MS" pitchFamily="66" charset="0"/>
              </a:rPr>
              <a:t>.     </a:t>
            </a:r>
          </a:p>
          <a:p>
            <a:pPr marL="0" indent="0">
              <a:buNone/>
            </a:pPr>
            <a:r>
              <a:rPr lang="cs-CZ" sz="2800" dirty="0">
                <a:latin typeface="Comic Sans MS" pitchFamily="66" charset="0"/>
              </a:rPr>
              <a:t>              Sestra se </a:t>
            </a:r>
            <a:r>
              <a:rPr lang="cs-CZ" sz="3000" b="1" u="wavyHeavy" dirty="0">
                <a:latin typeface="Comic Sans MS" pitchFamily="66" charset="0"/>
              </a:rPr>
              <a:t>stala herečkou</a:t>
            </a:r>
            <a:r>
              <a:rPr lang="cs-CZ" sz="3000" b="1" dirty="0">
                <a:latin typeface="Comic Sans MS" pitchFamily="66" charset="0"/>
              </a:rPr>
              <a:t>. </a:t>
            </a:r>
            <a:endParaRPr lang="cs-CZ" sz="3000" b="1" u="sng" dirty="0">
              <a:latin typeface="Comic Sans MS" pitchFamily="66" charset="0"/>
            </a:endParaRPr>
          </a:p>
        </p:txBody>
      </p:sp>
      <p:pic>
        <p:nvPicPr>
          <p:cNvPr id="6146" name="Picture 2" descr="C:\Documents and Settings\Mirecka_PC\Local Settings\Temporary Internet Files\Content.IE5\3O933EEO\MC90043477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Documents and Settings\Mirecka_PC\Local Settings\Temporary Internet Files\Content.IE5\KL5JSNWZ\MC9002506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4437112"/>
            <a:ext cx="23400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9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 SLOVESNÝ SLOŽENÝ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 algn="ctr">
              <a:buAutoNum type="alphaLcParenR"/>
            </a:pPr>
            <a:endParaRPr lang="cs-CZ" u="sng" dirty="0"/>
          </a:p>
          <a:p>
            <a:pPr marL="0" indent="0" algn="ctr">
              <a:buNone/>
            </a:pPr>
            <a:r>
              <a:rPr lang="cs-CZ" u="sng" dirty="0"/>
              <a:t>a)Způsobové sloveso </a:t>
            </a:r>
          </a:p>
          <a:p>
            <a:pPr marL="0" indent="0" algn="ctr">
              <a:buNone/>
            </a:pPr>
            <a:r>
              <a:rPr lang="cs-CZ" dirty="0"/>
              <a:t>+</a:t>
            </a:r>
          </a:p>
          <a:p>
            <a:pPr marL="0" indent="0" algn="ctr">
              <a:buNone/>
            </a:pP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u="sng" dirty="0"/>
              <a:t>infinitiv</a:t>
            </a:r>
            <a:r>
              <a:rPr lang="cs-CZ" sz="1800" u="sng" dirty="0"/>
              <a:t>(plnovýznamového slovesa)</a:t>
            </a:r>
          </a:p>
          <a:p>
            <a:endParaRPr lang="cs-CZ" sz="2000" dirty="0"/>
          </a:p>
          <a:p>
            <a:r>
              <a:rPr lang="cs-CZ" sz="2400" dirty="0"/>
              <a:t>Teta dnes </a:t>
            </a:r>
            <a:r>
              <a:rPr lang="cs-CZ" sz="2400" b="1" dirty="0"/>
              <a:t>musí odjet</a:t>
            </a:r>
            <a:r>
              <a:rPr lang="cs-CZ" sz="2400" dirty="0"/>
              <a:t>.</a:t>
            </a:r>
          </a:p>
          <a:p>
            <a:endParaRPr lang="cs-CZ" sz="2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b) </a:t>
            </a:r>
            <a:r>
              <a:rPr lang="cs-CZ" u="sng" dirty="0"/>
              <a:t>Fázové sloveso</a:t>
            </a:r>
          </a:p>
          <a:p>
            <a:pPr marL="0" indent="0" algn="ctr">
              <a:buNone/>
            </a:pPr>
            <a:r>
              <a:rPr lang="cs-CZ" dirty="0"/>
              <a:t>+</a:t>
            </a:r>
          </a:p>
          <a:p>
            <a:pPr marL="0" indent="0" algn="ctr">
              <a:buNone/>
            </a:pPr>
            <a:endParaRPr lang="cs-CZ" u="sng" dirty="0"/>
          </a:p>
          <a:p>
            <a:pPr marL="0" indent="0" algn="ctr">
              <a:buNone/>
            </a:pPr>
            <a:r>
              <a:rPr lang="cs-CZ" u="sng" dirty="0"/>
              <a:t>infinitiv</a:t>
            </a:r>
            <a:r>
              <a:rPr lang="cs-CZ" sz="1800" u="sng" dirty="0"/>
              <a:t>(plnovýznamového slovesa)</a:t>
            </a:r>
          </a:p>
          <a:p>
            <a:pPr marL="0" indent="0" algn="ctr">
              <a:buNone/>
            </a:pPr>
            <a:endParaRPr lang="cs-CZ" sz="1800" dirty="0"/>
          </a:p>
          <a:p>
            <a:r>
              <a:rPr lang="cs-CZ" sz="2400" dirty="0"/>
              <a:t>Honza </a:t>
            </a:r>
            <a:r>
              <a:rPr lang="cs-CZ" sz="2400" b="1" dirty="0"/>
              <a:t>se začal učit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7170" name="Picture 2" descr="C:\Documents and Settings\Mirecka_PC\Local Settings\Temporary Internet Files\Content.IE5\I5B50H7H\MC90042315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301213"/>
            <a:ext cx="1494359" cy="149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Documents and Settings\Mirecka_PC\Local Settings\Temporary Internet Files\Content.IE5\3O933EEO\MP900185171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707" y="5279614"/>
            <a:ext cx="1008112" cy="1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30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Způsobová slovesa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muset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moci</a:t>
            </a:r>
          </a:p>
          <a:p>
            <a:r>
              <a:rPr lang="cs-CZ" dirty="0"/>
              <a:t>mít (povinnost)</a:t>
            </a:r>
          </a:p>
          <a:p>
            <a:endParaRPr lang="cs-CZ" dirty="0"/>
          </a:p>
          <a:p>
            <a:r>
              <a:rPr lang="cs-CZ" dirty="0"/>
              <a:t>smět</a:t>
            </a:r>
          </a:p>
          <a:p>
            <a:r>
              <a:rPr lang="cs-CZ" dirty="0"/>
              <a:t>chtít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Eva musí jít do obchodu. </a:t>
            </a:r>
          </a:p>
          <a:p>
            <a:endParaRPr lang="cs-CZ" dirty="0"/>
          </a:p>
          <a:p>
            <a:r>
              <a:rPr lang="cs-CZ" dirty="0"/>
              <a:t>Můžu hrát s vámi?</a:t>
            </a:r>
          </a:p>
          <a:p>
            <a:r>
              <a:rPr lang="cs-CZ" dirty="0"/>
              <a:t>Mám jít na schůzku?</a:t>
            </a:r>
          </a:p>
          <a:p>
            <a:r>
              <a:rPr lang="cs-CZ" dirty="0"/>
              <a:t>Smím pohladit toho psa?</a:t>
            </a:r>
          </a:p>
          <a:p>
            <a:r>
              <a:rPr lang="cs-CZ" dirty="0"/>
              <a:t>Chceš obědvat?</a:t>
            </a:r>
          </a:p>
        </p:txBody>
      </p:sp>
      <p:pic>
        <p:nvPicPr>
          <p:cNvPr id="1027" name="Picture 3" descr="C:\Documents and Settings\Mirecka_PC\Local Settings\Temporary Internet Files\Content.IE5\KH0QYLP6\MC900233103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988840"/>
            <a:ext cx="154149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Mirecka_PC\Local Settings\Temporary Internet Files\Content.IE5\LOAWAVTQ\MC900232600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967513"/>
            <a:ext cx="1432036" cy="144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Mirecka_PC\Local Settings\Temporary Internet Files\Content.IE5\85KWKA63\MC900078626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43" y="3645024"/>
            <a:ext cx="739676" cy="103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Mirecka_PC\Local Settings\Temporary Internet Files\Content.IE5\LOAWAVTQ\MP900431018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43" y="4941168"/>
            <a:ext cx="1456145" cy="145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775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Fázová slovesa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začít, začínat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přestat, přestávat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>
                <a:latin typeface="Comic Sans MS" pitchFamily="66" charset="0"/>
              </a:rPr>
              <a:t>Začal sportovat </a:t>
            </a:r>
            <a:r>
              <a:rPr lang="cs-CZ" dirty="0"/>
              <a:t>už v šesti letech.</a:t>
            </a:r>
          </a:p>
          <a:p>
            <a:endParaRPr lang="cs-CZ" dirty="0"/>
          </a:p>
          <a:p>
            <a:r>
              <a:rPr lang="cs-CZ" dirty="0"/>
              <a:t>Kdy už </a:t>
            </a:r>
            <a:r>
              <a:rPr lang="cs-CZ" b="1" dirty="0">
                <a:latin typeface="Comic Sans MS" pitchFamily="66" charset="0"/>
              </a:rPr>
              <a:t>přestaneš kouřit?</a:t>
            </a:r>
          </a:p>
          <a:p>
            <a:endParaRPr lang="cs-CZ" b="1" dirty="0">
              <a:latin typeface="Comic Sans MS" pitchFamily="66" charset="0"/>
            </a:endParaRPr>
          </a:p>
          <a:p>
            <a:endParaRPr lang="cs-CZ" b="1" dirty="0">
              <a:latin typeface="Comic Sans MS" pitchFamily="66" charset="0"/>
            </a:endParaRPr>
          </a:p>
        </p:txBody>
      </p:sp>
      <p:pic>
        <p:nvPicPr>
          <p:cNvPr id="2052" name="Picture 4" descr="C:\Documents and Settings\Mirecka_PC\Local Settings\Temporary Internet Files\Content.IE5\KL5JSNWZ\MC90044652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556792"/>
            <a:ext cx="1458468" cy="177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Mirecka_PC\Local Settings\Temporary Internet Files\Content.IE5\6S7T22C9\MC90029095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37112"/>
            <a:ext cx="1671873" cy="155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6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264</TotalTime>
  <Words>568</Words>
  <Application>Microsoft Office PowerPoint</Application>
  <PresentationFormat>Předvádění na obrazovce (4:3)</PresentationFormat>
  <Paragraphs>170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Comic Sans MS</vt:lpstr>
      <vt:lpstr>Trebuchet MS</vt:lpstr>
      <vt:lpstr>Wingdings</vt:lpstr>
      <vt:lpstr>Wingdings 2</vt:lpstr>
      <vt:lpstr>Bohatý</vt:lpstr>
      <vt:lpstr>Základní větné členy</vt:lpstr>
      <vt:lpstr>ZÁKLADNÍ VĚTNÉ ČLENY</vt:lpstr>
      <vt:lpstr>PODMĚT</vt:lpstr>
      <vt:lpstr>PŘÍSUDEK </vt:lpstr>
      <vt:lpstr>DRUHY PŘÍSUDKU</vt:lpstr>
      <vt:lpstr>PŘÍSUDEK JMENNÝ SE SPONOU</vt:lpstr>
      <vt:lpstr>PŘÍSUDEK SLOVESNÝ SLOŽENÝ</vt:lpstr>
      <vt:lpstr>Způsobová slovesa</vt:lpstr>
      <vt:lpstr>Fázová slovesa</vt:lpstr>
      <vt:lpstr>Pozor!</vt:lpstr>
      <vt:lpstr> Jaké druhy podmětu rozlišujeme?</vt:lpstr>
      <vt:lpstr>JAKÝM SLOVNÍM DRUHEM LZE pODMĚT VYJÁDŘIT?</vt:lpstr>
      <vt:lpstr>Rozlišujeme také podmět:</vt:lpstr>
      <vt:lpstr>Procvičování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Mirecka_PC</dc:creator>
  <cp:lastModifiedBy>Milan Bednář</cp:lastModifiedBy>
  <cp:revision>28</cp:revision>
  <dcterms:created xsi:type="dcterms:W3CDTF">2012-04-22T11:26:57Z</dcterms:created>
  <dcterms:modified xsi:type="dcterms:W3CDTF">2025-01-27T19:11:43Z</dcterms:modified>
</cp:coreProperties>
</file>