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99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30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7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9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97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53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78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54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57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C5BD8-1DF7-4D4C-92AC-5FEAC3B3F936}" type="datetimeFigureOut">
              <a:rPr lang="cs-CZ" smtClean="0"/>
              <a:t>14.01.2024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2830-6303-4CA9-98CF-F6841B724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AB3C2A63-5F24-4EEB-9DED-E7FE1295F5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296186" y="-689446"/>
            <a:ext cx="1715478" cy="83078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632" y="857786"/>
            <a:ext cx="7661510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337" y="1471351"/>
            <a:ext cx="6724997" cy="4016621"/>
          </a:xfrm>
        </p:spPr>
        <p:txBody>
          <a:bodyPr anchor="ctr">
            <a:normAutofit/>
          </a:bodyPr>
          <a:lstStyle/>
          <a:p>
            <a:pPr algn="l"/>
            <a:r>
              <a:rPr lang="cs-CZ" sz="6600" dirty="0"/>
              <a:t>Přísudek, jeho druhy, 7. </a:t>
            </a:r>
            <a:r>
              <a:rPr lang="cs-CZ" sz="6600"/>
              <a:t>třída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14011" y="1836951"/>
            <a:ext cx="2881749" cy="3268794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7. třída</a:t>
            </a:r>
            <a:endParaRPr lang="cs-CZ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4872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8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681EC6-6D58-459E-9021-BB441ED49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Přísudek, jednoduchý slovesný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14D92-3B02-4611-B984-F4587A364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1000"/>
          </a:p>
          <a:p>
            <a:pPr lvl="0"/>
            <a:r>
              <a:rPr lang="cs-CZ" sz="1000" b="1"/>
              <a:t>SLOVESNÝM přísudkem je SLOVESO.</a:t>
            </a:r>
            <a:endParaRPr lang="cs-CZ" sz="1000"/>
          </a:p>
          <a:p>
            <a:pPr lvl="0"/>
            <a:r>
              <a:rPr lang="cs-CZ" sz="1000" b="1"/>
              <a:t>Sloveso </a:t>
            </a:r>
            <a:r>
              <a:rPr lang="cs-CZ" sz="1000" b="1" i="1"/>
              <a:t>PSÁT</a:t>
            </a:r>
            <a:r>
              <a:rPr lang="cs-CZ" sz="1000" b="1"/>
              <a:t> tedy použijeme ve větě jako přísudek: Marcel </a:t>
            </a:r>
            <a:r>
              <a:rPr lang="cs-CZ" sz="1000" b="1" i="1"/>
              <a:t>píše</a:t>
            </a:r>
            <a:r>
              <a:rPr lang="cs-CZ" sz="1000" b="1"/>
              <a:t>.</a:t>
            </a:r>
            <a:endParaRPr lang="cs-CZ" sz="1000"/>
          </a:p>
          <a:p>
            <a:pPr lvl="0"/>
            <a:r>
              <a:rPr lang="cs-CZ" sz="1000" b="1"/>
              <a:t>Přísudek </a:t>
            </a:r>
            <a:r>
              <a:rPr lang="cs-CZ" sz="1000" b="1" i="1"/>
              <a:t>PÍŠE</a:t>
            </a:r>
            <a:r>
              <a:rPr lang="cs-CZ" sz="1000" b="1"/>
              <a:t> je tvořen (pouze) jedním slovesem, proto je SLOVESNÝ jednoduchý.</a:t>
            </a:r>
            <a:endParaRPr lang="cs-CZ" sz="1000"/>
          </a:p>
          <a:p>
            <a:pPr lvl="0"/>
            <a:r>
              <a:rPr lang="cs-CZ" sz="1000" b="1"/>
              <a:t>Slovesným přísudkem jednoduchým je ale také ten, který obsahuje </a:t>
            </a:r>
            <a:r>
              <a:rPr lang="cs-CZ" sz="1000" b="1" i="1"/>
              <a:t>plnovýznamové sloveso</a:t>
            </a:r>
            <a:r>
              <a:rPr lang="cs-CZ" sz="1000" b="1"/>
              <a:t> (např. psát) ve spojení se </a:t>
            </a:r>
            <a:r>
              <a:rPr lang="cs-CZ" sz="1000" b="1" i="1"/>
              <a:t>slovesem BÝT</a:t>
            </a:r>
            <a:r>
              <a:rPr lang="cs-CZ" sz="1000" b="1"/>
              <a:t>, tedy např. </a:t>
            </a:r>
            <a:r>
              <a:rPr lang="cs-CZ" sz="1000" b="1" i="1"/>
              <a:t>Psal jsem</a:t>
            </a:r>
            <a:r>
              <a:rPr lang="cs-CZ" sz="1000" b="1"/>
              <a:t>.</a:t>
            </a:r>
            <a:endParaRPr lang="cs-CZ" sz="1000"/>
          </a:p>
          <a:p>
            <a:r>
              <a:rPr lang="cs-CZ" sz="1000" b="1"/>
              <a:t>Příklady slovesného přísudku</a:t>
            </a:r>
          </a:p>
          <a:p>
            <a:pPr lvl="0"/>
            <a:r>
              <a:rPr lang="cs-CZ" sz="1000"/>
              <a:t>Náš tatínek dobře </a:t>
            </a:r>
            <a:r>
              <a:rPr lang="cs-CZ" sz="1000" b="1" u="sng"/>
              <a:t>řídí.</a:t>
            </a:r>
            <a:endParaRPr lang="cs-CZ" sz="1000"/>
          </a:p>
          <a:p>
            <a:pPr lvl="0"/>
            <a:r>
              <a:rPr lang="cs-CZ" sz="1000"/>
              <a:t>Jeníček a Mařenka </a:t>
            </a:r>
            <a:r>
              <a:rPr lang="cs-CZ" sz="1000" b="1" u="sng"/>
              <a:t>zabloudili</a:t>
            </a:r>
            <a:r>
              <a:rPr lang="cs-CZ" sz="1000"/>
              <a:t> v lese.</a:t>
            </a:r>
          </a:p>
          <a:p>
            <a:pPr lvl="0"/>
            <a:r>
              <a:rPr lang="cs-CZ" sz="1000"/>
              <a:t>Sousedovic kočka </a:t>
            </a:r>
            <a:r>
              <a:rPr lang="cs-CZ" sz="1000" b="1" u="sng"/>
              <a:t>se ztratila.</a:t>
            </a:r>
            <a:endParaRPr lang="cs-CZ" sz="1000"/>
          </a:p>
          <a:p>
            <a:pPr lvl="0"/>
            <a:r>
              <a:rPr lang="cs-CZ" sz="1000" b="1" u="sng"/>
              <a:t>Nalijeme si</a:t>
            </a:r>
            <a:r>
              <a:rPr lang="cs-CZ" sz="1000"/>
              <a:t> vína.</a:t>
            </a:r>
          </a:p>
          <a:p>
            <a:pPr lvl="0"/>
            <a:r>
              <a:rPr lang="cs-CZ" sz="1000"/>
              <a:t>A to </a:t>
            </a:r>
            <a:r>
              <a:rPr lang="cs-CZ" sz="1000" b="1" u="sng"/>
              <a:t>jsi řídil</a:t>
            </a:r>
            <a:r>
              <a:rPr lang="cs-CZ" sz="1000"/>
              <a:t> celou firmu sám?</a:t>
            </a:r>
          </a:p>
          <a:p>
            <a:pPr lvl="0"/>
            <a:r>
              <a:rPr lang="cs-CZ" sz="1000" b="1" u="sng"/>
              <a:t>Zabloudili jsme</a:t>
            </a:r>
            <a:r>
              <a:rPr lang="cs-CZ" sz="1000"/>
              <a:t> v lese.</a:t>
            </a:r>
          </a:p>
          <a:p>
            <a:r>
              <a:rPr lang="cs-CZ" sz="1000"/>
              <a:t>Včera večer </a:t>
            </a:r>
            <a:r>
              <a:rPr lang="cs-CZ" sz="1000" b="1" u="sng"/>
              <a:t>jsem se ztratil</a:t>
            </a:r>
            <a:r>
              <a:rPr lang="cs-CZ" sz="1000"/>
              <a:t> v nákupním centru.</a:t>
            </a:r>
            <a:r>
              <a:rPr lang="cs-CZ" sz="1000" b="1"/>
              <a:t> </a:t>
            </a:r>
            <a:endParaRPr lang="cs-CZ" sz="1000"/>
          </a:p>
        </p:txBody>
      </p:sp>
    </p:spTree>
    <p:extLst>
      <p:ext uri="{BB962C8B-B14F-4D97-AF65-F5344CB8AC3E}">
        <p14:creationId xmlns:p14="http://schemas.microsoft.com/office/powerpoint/2010/main" val="53944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C1C85F-5239-4C70-9D88-316AA148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Přísudek, složený slovesný 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3C95F-A631-48EB-852A-68540E0A4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lvl="0"/>
            <a:r>
              <a:rPr lang="cs-CZ" sz="1300" b="1"/>
              <a:t>SLOVESNÝM přísudkem je SLOVESO.</a:t>
            </a:r>
            <a:endParaRPr lang="cs-CZ" sz="1300"/>
          </a:p>
          <a:p>
            <a:pPr lvl="0"/>
            <a:r>
              <a:rPr lang="cs-CZ" sz="1300" b="1"/>
              <a:t>Slovesný přísudek SLOŽENÝ obsahuje </a:t>
            </a:r>
            <a:r>
              <a:rPr lang="cs-CZ" sz="1300" b="1" i="1"/>
              <a:t>plnovýznamové sloveso</a:t>
            </a:r>
            <a:r>
              <a:rPr lang="cs-CZ" sz="1300" b="1"/>
              <a:t> (např. psát) a další, tzv. </a:t>
            </a:r>
            <a:r>
              <a:rPr lang="cs-CZ" sz="1300" b="1" i="1"/>
              <a:t>neplnovýznamové sloveso</a:t>
            </a:r>
            <a:r>
              <a:rPr lang="cs-CZ" sz="1300" b="1"/>
              <a:t>.</a:t>
            </a:r>
            <a:endParaRPr lang="cs-CZ" sz="1300"/>
          </a:p>
          <a:p>
            <a:pPr lvl="0"/>
            <a:r>
              <a:rPr lang="cs-CZ" sz="1300" b="1"/>
              <a:t>Sloveso </a:t>
            </a:r>
            <a:r>
              <a:rPr lang="cs-CZ" sz="1300" b="1" i="1"/>
              <a:t>PSÁT</a:t>
            </a:r>
            <a:r>
              <a:rPr lang="cs-CZ" sz="1300" b="1"/>
              <a:t> tedy použijeme ve větě jako </a:t>
            </a:r>
            <a:r>
              <a:rPr lang="cs-CZ" sz="1300" b="1" i="1"/>
              <a:t>část přísudku</a:t>
            </a:r>
            <a:r>
              <a:rPr lang="cs-CZ" sz="1300" b="1"/>
              <a:t> (v infinitivu, tedy končící většinou -t)</a:t>
            </a:r>
            <a:endParaRPr lang="cs-CZ" sz="1300"/>
          </a:p>
          <a:p>
            <a:pPr lvl="0"/>
            <a:r>
              <a:rPr lang="cs-CZ" sz="1300" b="1"/>
              <a:t>Druhou část tvoří sloveso neplnovýznamové: Marcel </a:t>
            </a:r>
            <a:r>
              <a:rPr lang="cs-CZ" sz="1300" b="1" i="1"/>
              <a:t>začal psát</a:t>
            </a:r>
            <a:r>
              <a:rPr lang="cs-CZ" sz="1300" b="1"/>
              <a:t>.</a:t>
            </a:r>
            <a:endParaRPr lang="cs-CZ" sz="1300"/>
          </a:p>
          <a:p>
            <a:r>
              <a:rPr lang="cs-CZ" sz="1300" b="1"/>
              <a:t>Neplnovýznamová slovesa:</a:t>
            </a:r>
            <a:endParaRPr lang="cs-CZ" sz="1300"/>
          </a:p>
          <a:p>
            <a:pPr lvl="0"/>
            <a:r>
              <a:rPr lang="cs-CZ" sz="1300" b="1"/>
              <a:t>ZPŮSOBOVÁ</a:t>
            </a:r>
            <a:r>
              <a:rPr lang="cs-CZ" sz="1300"/>
              <a:t> = MODÁLNÍ slovesa: </a:t>
            </a:r>
            <a:r>
              <a:rPr lang="cs-CZ" sz="1300" b="1"/>
              <a:t>moci, muset, smět, mít, chtít, umět</a:t>
            </a:r>
            <a:r>
              <a:rPr lang="cs-CZ" sz="1300"/>
              <a:t>,…</a:t>
            </a:r>
          </a:p>
          <a:p>
            <a:pPr lvl="0"/>
            <a:r>
              <a:rPr lang="cs-CZ" sz="1300" b="1"/>
              <a:t>FÁZOVÁ</a:t>
            </a:r>
            <a:r>
              <a:rPr lang="cs-CZ" sz="1300"/>
              <a:t> slovesa: </a:t>
            </a:r>
            <a:r>
              <a:rPr lang="cs-CZ" sz="1300" b="1"/>
              <a:t>začít, přestat, zůstat</a:t>
            </a:r>
            <a:endParaRPr lang="cs-CZ" sz="1300"/>
          </a:p>
          <a:p>
            <a:pPr lvl="0"/>
            <a:r>
              <a:rPr lang="cs-CZ" sz="1300" b="1"/>
              <a:t>DALŠÍ</a:t>
            </a:r>
            <a:r>
              <a:rPr lang="cs-CZ" sz="1300"/>
              <a:t>: slovesa </a:t>
            </a:r>
            <a:r>
              <a:rPr lang="cs-CZ" sz="1300" b="1"/>
              <a:t>dát, nechat</a:t>
            </a:r>
          </a:p>
          <a:p>
            <a:pPr marL="0" lvl="0" indent="0">
              <a:buNone/>
            </a:pPr>
            <a:r>
              <a:rPr lang="cs-CZ" sz="1300"/>
              <a:t>Náš tatínek </a:t>
            </a:r>
            <a:r>
              <a:rPr lang="cs-CZ" sz="1300" b="1" u="sng"/>
              <a:t>umí</a:t>
            </a:r>
            <a:r>
              <a:rPr lang="cs-CZ" sz="1300"/>
              <a:t> dobře </a:t>
            </a:r>
            <a:r>
              <a:rPr lang="cs-CZ" sz="1300" b="1" u="sng"/>
              <a:t>řídit. </a:t>
            </a:r>
            <a:r>
              <a:rPr lang="cs-CZ" sz="1300"/>
              <a:t>Jeníček a Mařenka </a:t>
            </a:r>
            <a:r>
              <a:rPr lang="cs-CZ" sz="1300" b="1" u="sng"/>
              <a:t>museli zabloudit</a:t>
            </a:r>
            <a:r>
              <a:rPr lang="cs-CZ" sz="1300"/>
              <a:t> v lese. Sousedovic kočka </a:t>
            </a:r>
            <a:r>
              <a:rPr lang="cs-CZ" sz="1300" b="1" u="sng"/>
              <a:t>se mohla ztratit.</a:t>
            </a:r>
            <a:endParaRPr lang="cs-CZ" sz="1300"/>
          </a:p>
          <a:p>
            <a:pPr marL="0" lvl="0" indent="0">
              <a:buNone/>
            </a:pPr>
            <a:r>
              <a:rPr lang="cs-CZ" sz="1300" b="1" u="sng"/>
              <a:t>Přestaň nalévat</a:t>
            </a:r>
            <a:r>
              <a:rPr lang="cs-CZ" sz="1300"/>
              <a:t> víno. </a:t>
            </a:r>
            <a:r>
              <a:rPr lang="cs-CZ" sz="1300" b="1" u="sng"/>
              <a:t>Začal jsi řídit</a:t>
            </a:r>
            <a:r>
              <a:rPr lang="cs-CZ" sz="1300"/>
              <a:t> celou firmu sám? V našem lese </a:t>
            </a:r>
            <a:r>
              <a:rPr lang="cs-CZ" sz="1300" b="1" u="sng"/>
              <a:t>nemůžete zabloudit.</a:t>
            </a:r>
            <a:endParaRPr lang="cs-CZ" sz="1300"/>
          </a:p>
          <a:p>
            <a:pPr marL="0" lvl="0" indent="0">
              <a:buNone/>
            </a:pPr>
            <a:r>
              <a:rPr lang="cs-CZ" sz="1300" b="1" u="sng"/>
              <a:t>Nenech se rušit.</a:t>
            </a:r>
            <a:endParaRPr lang="cs-CZ" sz="1300"/>
          </a:p>
          <a:p>
            <a:pPr lvl="0"/>
            <a:endParaRPr lang="cs-CZ" sz="1300"/>
          </a:p>
          <a:p>
            <a:endParaRPr lang="cs-CZ" sz="1300"/>
          </a:p>
        </p:txBody>
      </p:sp>
    </p:spTree>
    <p:extLst>
      <p:ext uri="{BB962C8B-B14F-4D97-AF65-F5344CB8AC3E}">
        <p14:creationId xmlns:p14="http://schemas.microsoft.com/office/powerpoint/2010/main" val="89694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100"/>
              <a:t>Procvičování učiva, učebnice str. 74/</a:t>
            </a:r>
            <a:r>
              <a:rPr lang="cs-CZ" sz="3100" err="1"/>
              <a:t>cv</a:t>
            </a:r>
            <a:r>
              <a:rPr lang="cs-CZ" sz="3100"/>
              <a:t>. 1, kontrola DÚ</a:t>
            </a:r>
            <a:br>
              <a:rPr lang="cs-CZ" sz="3100"/>
            </a:br>
            <a:r>
              <a:rPr lang="cs-CZ" sz="3100"/>
              <a:t>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000" dirty="0"/>
              <a:t>Adam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se musí </a:t>
            </a:r>
            <a:r>
              <a:rPr lang="cs-CZ" sz="2000" dirty="0"/>
              <a:t>spolužačce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omluvit</a:t>
            </a:r>
            <a:r>
              <a:rPr lang="cs-CZ" sz="2000" dirty="0"/>
              <a:t> za nevhodné chování. </a:t>
            </a:r>
          </a:p>
          <a:p>
            <a:pPr marL="0" indent="0">
              <a:buNone/>
            </a:pPr>
            <a:r>
              <a:rPr lang="cs-CZ" sz="2000" dirty="0"/>
              <a:t>Náš pes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nechce chodit </a:t>
            </a:r>
            <a:r>
              <a:rPr lang="cs-CZ" sz="2000" dirty="0"/>
              <a:t>na vodítku. </a:t>
            </a:r>
          </a:p>
          <a:p>
            <a:pPr marL="0" indent="0">
              <a:buNone/>
            </a:pPr>
            <a:r>
              <a:rPr lang="cs-CZ" sz="2000" dirty="0"/>
              <a:t>Snad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se</a:t>
            </a:r>
            <a:r>
              <a:rPr lang="cs-CZ" sz="2000" dirty="0"/>
              <a:t> Honza zase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nezačne vychloubat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Zůstaneme sedět </a:t>
            </a:r>
            <a:r>
              <a:rPr lang="cs-CZ" sz="2000" dirty="0"/>
              <a:t>vepředu. </a:t>
            </a:r>
          </a:p>
          <a:p>
            <a:pPr marL="0" indent="0">
              <a:buNone/>
            </a:pP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Nepřestanu si </a:t>
            </a:r>
            <a:r>
              <a:rPr lang="cs-CZ" sz="2000" dirty="0"/>
              <a:t>nikdy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vážit</a:t>
            </a:r>
            <a:r>
              <a:rPr lang="cs-CZ" sz="2000" dirty="0"/>
              <a:t> jeho nezištných rad. </a:t>
            </a:r>
          </a:p>
          <a:p>
            <a:pPr marL="0" indent="0">
              <a:buNone/>
            </a:pPr>
            <a:r>
              <a:rPr lang="cs-CZ" sz="2000" dirty="0"/>
              <a:t>Maminka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má</a:t>
            </a:r>
            <a:r>
              <a:rPr lang="cs-CZ" sz="2000" dirty="0"/>
              <a:t> po dovolené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pracovat</a:t>
            </a:r>
            <a:r>
              <a:rPr lang="cs-CZ" sz="2000" dirty="0"/>
              <a:t> na farmě. </a:t>
            </a:r>
          </a:p>
          <a:p>
            <a:pPr marL="0" indent="0">
              <a:buNone/>
            </a:pP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Museli bychom </a:t>
            </a:r>
            <a:r>
              <a:rPr lang="cs-CZ" sz="2000" b="1" u="wavyHeavy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znovu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zeptat.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Nesmíte věřit </a:t>
            </a:r>
            <a:r>
              <a:rPr lang="cs-CZ" sz="2000" dirty="0"/>
              <a:t>všemu, co vám </a:t>
            </a: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chce napovídat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Začínáme se učit </a:t>
            </a:r>
            <a:r>
              <a:rPr lang="cs-CZ" sz="2000" dirty="0"/>
              <a:t>druhý cizí jazyk. </a:t>
            </a:r>
          </a:p>
          <a:p>
            <a:pPr marL="0" indent="0">
              <a:buNone/>
            </a:pPr>
            <a:r>
              <a:rPr lang="cs-CZ" sz="2000" dirty="0" err="1"/>
              <a:t>cv</a:t>
            </a:r>
            <a:r>
              <a:rPr lang="cs-CZ" sz="2000" dirty="0"/>
              <a:t>. 2/str. 74, ústně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669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D0CADF-12BA-4000-8590-1D2E17918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3700"/>
              <a:t>Přísudek jmenný se sponou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32A37-A05F-4463-A679-4FBC22B37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lvl="0"/>
            <a:r>
              <a:rPr lang="cs-CZ" sz="1300" b="1" dirty="0"/>
              <a:t>JMENNÝM PŘÍSUDKEM je podstatné JMÉNO, přídavné JMÉNO nebo ZÁJMENO, ale i příslovce nebo sloveso v infinitivu.</a:t>
            </a:r>
            <a:endParaRPr lang="cs-CZ" sz="1300" dirty="0"/>
          </a:p>
          <a:p>
            <a:pPr lvl="0"/>
            <a:r>
              <a:rPr lang="cs-CZ" sz="1300" b="1" dirty="0"/>
              <a:t>Toto </a:t>
            </a:r>
            <a:r>
              <a:rPr lang="cs-CZ" sz="1300" b="1" i="1" dirty="0"/>
              <a:t>JMÉNO</a:t>
            </a:r>
            <a:r>
              <a:rPr lang="cs-CZ" sz="1300" b="1" dirty="0"/>
              <a:t> je doplněno neplnovýznamovým </a:t>
            </a:r>
            <a:r>
              <a:rPr lang="cs-CZ" sz="1300" b="1" i="1" dirty="0"/>
              <a:t>SPONOVÝM slovesem</a:t>
            </a:r>
            <a:r>
              <a:rPr lang="cs-CZ" sz="1300" b="1" dirty="0"/>
              <a:t> (proto je se sponou).</a:t>
            </a:r>
            <a:endParaRPr lang="cs-CZ" sz="1300" dirty="0"/>
          </a:p>
          <a:p>
            <a:r>
              <a:rPr lang="cs-CZ" sz="1300" b="1" dirty="0"/>
              <a:t>SPONOVÁ slovesa</a:t>
            </a:r>
            <a:r>
              <a:rPr lang="cs-CZ" sz="1300" dirty="0"/>
              <a:t>: </a:t>
            </a:r>
            <a:r>
              <a:rPr lang="cs-CZ" sz="1300" b="1" dirty="0"/>
              <a:t>být, bývat, stát, stávat se</a:t>
            </a:r>
            <a:r>
              <a:rPr lang="cs-CZ" sz="1300" dirty="0"/>
              <a:t> </a:t>
            </a:r>
          </a:p>
          <a:p>
            <a:pPr lvl="0"/>
            <a:r>
              <a:rPr lang="cs-CZ" sz="1300" dirty="0"/>
              <a:t>Kovy </a:t>
            </a:r>
            <a:r>
              <a:rPr lang="cs-CZ" sz="1300" b="1" u="sng" dirty="0"/>
              <a:t>je</a:t>
            </a:r>
            <a:r>
              <a:rPr lang="cs-CZ" sz="1300" dirty="0"/>
              <a:t> český </a:t>
            </a:r>
            <a:r>
              <a:rPr lang="cs-CZ" sz="1300" b="1" u="sng" dirty="0"/>
              <a:t>youtuber.</a:t>
            </a:r>
            <a:r>
              <a:rPr lang="cs-CZ" sz="1300" dirty="0"/>
              <a:t> (youtuber je podstatné jméno) </a:t>
            </a:r>
          </a:p>
          <a:p>
            <a:pPr lvl="0"/>
            <a:r>
              <a:rPr lang="cs-CZ" sz="1300" b="1" u="sng" dirty="0"/>
              <a:t>Stala jsem se učitelkou.</a:t>
            </a:r>
            <a:r>
              <a:rPr lang="cs-CZ" sz="1300" dirty="0"/>
              <a:t> (učitelkou je podstatné jméno)</a:t>
            </a:r>
          </a:p>
          <a:p>
            <a:pPr lvl="0"/>
            <a:r>
              <a:rPr lang="cs-CZ" sz="1300" dirty="0"/>
              <a:t>Václav </a:t>
            </a:r>
            <a:r>
              <a:rPr lang="cs-CZ" sz="1300" b="1" u="sng" dirty="0"/>
              <a:t>byl slavný.</a:t>
            </a:r>
            <a:r>
              <a:rPr lang="cs-CZ" sz="1300" dirty="0"/>
              <a:t> (slavný je přídavné jméno)</a:t>
            </a:r>
          </a:p>
          <a:p>
            <a:pPr lvl="0"/>
            <a:r>
              <a:rPr lang="cs-CZ" sz="1300" b="1" u="sng" dirty="0"/>
              <a:t>Stávám se uznávaným. </a:t>
            </a:r>
            <a:r>
              <a:rPr lang="cs-CZ" sz="1300" dirty="0"/>
              <a:t>(uznávaným je přídavné jméno)</a:t>
            </a:r>
          </a:p>
          <a:p>
            <a:pPr lvl="0"/>
            <a:r>
              <a:rPr lang="cs-CZ" sz="1300" dirty="0"/>
              <a:t>Tohle ocenění </a:t>
            </a:r>
            <a:r>
              <a:rPr lang="cs-CZ" sz="1300" b="1" u="sng" dirty="0"/>
              <a:t>není naše.</a:t>
            </a:r>
            <a:r>
              <a:rPr lang="cs-CZ" sz="1300" dirty="0"/>
              <a:t> (naše je zájmeno)</a:t>
            </a:r>
          </a:p>
          <a:p>
            <a:pPr lvl="0"/>
            <a:r>
              <a:rPr lang="cs-CZ" sz="1300" dirty="0"/>
              <a:t>Na světě </a:t>
            </a:r>
            <a:r>
              <a:rPr lang="cs-CZ" sz="1300" b="1" u="sng" dirty="0"/>
              <a:t>je krásně.</a:t>
            </a:r>
            <a:r>
              <a:rPr lang="cs-CZ" sz="1300" dirty="0"/>
              <a:t> (krásně je příslovce)</a:t>
            </a:r>
          </a:p>
          <a:p>
            <a:r>
              <a:rPr lang="cs-CZ" sz="1300" dirty="0"/>
              <a:t>Tady v tunelu </a:t>
            </a:r>
            <a:r>
              <a:rPr lang="cs-CZ" sz="1300" b="1" u="sng" dirty="0"/>
              <a:t>je</a:t>
            </a:r>
            <a:r>
              <a:rPr lang="cs-CZ" sz="1300" dirty="0"/>
              <a:t> dobře </a:t>
            </a:r>
            <a:r>
              <a:rPr lang="cs-CZ" sz="1300" b="1" u="sng" dirty="0"/>
              <a:t>slyšet</a:t>
            </a:r>
            <a:r>
              <a:rPr lang="cs-CZ" sz="1300" dirty="0"/>
              <a:t> vlak. (slyšet je sloveso v </a:t>
            </a:r>
            <a:r>
              <a:rPr lang="cs-CZ" sz="1300" dirty="0" err="1"/>
              <a:t>ininitivu</a:t>
            </a:r>
            <a:endParaRPr lang="cs-CZ" sz="13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641444-993B-4016-89DB-D82A5F4303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64" r="9314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66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8F5AF2-E280-4C7C-91C8-B482A8F8E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cs-CZ" sz="5200"/>
              <a:t>Přísudek jmenný beze spony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081AC-FF87-46DC-9BD4-934F5E8F1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lvl="0"/>
            <a:r>
              <a:rPr lang="cs-CZ" sz="2000" b="1" dirty="0"/>
              <a:t>Přísudek jmenný beze spony je přísudkem </a:t>
            </a:r>
            <a:r>
              <a:rPr lang="cs-CZ" sz="2000" b="1" i="1" dirty="0"/>
              <a:t>neslovesným</a:t>
            </a:r>
            <a:r>
              <a:rPr lang="cs-CZ" sz="2000" b="1" dirty="0"/>
              <a:t>.</a:t>
            </a:r>
            <a:endParaRPr lang="cs-CZ" sz="2000" dirty="0"/>
          </a:p>
          <a:p>
            <a:pPr lvl="0"/>
            <a:r>
              <a:rPr lang="cs-CZ" sz="2000" b="1" dirty="0"/>
              <a:t>Věta </a:t>
            </a:r>
            <a:r>
              <a:rPr lang="cs-CZ" sz="2000" b="1" i="1" dirty="0"/>
              <a:t>neobsahuje sloveso</a:t>
            </a:r>
            <a:r>
              <a:rPr lang="cs-CZ" sz="2000" b="1" dirty="0"/>
              <a:t> ve funkci přísudku, ten je nahrazen (v přísudkové části) jiným slovním druhem.</a:t>
            </a:r>
          </a:p>
          <a:p>
            <a:pPr lvl="0"/>
            <a:r>
              <a:rPr lang="cs-CZ" sz="2000" dirty="0"/>
              <a:t>Sliby </a:t>
            </a:r>
            <a:r>
              <a:rPr lang="cs-CZ" sz="2000" b="1" dirty="0"/>
              <a:t>chyby</a:t>
            </a:r>
            <a:r>
              <a:rPr lang="cs-CZ" sz="2000" dirty="0"/>
              <a:t>.</a:t>
            </a:r>
          </a:p>
          <a:p>
            <a:pPr lvl="0"/>
            <a:r>
              <a:rPr lang="cs-CZ" sz="2000" dirty="0"/>
              <a:t>Mladost – </a:t>
            </a:r>
            <a:r>
              <a:rPr lang="cs-CZ" sz="2000" b="1" dirty="0"/>
              <a:t>radost</a:t>
            </a:r>
            <a:r>
              <a:rPr lang="cs-CZ" sz="2000" dirty="0"/>
              <a:t>.</a:t>
            </a:r>
          </a:p>
          <a:p>
            <a:pPr lvl="0"/>
            <a:r>
              <a:rPr lang="cs-CZ" sz="2000" dirty="0"/>
              <a:t>Učení – </a:t>
            </a:r>
            <a:r>
              <a:rPr lang="cs-CZ" sz="2000" b="1" dirty="0"/>
              <a:t>mučení</a:t>
            </a:r>
            <a:r>
              <a:rPr lang="cs-CZ" sz="2000" dirty="0"/>
              <a:t>.</a:t>
            </a:r>
          </a:p>
          <a:p>
            <a:pPr lvl="0"/>
            <a:r>
              <a:rPr lang="cs-CZ" sz="2000" dirty="0"/>
              <a:t>Čekárna </a:t>
            </a:r>
            <a:r>
              <a:rPr lang="cs-CZ" sz="2000" b="1" dirty="0"/>
              <a:t>zde</a:t>
            </a:r>
            <a:r>
              <a:rPr lang="cs-CZ" sz="2000" dirty="0"/>
              <a:t>.</a:t>
            </a:r>
          </a:p>
          <a:p>
            <a:pPr lvl="0"/>
            <a:r>
              <a:rPr lang="cs-CZ" sz="2000" dirty="0"/>
              <a:t>Představení </a:t>
            </a:r>
            <a:r>
              <a:rPr lang="cs-CZ" sz="2000" b="1" dirty="0"/>
              <a:t>zrušeno</a:t>
            </a:r>
            <a:r>
              <a:rPr lang="cs-CZ" sz="2000" dirty="0"/>
              <a:t>.</a:t>
            </a:r>
          </a:p>
          <a:p>
            <a:pPr lvl="0"/>
            <a:r>
              <a:rPr lang="cs-CZ" sz="2000" dirty="0"/>
              <a:t>Vstup </a:t>
            </a:r>
            <a:r>
              <a:rPr lang="cs-CZ" sz="2000" b="1" dirty="0"/>
              <a:t>zdarma</a:t>
            </a:r>
            <a:r>
              <a:rPr lang="cs-CZ" sz="2000" dirty="0"/>
              <a:t>.</a:t>
            </a:r>
          </a:p>
          <a:p>
            <a:pPr lvl="0"/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495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F19E83-ABA8-49C2-8912-D43B11C84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89" y="4883544"/>
            <a:ext cx="3876086" cy="1556907"/>
          </a:xfrm>
        </p:spPr>
        <p:txBody>
          <a:bodyPr anchor="ctr">
            <a:normAutofit/>
          </a:bodyPr>
          <a:lstStyle/>
          <a:p>
            <a:r>
              <a:rPr lang="cs-CZ" sz="3200"/>
              <a:t>Přísudek vyjádřený citoslovcem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1F89927-E93A-4AD3-8591-A74F5B82F6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80" b="21241"/>
          <a:stretch/>
        </p:blipFill>
        <p:spPr>
          <a:xfrm>
            <a:off x="959205" y="364142"/>
            <a:ext cx="10369645" cy="3867993"/>
          </a:xfrm>
          <a:prstGeom prst="rect">
            <a:avLst/>
          </a:prstGeom>
        </p:spPr>
      </p:pic>
      <p:sp>
        <p:nvSpPr>
          <p:cNvPr id="21" name="Rectangle 15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75852-6F85-4A41-B497-1042AE2E2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719" y="4883544"/>
            <a:ext cx="6586915" cy="1556907"/>
          </a:xfrm>
        </p:spPr>
        <p:txBody>
          <a:bodyPr anchor="ctr">
            <a:normAutofit/>
          </a:bodyPr>
          <a:lstStyle/>
          <a:p>
            <a:r>
              <a:rPr lang="cs-CZ" sz="1800" dirty="0"/>
              <a:t>místo slovesa může být přísudkem i citoslovce </a:t>
            </a:r>
          </a:p>
          <a:p>
            <a:pPr lvl="0"/>
            <a:r>
              <a:rPr lang="cs-CZ" sz="1800" dirty="0"/>
              <a:t>Žába </a:t>
            </a:r>
            <a:r>
              <a:rPr lang="cs-CZ" sz="1800" b="1" dirty="0"/>
              <a:t>hop</a:t>
            </a:r>
            <a:r>
              <a:rPr lang="cs-CZ" sz="1800" dirty="0"/>
              <a:t> do louže.</a:t>
            </a:r>
          </a:p>
          <a:p>
            <a:pPr lvl="0"/>
            <a:r>
              <a:rPr lang="cs-CZ" sz="1800" dirty="0"/>
              <a:t>Kniha </a:t>
            </a:r>
            <a:r>
              <a:rPr lang="cs-CZ" sz="1800" b="1" dirty="0"/>
              <a:t>bum</a:t>
            </a:r>
            <a:r>
              <a:rPr lang="cs-CZ" sz="1800" dirty="0"/>
              <a:t> na zem.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8652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81848-FB2D-44ED-99C9-F93B2728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49F2E-EA5C-44D1-9F8A-7AB0AF08D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Opakujeme češtinu </a:t>
            </a:r>
          </a:p>
          <a:p>
            <a:pPr marL="0" indent="0">
              <a:buNone/>
            </a:pPr>
            <a:r>
              <a:rPr lang="cs-CZ" dirty="0" err="1"/>
              <a:t>cv</a:t>
            </a:r>
            <a:r>
              <a:rPr lang="cs-CZ" dirty="0"/>
              <a:t>. 1/str. 28 na 22.1. – připravit </a:t>
            </a:r>
          </a:p>
        </p:txBody>
      </p:sp>
    </p:spTree>
    <p:extLst>
      <p:ext uri="{BB962C8B-B14F-4D97-AF65-F5344CB8AC3E}">
        <p14:creationId xmlns:p14="http://schemas.microsoft.com/office/powerpoint/2010/main" val="974251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554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Přísudek, jeho druhy, 7. třída</vt:lpstr>
      <vt:lpstr>Přísudek, jednoduchý slovesný </vt:lpstr>
      <vt:lpstr>Přísudek, složený slovesný </vt:lpstr>
      <vt:lpstr>Procvičování učiva, učebnice str. 74/cv. 1, kontrola DÚ  </vt:lpstr>
      <vt:lpstr>Přísudek jmenný se sponou</vt:lpstr>
      <vt:lpstr>Přísudek jmenný beze spony</vt:lpstr>
      <vt:lpstr>Přísudek vyjádřený citoslovcem</vt:lpstr>
      <vt:lpstr>Procvičování učiva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Přísudek, jeho druhy 2</dc:title>
  <dc:creator>Bednářová Pavla</dc:creator>
  <cp:lastModifiedBy>Milan Bednář</cp:lastModifiedBy>
  <cp:revision>8</cp:revision>
  <dcterms:created xsi:type="dcterms:W3CDTF">2021-01-20T18:20:00Z</dcterms:created>
  <dcterms:modified xsi:type="dcterms:W3CDTF">2024-01-14T19:39:39Z</dcterms:modified>
</cp:coreProperties>
</file>