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9" r:id="rId5"/>
    <p:sldId id="271" r:id="rId6"/>
    <p:sldId id="266" r:id="rId7"/>
    <p:sldId id="270" r:id="rId8"/>
    <p:sldId id="26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49BE4-01D5-7111-BA1A-66BBA759C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E384F8-8445-F0EC-A542-EB7485BBE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9A6E08-5CBF-C8CE-C7D0-5C803FC0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75588-849C-2B8A-E507-6CFE5A58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DAE5FF-5D68-0790-1F7F-08F828A8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9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BB0FA-D67B-82D2-26E1-0A04B4F0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D11FEB-DB9F-998A-4C04-CF75DDD47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8EDF5-FAB8-1697-FA74-63CC3213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DC8FB4-3E83-5C0E-10E9-EE34F182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D5A95F-AB0A-1BAC-EA4C-9AA5A7F3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32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289A32-3C62-5820-C3A9-3824B2C39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C9EEFA-7C91-B5D7-05AC-542A8BFB6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C015CE-1265-F00E-73AB-5186DF93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2A5F17-CE0F-D63C-0301-91E5F029C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BF364A-869D-C8E1-63DD-EB6B61A8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8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7186D-3264-DB75-407D-413B3CC3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DA108-6F0A-4FF0-36C5-37E5E9F9C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8FD425-4A40-F2AB-6F3E-070C14FB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42A33B-C730-0F4E-15A5-A532C4AC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D6E42D-7025-14FC-5B5B-F1D328E0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91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9DF13-11F9-18B2-FC3F-FA194CAE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99E566-7759-FD73-F656-E548FC520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26B51-193D-BFDA-3BCD-94277E7A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B61CF7-1888-5E92-EA3D-41186F18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86FD7-7A4B-A196-6B1C-4EA35DF7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95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A791C-D2A0-781E-C7EF-5CD7ACD5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F606B-4D64-1570-980F-05B7915B1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797C00-935A-0081-1A29-E962E01BB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E91D78-1A8B-90AD-110A-3F91D6BCF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0D96AF-2A2C-CD95-E2BB-7DF0C8CD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9F264B-12EB-70D4-ABC8-F393F5E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93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69234-07E6-3075-1D96-B08A620F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BDEC82-4BBB-D654-2D2C-949894749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C70F6B-B9DD-2212-D6B3-5487165DE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38ADA3A-AF95-A746-5389-3CC7BE61F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EA8309-21EE-E2B5-2F51-49D5B46C9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96DAC7-FEE2-5B41-E9BD-05431592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27157B3-D23B-36F0-225D-9E6AEF00E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A96EE-028E-462B-0E42-9CF43521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73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784C2-B4A4-4319-79C0-465D80F58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F3E449-87D9-94D9-911F-5F68EE2F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2AC55F-AB37-F5FF-3314-735E6A2D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7EFCEC-4776-DBA9-1777-41E9F836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7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9CA354-5B4F-318A-50F8-AD52E19E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98BF712-FC52-1F15-9C7C-68026536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14B7E9-5BAB-69AC-C2E3-DFEB8DCC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27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9CB47-DDDA-746D-E510-8DF59327A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4DDAC1-713A-BD73-D772-6CC41D4B6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0F157E-1CF3-6A71-E775-3E2DA2471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5FDEF2-3B7C-4912-943D-D3683D73A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518EC2-69AF-83BE-5729-9B2192F4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AE81E1-BBA4-8BEF-E820-0064C608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3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E3E3B-05EB-1360-1626-075AAEEE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AF0D8C4-E328-3E48-7830-1863A90C4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A897CA-1EF6-B20F-8C2A-49D2E75D5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31E83F-843E-8C44-CED8-4402792EB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06028B-D355-688D-706A-00174DFE5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BA2BC-6B87-543E-DCAF-636E3F4E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79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604916-5E22-DC04-5BDA-26F5A0D51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DF490A-B637-4299-D513-2E4522004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9A652E-9CF5-2D78-AAA1-84EEE2548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481E-4CA7-4B02-BFEE-122F441E32B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BC20FF-BC59-9F72-20F8-892816EBA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A8C42-A0DD-36C5-2138-F9EE84893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13254-04AB-4F76-BE26-8ADFEB79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77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5555B-F943-52FC-7FFA-4EC404708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Skloňování přídavných jmen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C5F503-2946-DFB2-1352-30A4A2447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968" y="3602038"/>
            <a:ext cx="6352032" cy="741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5. třída</a:t>
            </a:r>
          </a:p>
        </p:txBody>
      </p:sp>
    </p:spTree>
    <p:extLst>
      <p:ext uri="{BB962C8B-B14F-4D97-AF65-F5344CB8AC3E}">
        <p14:creationId xmlns:p14="http://schemas.microsoft.com/office/powerpoint/2010/main" val="402375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9505056" cy="1143000"/>
          </a:xfrm>
        </p:spPr>
        <p:txBody>
          <a:bodyPr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  <a:latin typeface="+mn-lt"/>
              </a:rPr>
              <a:t>SKLOŇOVÁNÍ PŘÍDAVNÝCH JMEN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496" y="1545336"/>
            <a:ext cx="11183112" cy="4837176"/>
          </a:xfrm>
        </p:spPr>
        <p:txBody>
          <a:bodyPr>
            <a:normAutofit/>
          </a:bodyPr>
          <a:lstStyle/>
          <a:p>
            <a:r>
              <a:rPr lang="cs-CZ" b="1" dirty="0"/>
              <a:t>PŘÍDAVNÁ JMÉNA </a:t>
            </a:r>
            <a:r>
              <a:rPr lang="cs-CZ" b="1" dirty="0">
                <a:solidFill>
                  <a:srgbClr val="FFFF00"/>
                </a:solidFill>
                <a:highlight>
                  <a:srgbClr val="00FF00"/>
                </a:highlight>
              </a:rPr>
              <a:t>TVRDÁ</a:t>
            </a:r>
            <a:r>
              <a:rPr lang="cs-CZ" b="1" dirty="0"/>
              <a:t> SE SKLOŇUJÍ PODLE VZORU</a:t>
            </a:r>
          </a:p>
          <a:p>
            <a:r>
              <a:rPr lang="cs-CZ" b="1" dirty="0">
                <a:solidFill>
                  <a:srgbClr val="0070C0"/>
                </a:solidFill>
              </a:rPr>
              <a:t>MLADÝ</a:t>
            </a:r>
          </a:p>
          <a:p>
            <a:r>
              <a:rPr lang="cs-CZ" b="1" dirty="0">
                <a:solidFill>
                  <a:srgbClr val="0070C0"/>
                </a:solidFill>
              </a:rPr>
              <a:t>MLADÁ</a:t>
            </a:r>
          </a:p>
          <a:p>
            <a:r>
              <a:rPr lang="cs-CZ" b="1" dirty="0">
                <a:solidFill>
                  <a:srgbClr val="0070C0"/>
                </a:solidFill>
              </a:rPr>
              <a:t>MLADÉ</a:t>
            </a:r>
          </a:p>
          <a:p>
            <a:r>
              <a:rPr lang="cs-CZ" b="1" dirty="0"/>
              <a:t>PŘÍDAVNÁ JMÉNA </a:t>
            </a:r>
            <a:r>
              <a:rPr lang="cs-CZ" b="1" dirty="0">
                <a:solidFill>
                  <a:srgbClr val="FFFF00"/>
                </a:solidFill>
                <a:highlight>
                  <a:srgbClr val="00FF00"/>
                </a:highlight>
              </a:rPr>
              <a:t>MĚKKÁ</a:t>
            </a:r>
            <a:r>
              <a:rPr lang="cs-CZ" b="1" dirty="0"/>
              <a:t> SE SKLOŇUJÍ PODLE VZORU </a:t>
            </a:r>
          </a:p>
          <a:p>
            <a:r>
              <a:rPr lang="cs-CZ" b="1" dirty="0">
                <a:solidFill>
                  <a:srgbClr val="00B050"/>
                </a:solidFill>
              </a:rPr>
              <a:t>JARNÍ</a:t>
            </a:r>
          </a:p>
          <a:p>
            <a:r>
              <a:rPr lang="cs-CZ" b="1" dirty="0">
                <a:solidFill>
                  <a:srgbClr val="00B050"/>
                </a:solidFill>
              </a:rPr>
              <a:t>JARNÍ</a:t>
            </a:r>
          </a:p>
          <a:p>
            <a:r>
              <a:rPr lang="cs-CZ" b="1" dirty="0">
                <a:solidFill>
                  <a:srgbClr val="00B050"/>
                </a:solidFill>
              </a:rPr>
              <a:t>JARNÍ</a:t>
            </a:r>
          </a:p>
        </p:txBody>
      </p:sp>
    </p:spTree>
    <p:extLst>
      <p:ext uri="{BB962C8B-B14F-4D97-AF65-F5344CB8AC3E}">
        <p14:creationId xmlns:p14="http://schemas.microsoft.com/office/powerpoint/2010/main" val="48013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1896" y="210630"/>
            <a:ext cx="9468544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+mn-lt"/>
              </a:rPr>
              <a:t>SKLOŇOVÁNÍ PŘÍDAVNÝCH JMEN TVRDÝCH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815969"/>
              </p:ext>
            </p:extLst>
          </p:nvPr>
        </p:nvGraphicFramePr>
        <p:xfrm>
          <a:off x="1366329" y="1272274"/>
          <a:ext cx="9185847" cy="537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3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0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024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JEDNOTNÉ ČÍSLO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 (PÁN, KEŘ)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Á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(ŠKOLA)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(KUŘE)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MLADÉ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MLADÉ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75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MLADÉ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HO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(PÁNA)</a:t>
                      </a:r>
                    </a:p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(KEŘ)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6.             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MNOŽNÉ ČÍSLO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4016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 (PÁNI)</a:t>
                      </a:r>
                    </a:p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cs-CZ" sz="1300" baseline="0" dirty="0">
                          <a:latin typeface="Arial" pitchFamily="34" charset="0"/>
                          <a:cs typeface="Arial" pitchFamily="34" charset="0"/>
                        </a:rPr>
                        <a:t> (KEŘE)</a:t>
                      </a:r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(ŠKOLY)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Á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(KUŘATA)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(PÁNY, KEŘE)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(ŠKOLY)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Á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(KUŘATA)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Í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(PÁNI!)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É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(ŠKOLY!)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Á </a:t>
                      </a:r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(KUŘATA!)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97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6.               (o)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3368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" pitchFamily="34" charset="0"/>
                          <a:cs typeface="Arial" pitchFamily="34" charset="0"/>
                        </a:rPr>
                        <a:t>MLAD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ÝMI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7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2552" y="255966"/>
            <a:ext cx="9217024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+mn-lt"/>
              </a:rPr>
              <a:t>SKLOŇOVÁNÍ PŘÍDAVNÝCH JMEN TVRDÝCH - PRAVIDLA</a:t>
            </a:r>
            <a:endParaRPr lang="cs-CZ" sz="4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24" y="1267608"/>
            <a:ext cx="10058400" cy="4789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rgbClr val="0070C0"/>
                </a:solidFill>
              </a:rPr>
              <a:t>VZOR - MLADÝ</a:t>
            </a:r>
          </a:p>
          <a:p>
            <a:endParaRPr lang="cs-CZ" b="1" dirty="0"/>
          </a:p>
          <a:p>
            <a:r>
              <a:rPr lang="cs-CZ" b="1" dirty="0"/>
              <a:t>V KONCOVKÝCH PŘÍDAVNÝCH JMEN TVRDÝCH SE PÍŠE VŽDY </a:t>
            </a:r>
            <a:r>
              <a:rPr lang="cs-CZ" b="1" dirty="0">
                <a:solidFill>
                  <a:srgbClr val="009900"/>
                </a:solidFill>
                <a:highlight>
                  <a:srgbClr val="FFFF00"/>
                </a:highlight>
              </a:rPr>
              <a:t>Y</a:t>
            </a:r>
          </a:p>
          <a:p>
            <a:pPr>
              <a:buNone/>
            </a:pPr>
            <a:endParaRPr lang="cs-CZ" b="1" dirty="0">
              <a:solidFill>
                <a:srgbClr val="009900"/>
              </a:solidFill>
            </a:endParaRPr>
          </a:p>
          <a:p>
            <a:r>
              <a:rPr lang="cs-CZ" b="1" dirty="0"/>
              <a:t>POUZE V 1. A 5. PÁDĚ ČÍSLA MNOŽNÉHO 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>
                <a:solidFill>
                  <a:srgbClr val="FF0000"/>
                </a:solidFill>
              </a:rPr>
              <a:t>MLAD</a:t>
            </a:r>
            <a:r>
              <a:rPr lang="cs-CZ" b="1" dirty="0">
                <a:solidFill>
                  <a:srgbClr val="FF0000"/>
                </a:solidFill>
                <a:highlight>
                  <a:srgbClr val="00FF00"/>
                </a:highlight>
              </a:rPr>
              <a:t>Í</a:t>
            </a:r>
            <a:r>
              <a:rPr lang="cs-CZ" b="1" dirty="0">
                <a:solidFill>
                  <a:srgbClr val="FF0000"/>
                </a:solidFill>
              </a:rPr>
              <a:t> LIDÉ 			VESEL</a:t>
            </a:r>
            <a:r>
              <a:rPr lang="cs-CZ" b="1" dirty="0">
                <a:solidFill>
                  <a:srgbClr val="FF0000"/>
                </a:solidFill>
                <a:highlight>
                  <a:srgbClr val="00FF00"/>
                </a:highlight>
              </a:rPr>
              <a:t>Í</a:t>
            </a:r>
            <a:r>
              <a:rPr lang="cs-CZ" b="1" dirty="0">
                <a:solidFill>
                  <a:srgbClr val="FF0000"/>
                </a:solidFill>
              </a:rPr>
              <a:t> LIDÉ</a:t>
            </a:r>
          </a:p>
          <a:p>
            <a:pPr>
              <a:buNone/>
            </a:pPr>
            <a:r>
              <a:rPr lang="cs-CZ" b="1" dirty="0"/>
              <a:t>V 7. PÁDĚ ČÍSLA MNOŽNÉHO KONCOVKA – </a:t>
            </a:r>
            <a:r>
              <a:rPr lang="cs-CZ" b="1" dirty="0">
                <a:solidFill>
                  <a:srgbClr val="FF0000"/>
                </a:solidFill>
                <a:highlight>
                  <a:srgbClr val="00FF00"/>
                </a:highlight>
              </a:rPr>
              <a:t>ÝMI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MLAD</a:t>
            </a:r>
            <a:r>
              <a:rPr lang="cs-CZ" b="1" dirty="0">
                <a:solidFill>
                  <a:srgbClr val="FF0000"/>
                </a:solidFill>
                <a:highlight>
                  <a:srgbClr val="00FF00"/>
                </a:highlight>
              </a:rPr>
              <a:t>ÝMI</a:t>
            </a:r>
            <a:r>
              <a:rPr lang="cs-CZ" b="1" dirty="0">
                <a:solidFill>
                  <a:srgbClr val="FF0000"/>
                </a:solidFill>
              </a:rPr>
              <a:t> – VESEL</a:t>
            </a:r>
            <a:r>
              <a:rPr lang="cs-CZ" b="1" dirty="0">
                <a:solidFill>
                  <a:srgbClr val="FF0000"/>
                </a:solidFill>
                <a:highlight>
                  <a:srgbClr val="00FF00"/>
                </a:highlight>
              </a:rPr>
              <a:t>ÝMI</a:t>
            </a:r>
            <a:r>
              <a:rPr lang="cs-CZ" b="1" dirty="0">
                <a:solidFill>
                  <a:srgbClr val="FF0000"/>
                </a:solidFill>
              </a:rPr>
              <a:t> LIDMI</a:t>
            </a:r>
            <a:endParaRPr lang="cs-CZ" b="1" dirty="0"/>
          </a:p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latin typeface="Arial Black" pitchFamily="34" charset="0"/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174520" y="3793812"/>
            <a:ext cx="978408" cy="43204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5404" y="524595"/>
            <a:ext cx="9822180" cy="975021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l"/>
            <a:r>
              <a:rPr lang="cs-CZ" sz="4400" b="1" u="sng" dirty="0">
                <a:solidFill>
                  <a:srgbClr val="FF0000"/>
                </a:solidFill>
              </a:rPr>
              <a:t>Procvičování učiva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347472" y="2211277"/>
            <a:ext cx="11311128" cy="412212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dirty="0" err="1"/>
              <a:t>štíhl</a:t>
            </a:r>
            <a:r>
              <a:rPr lang="cs-CZ" dirty="0"/>
              <a:t>__ chlapec, s </a:t>
            </a:r>
            <a:r>
              <a:rPr lang="cs-CZ" dirty="0" err="1"/>
              <a:t>mil__m</a:t>
            </a:r>
            <a:r>
              <a:rPr lang="cs-CZ" dirty="0"/>
              <a:t> dědečkem, je to mil__ pes, vesel__ kamarád,     v </a:t>
            </a:r>
            <a:r>
              <a:rPr lang="cs-CZ" dirty="0" err="1"/>
              <a:t>rozsáhl__ch</a:t>
            </a:r>
            <a:r>
              <a:rPr lang="cs-CZ" dirty="0"/>
              <a:t> lesích, jsou to mil__ psi,  čaj z </a:t>
            </a:r>
            <a:r>
              <a:rPr lang="cs-CZ" dirty="0" err="1"/>
              <a:t>léčiv__ch</a:t>
            </a:r>
            <a:r>
              <a:rPr lang="cs-CZ" dirty="0"/>
              <a:t> bylin, pod </a:t>
            </a:r>
            <a:r>
              <a:rPr lang="cs-CZ" dirty="0" err="1"/>
              <a:t>štíhl</a:t>
            </a:r>
            <a:r>
              <a:rPr lang="cs-CZ" dirty="0"/>
              <a:t>__m__ topoly, máme </a:t>
            </a:r>
            <a:r>
              <a:rPr lang="cs-CZ" dirty="0" err="1"/>
              <a:t>hrav</a:t>
            </a:r>
            <a:r>
              <a:rPr lang="cs-CZ" dirty="0"/>
              <a:t>__ štěňata, živ__ důkaz, zvědav__ člověk, </a:t>
            </a:r>
            <a:r>
              <a:rPr lang="cs-CZ" dirty="0" err="1"/>
              <a:t>drav</a:t>
            </a:r>
            <a:r>
              <a:rPr lang="cs-CZ" dirty="0"/>
              <a:t>__ ptáci, </a:t>
            </a:r>
            <a:r>
              <a:rPr lang="cs-CZ" dirty="0" err="1"/>
              <a:t>hladov</a:t>
            </a:r>
            <a:r>
              <a:rPr lang="cs-CZ" dirty="0"/>
              <a:t>__ch dětí, zvědav__ lidé,   před </a:t>
            </a:r>
            <a:r>
              <a:rPr lang="cs-CZ" dirty="0" err="1"/>
              <a:t>hroziv</a:t>
            </a:r>
            <a:r>
              <a:rPr lang="cs-CZ" dirty="0"/>
              <a:t>__m__ mraky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7512" y="159221"/>
            <a:ext cx="10073640" cy="99292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  <a:latin typeface="+mn-lt"/>
              </a:rPr>
              <a:t>SKLOŇOVÁNÍ PŘÍDAVNÝCH JMEN MĚKKÝCH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360514"/>
              </p:ext>
            </p:extLst>
          </p:nvPr>
        </p:nvGraphicFramePr>
        <p:xfrm>
          <a:off x="1450848" y="1152144"/>
          <a:ext cx="8928992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701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MUŽSKÝ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ŽENSKÝ 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STŘEDNÍ ROD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488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JEDNOTNÉ ČÍSLO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96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  <a:r>
                        <a:rPr lang="cs-CZ" sz="1300" baseline="0" dirty="0">
                          <a:latin typeface="Arial Black" pitchFamily="34" charset="0"/>
                        </a:rPr>
                        <a:t> (MOTÝL , VÍTR)</a:t>
                      </a:r>
                      <a:endParaRPr lang="cs-CZ" sz="13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 </a:t>
                      </a:r>
                      <a:r>
                        <a:rPr lang="cs-CZ" sz="1300" dirty="0">
                          <a:latin typeface="Arial Black" pitchFamily="34" charset="0"/>
                        </a:rPr>
                        <a:t>(TRÁVA)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  <a:r>
                        <a:rPr lang="cs-CZ" sz="1300" dirty="0">
                          <a:latin typeface="Arial Black" pitchFamily="34" charset="0"/>
                        </a:rPr>
                        <a:t> (POVĚTŘÍ)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43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904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376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ÍHO </a:t>
                      </a:r>
                      <a:r>
                        <a:rPr lang="cs-CZ" sz="1300" dirty="0">
                          <a:latin typeface="Arial Black" pitchFamily="34" charset="0"/>
                        </a:rPr>
                        <a:t>(MOTÝLA)</a:t>
                      </a:r>
                    </a:p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 </a:t>
                      </a:r>
                      <a:r>
                        <a:rPr lang="cs-CZ" sz="1300" dirty="0">
                          <a:latin typeface="Arial Black" pitchFamily="34" charset="0"/>
                        </a:rPr>
                        <a:t>(VÍTR)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75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224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6.                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44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MNOŽNÉ</a:t>
                      </a:r>
                      <a:r>
                        <a:rPr lang="cs-CZ" sz="1300" baseline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ČÍSLO</a:t>
                      </a:r>
                      <a:endParaRPr lang="cs-CZ" sz="13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  <a:r>
                        <a:rPr lang="cs-CZ" sz="1300" b="1" baseline="0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 </a:t>
                      </a:r>
                      <a:r>
                        <a:rPr lang="cs-CZ" sz="1300" b="0" baseline="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(MOTÝLI, VĚTRY, TRÁVY, POVĚTŘÍ)</a:t>
                      </a:r>
                      <a:endParaRPr lang="cs-CZ" sz="1300" b="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216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688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16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752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6.                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3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300" dirty="0">
                          <a:latin typeface="Arial Black" pitchFamily="34" charset="0"/>
                        </a:rPr>
                        <a:t>JARN</a:t>
                      </a:r>
                      <a:r>
                        <a:rPr lang="cs-CZ" sz="1300" b="1" dirty="0">
                          <a:solidFill>
                            <a:srgbClr val="009900"/>
                          </a:solidFill>
                          <a:latin typeface="Arial Black" pitchFamily="34" charset="0"/>
                        </a:rPr>
                        <a:t>ÍMI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3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6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  <a:latin typeface="+mn-lt"/>
              </a:rPr>
              <a:t>SKLOŇOVÁNÍ PŘÍDAVNÝCH JMEN MĚKKÝCH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0392" y="1447800"/>
            <a:ext cx="9360408" cy="4572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VZOR JARNÍ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/>
              <a:t>V KONCOVKÁCH PŘÍDAVNÝCH JMEN MĚKKÝCH SE VŽDY PÍŠE  - </a:t>
            </a:r>
            <a:r>
              <a:rPr lang="cs-CZ" b="1" dirty="0">
                <a:solidFill>
                  <a:srgbClr val="FF0000"/>
                </a:solidFill>
              </a:rPr>
              <a:t>I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JARNÍ MLÁDĚ – ORLÍ MLÁDĚ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3278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  <a:latin typeface="Arial Black" pitchFamily="34" charset="0"/>
              </a:rPr>
              <a:t>DOPLŇTE I/Í – Y/Ý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1480" y="605896"/>
            <a:ext cx="11530584" cy="5646208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s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nakažliv</a:t>
            </a:r>
            <a:r>
              <a:rPr lang="cs-CZ" dirty="0">
                <a:latin typeface="Arial" pitchFamily="34" charset="0"/>
                <a:cs typeface="Arial" pitchFamily="34" charset="0"/>
              </a:rPr>
              <a:t>__m __ nemocemi,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opravdov</a:t>
            </a:r>
            <a:r>
              <a:rPr lang="cs-CZ" dirty="0">
                <a:latin typeface="Arial" pitchFamily="34" charset="0"/>
                <a:cs typeface="Arial" pitchFamily="34" charset="0"/>
              </a:rPr>
              <a:t>__ přátelé, s vesel__m film, kos__ mláďata, za pomal __ m pochodem,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důvěřiv</a:t>
            </a:r>
            <a:r>
              <a:rPr lang="cs-CZ" dirty="0">
                <a:latin typeface="Arial" pitchFamily="34" charset="0"/>
                <a:cs typeface="Arial" pitchFamily="34" charset="0"/>
              </a:rPr>
              <a:t> __ lidé,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zapomětliv</a:t>
            </a:r>
            <a:r>
              <a:rPr lang="cs-CZ" dirty="0">
                <a:latin typeface="Arial" pitchFamily="34" charset="0"/>
                <a:cs typeface="Arial" pitchFamily="34" charset="0"/>
              </a:rPr>
              <a:t> __ žáci,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zdvořil</a:t>
            </a:r>
            <a:r>
              <a:rPr lang="cs-CZ" dirty="0">
                <a:latin typeface="Arial" pitchFamily="34" charset="0"/>
                <a:cs typeface="Arial" pitchFamily="34" charset="0"/>
              </a:rPr>
              <a:t> __ úředník, vos __ bodnutí, s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oranžov</a:t>
            </a:r>
            <a:r>
              <a:rPr lang="cs-CZ" dirty="0">
                <a:latin typeface="Arial" pitchFamily="34" charset="0"/>
                <a:cs typeface="Arial" pitchFamily="34" charset="0"/>
              </a:rPr>
              <a:t> __ m __ puntíky, ryb __ polévka, z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ryz</a:t>
            </a:r>
            <a:r>
              <a:rPr lang="cs-CZ" dirty="0">
                <a:latin typeface="Arial" pitchFamily="34" charset="0"/>
                <a:cs typeface="Arial" pitchFamily="34" charset="0"/>
              </a:rPr>
              <a:t> __ ho zlata, u pěnkav __ ho mláděte, z pštros __ ch vajec, se znám __ m spisovatelem,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hlávkov</a:t>
            </a:r>
            <a:r>
              <a:rPr lang="cs-CZ" dirty="0">
                <a:latin typeface="Arial" pitchFamily="34" charset="0"/>
                <a:cs typeface="Arial" pitchFamily="34" charset="0"/>
              </a:rPr>
              <a:t> __ salát, úzkým __ stezkami, slab __ protivníci, na rozkvetl __ ch loukách,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sedmihlav</a:t>
            </a:r>
            <a:r>
              <a:rPr lang="cs-CZ" dirty="0">
                <a:latin typeface="Arial" pitchFamily="34" charset="0"/>
                <a:cs typeface="Arial" pitchFamily="34" charset="0"/>
              </a:rPr>
              <a:t> __ drak,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osl</a:t>
            </a:r>
            <a:r>
              <a:rPr lang="cs-CZ" dirty="0">
                <a:latin typeface="Arial" pitchFamily="34" charset="0"/>
                <a:cs typeface="Arial" pitchFamily="34" charset="0"/>
              </a:rPr>
              <a:t> __ uši,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ps</a:t>
            </a:r>
            <a:r>
              <a:rPr lang="cs-CZ" dirty="0">
                <a:latin typeface="Arial" pitchFamily="34" charset="0"/>
                <a:cs typeface="Arial" pitchFamily="34" charset="0"/>
              </a:rPr>
              <a:t> __ věrnost, 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mal</a:t>
            </a:r>
            <a:r>
              <a:rPr lang="cs-CZ" dirty="0">
                <a:latin typeface="Arial" pitchFamily="34" charset="0"/>
                <a:cs typeface="Arial" pitchFamily="34" charset="0"/>
              </a:rPr>
              <a:t> __ ch dětech</a:t>
            </a:r>
            <a:r>
              <a:rPr lang="cs-CZ">
                <a:latin typeface="Arial" pitchFamily="34" charset="0"/>
                <a:cs typeface="Arial" pitchFamily="34" charset="0"/>
              </a:rPr>
              <a:t>, čil </a:t>
            </a:r>
            <a:r>
              <a:rPr lang="cs-CZ" dirty="0">
                <a:latin typeface="Arial" pitchFamily="34" charset="0"/>
                <a:cs typeface="Arial" pitchFamily="34" charset="0"/>
              </a:rPr>
              <a:t>__ ruch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Širokoúhlá obrazovka</PresentationFormat>
  <Paragraphs>138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Motiv Office</vt:lpstr>
      <vt:lpstr>Skloňování přídavných jmen </vt:lpstr>
      <vt:lpstr>SKLOŇOVÁNÍ PŘÍDAVNÝCH JMEN</vt:lpstr>
      <vt:lpstr>SKLOŇOVÁNÍ PŘÍDAVNÝCH JMEN TVRDÝCH</vt:lpstr>
      <vt:lpstr>SKLOŇOVÁNÍ PŘÍDAVNÝCH JMEN TVRDÝCH - PRAVIDLA</vt:lpstr>
      <vt:lpstr>Procvičování učiva</vt:lpstr>
      <vt:lpstr>SKLOŇOVÁNÍ PŘÍDAVNÝCH JMEN MĚKKÝCH</vt:lpstr>
      <vt:lpstr>SKLOŇOVÁNÍ PŘÍDAVNÝCH JMEN MĚKKÝCH</vt:lpstr>
      <vt:lpstr>DOPLŇTE I/Í – Y/Ý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2</cp:revision>
  <dcterms:created xsi:type="dcterms:W3CDTF">2025-01-28T16:04:37Z</dcterms:created>
  <dcterms:modified xsi:type="dcterms:W3CDTF">2025-01-28T16:05:29Z</dcterms:modified>
</cp:coreProperties>
</file>