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E8B221-4DD9-A5D4-5DB3-15C5B322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B954-C1F1-42FF-A0CB-487E83794606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61037A-361E-9784-0EF1-599D476D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C36186-C579-E0A6-EA27-F5911336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93516-6B4F-4A77-863E-FC1FDCA9E4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55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E3863C-E6D7-9E99-86E3-5C0D9527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EEEFE-C9F7-4471-B02F-8C7745C26C25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29605D-6A5F-2CCE-8A20-DB635D97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D010F-BF7B-1D66-4245-319FFB00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C38F-A6BD-49D7-AECE-3A72C56072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37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4F5864-659A-443C-CE84-C7EC2532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22AE-F743-4CAF-A8A7-3E29ECD44594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35BA1E-C753-35EB-068D-B8859544E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F163E8-4689-277C-139C-F6588275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09808-67B6-4149-971E-4834CF4B6E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280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348374-49EA-2CBE-F4A5-1F83B99E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4ABEE-56AD-4810-B236-EFCB725066DB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240AB4-0F79-1C04-260B-A26718A05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6F1622-4D3A-F3E9-0FFD-4AD06F92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4686C-B365-4A5C-8ECF-C1016C11B7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845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D6696-114E-7123-898A-57CE635C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1690-6567-4F0E-B4F8-F861A643F5EE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0E5B3E-F60C-14B1-FD0D-D88A39DC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BF13D-3CD8-20D3-C5E8-E4EC8C02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B04EB-3B30-4D27-A85D-70CD33D826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859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A28A5239-73EB-DA84-57A1-7513976C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AADB4-E97C-4A22-901E-FAB4976AEFD5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69429ACC-7470-CA73-DE6C-8733F86A0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47CBA277-2172-636C-9E90-47BE542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587B2-BC82-4AA3-9C6B-300C8E67B3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6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589D0613-F217-DE6F-AF2D-9F5DA93EB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9C2E-0E0B-40DF-AD4C-2505E9D1BB01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225B4C5F-628A-DFD3-2856-C4FD8BDA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26B2AE1A-C68A-CD91-0E40-29B9ECF2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F7BDA-1D45-4069-A678-F26EF5E29D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091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6576F81C-5B7A-DFFC-5B4A-2090986A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6B380-AFE4-4FBF-8BB8-C265B42B8BBF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E95A03B7-7409-34EE-A7EC-ACE7569F5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48368059-B040-0F1A-886A-611EDFBE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CD0C9-2864-48D1-9619-3B5C273FD1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171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972B2FF9-D940-70C7-FFF6-8222E2B1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DA06-ABAF-4EA5-89F4-326BF8A01736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C6E0FD64-47E9-D2A1-E2F0-1F70BF2F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16387BC3-9C02-02D8-500B-F99B3319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BC9B8-539D-4923-8B1E-EC3CE13A14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138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ECA6B4C-7D8A-1694-F2ED-61A0305E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1B71D-FCAF-40D1-B768-C330CE5DA1E5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9D0B4AA-3E22-D63B-06A7-5EA6756C7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F30664F-6C4F-69CE-F4CB-0E112DBC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656A-3034-47C9-AF8F-874CCCA396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548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5156DCF0-E9D4-0C3D-D631-49678428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CEEE-0B42-4E05-89E5-04F9F3F652BE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95566AB-AF7C-060A-1594-C23FB301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44BAC949-1473-B5EB-C527-79A4DAE6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E45F-D938-4529-9ADA-7515879DAD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4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72E6A856-D5DF-4E15-9AF6-425BB9D585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3BFF2A3E-DD22-0D0C-84C9-14283CE9F4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4233A-6CC9-82E2-0C4B-C5EDC3F57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931579-E0C8-42C9-B73B-A6A933B46EBB}" type="datetimeFigureOut">
              <a:rPr lang="cs-CZ"/>
              <a:pPr>
                <a:defRPr/>
              </a:pPr>
              <a:t>27.01.2025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B39808-B1F8-F7B4-AE2C-1252152B3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EAB8F4-B83B-975A-C8CA-DB2E56457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6FF93FF-2242-4587-82D9-6E0CAE5645D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CD605D55-96C7-DC6E-3498-CB91C9E75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cs-CZ" altLang="cs-CZ"/>
              <a:t>SOUŘADNĚ SPOJENÉ VĚTY VEDLEJŠÍ</a:t>
            </a: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95007F70-7318-80E7-67E1-E5E7424EB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EC982-923D-54F4-8DD8-33EA7CBE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F82AE3-0B89-0C86-A8CF-7F5BB02FA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Terezíně na Litoměřicku si v pondělí lidé připomněli památku obětí holokaustu.</a:t>
            </a:r>
          </a:p>
        </p:txBody>
      </p:sp>
    </p:spTree>
    <p:extLst>
      <p:ext uri="{BB962C8B-B14F-4D97-AF65-F5344CB8AC3E}">
        <p14:creationId xmlns:p14="http://schemas.microsoft.com/office/powerpoint/2010/main" val="208359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0B53DD7-9425-1A1E-D851-0DB7EF5E8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1052513"/>
            <a:ext cx="6794500" cy="4000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Už si dobře nepamatuju,o </a:t>
            </a:r>
            <a:r>
              <a:rPr lang="cs-CZ" altLang="cs-CZ" sz="2000" u="sng"/>
              <a:t>čem</a:t>
            </a:r>
            <a:r>
              <a:rPr lang="cs-CZ" altLang="cs-CZ" sz="2000"/>
              <a:t> ten film byl </a:t>
            </a:r>
            <a:r>
              <a:rPr lang="cs-CZ" altLang="cs-CZ" sz="2000">
                <a:solidFill>
                  <a:srgbClr val="C00000"/>
                </a:solidFill>
              </a:rPr>
              <a:t>a</a:t>
            </a:r>
            <a:r>
              <a:rPr lang="cs-CZ" altLang="cs-CZ" sz="2000"/>
              <a:t> </a:t>
            </a:r>
            <a:r>
              <a:rPr lang="cs-CZ" altLang="cs-CZ" sz="2000" u="sng"/>
              <a:t>kdo</a:t>
            </a:r>
            <a:r>
              <a:rPr lang="cs-CZ" altLang="cs-CZ" sz="2000"/>
              <a:t> v něm hrál.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E327CD3-5516-6CF1-D81B-4D6533DE6F9F}"/>
              </a:ext>
            </a:extLst>
          </p:cNvPr>
          <p:cNvSpPr txBox="1"/>
          <p:nvPr/>
        </p:nvSpPr>
        <p:spPr>
          <a:xfrm>
            <a:off x="395288" y="2205038"/>
            <a:ext cx="3889375" cy="400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err="1">
                <a:latin typeface="+mn-lt"/>
                <a:cs typeface="+mn-cs"/>
              </a:rPr>
              <a:t>Koho,co</a:t>
            </a:r>
            <a:r>
              <a:rPr lang="cs-CZ" sz="2000" dirty="0">
                <a:latin typeface="+mn-lt"/>
                <a:cs typeface="+mn-cs"/>
              </a:rPr>
              <a:t> si dobře nepamatuju?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391346-06F0-D17D-F9DF-6FB398326104}"/>
              </a:ext>
            </a:extLst>
          </p:cNvPr>
          <p:cNvSpPr txBox="1"/>
          <p:nvPr/>
        </p:nvSpPr>
        <p:spPr>
          <a:xfrm>
            <a:off x="3276600" y="3068638"/>
            <a:ext cx="2590800" cy="400050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latin typeface="+mn-lt"/>
                <a:cs typeface="+mn-cs"/>
              </a:rPr>
              <a:t>-O čem ten film byl.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1954660-F08E-C637-9DD5-77341424C481}"/>
              </a:ext>
            </a:extLst>
          </p:cNvPr>
          <p:cNvSpPr txBox="1"/>
          <p:nvPr/>
        </p:nvSpPr>
        <p:spPr>
          <a:xfrm>
            <a:off x="3367088" y="3757613"/>
            <a:ext cx="2376487" cy="368300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-Kdo v něm hrál.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322D91E-9355-7CE6-875C-ED90F7B29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4741863"/>
            <a:ext cx="7416800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Věty vedlejší jsou předmětné a mají stejnou řídící větu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E30236C-8CFC-442A-FFD5-841EFC62C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5516563"/>
            <a:ext cx="53641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Vedlejší věty jsou v poměru slučovacím</a:t>
            </a:r>
          </a:p>
        </p:txBody>
      </p:sp>
      <p:sp>
        <p:nvSpPr>
          <p:cNvPr id="4104" name="TextovéPole 8">
            <a:extLst>
              <a:ext uri="{FF2B5EF4-FFF2-40B4-BE49-F238E27FC236}">
                <a16:creationId xmlns:a16="http://schemas.microsoft.com/office/drawing/2014/main" id="{1FD36F5A-7FEE-CCBE-5AFE-97A7A53C9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8" y="884238"/>
            <a:ext cx="699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A110F9-13D0-5F21-3FBA-0D9961BA7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3050" y="5516563"/>
            <a:ext cx="455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5C95C6EC-ED45-2AAC-9744-5F1DB7AD0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52563"/>
            <a:ext cx="32766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2A1CB75-F783-F8B8-A583-3639D8E15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36613"/>
            <a:ext cx="6913562" cy="40005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Přišel jsem, ne </a:t>
            </a:r>
            <a:r>
              <a:rPr lang="cs-CZ" altLang="cs-CZ" sz="2000" u="sng"/>
              <a:t>abych</a:t>
            </a:r>
            <a:r>
              <a:rPr lang="cs-CZ" altLang="cs-CZ" sz="2000"/>
              <a:t> se s tebou hádal,</a:t>
            </a:r>
            <a:r>
              <a:rPr lang="cs-CZ" altLang="cs-CZ" sz="2000" b="1"/>
              <a:t> ale</a:t>
            </a:r>
            <a:r>
              <a:rPr lang="cs-CZ" altLang="cs-CZ" sz="2000" b="1" u="sng"/>
              <a:t> </a:t>
            </a:r>
            <a:r>
              <a:rPr lang="cs-CZ" altLang="cs-CZ" sz="2000" u="sng"/>
              <a:t>abych </a:t>
            </a:r>
            <a:r>
              <a:rPr lang="cs-CZ" altLang="cs-CZ" sz="2000"/>
              <a:t>ti pomohl.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E227A5A-49F1-E0CC-BF75-6A5FCCEB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628775"/>
            <a:ext cx="3671887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Za jakým účelem jsem přišel?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13DC95-AA03-6357-5CF4-B28D08E88E54}"/>
              </a:ext>
            </a:extLst>
          </p:cNvPr>
          <p:cNvSpPr txBox="1"/>
          <p:nvPr/>
        </p:nvSpPr>
        <p:spPr>
          <a:xfrm>
            <a:off x="3924300" y="2492375"/>
            <a:ext cx="3816350" cy="4000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-</a:t>
            </a:r>
            <a:r>
              <a:rPr lang="cs-CZ" sz="2000" dirty="0">
                <a:latin typeface="+mn-lt"/>
                <a:cs typeface="+mn-cs"/>
              </a:rPr>
              <a:t>Ne abych se s tebou hádal.</a:t>
            </a:r>
            <a:endParaRPr lang="cs-CZ" dirty="0">
              <a:latin typeface="+mn-lt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F2C879C-4BB9-02E2-5AC8-A4C97A8265BE}"/>
              </a:ext>
            </a:extLst>
          </p:cNvPr>
          <p:cNvSpPr txBox="1"/>
          <p:nvPr/>
        </p:nvSpPr>
        <p:spPr>
          <a:xfrm>
            <a:off x="3924300" y="3284538"/>
            <a:ext cx="2160588" cy="4000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-</a:t>
            </a:r>
            <a:r>
              <a:rPr lang="cs-CZ" sz="2000" dirty="0">
                <a:latin typeface="+mn-lt"/>
                <a:cs typeface="+mn-cs"/>
              </a:rPr>
              <a:t>Abych ti pomohl.</a:t>
            </a:r>
            <a:endParaRPr lang="cs-CZ" dirty="0">
              <a:latin typeface="+mn-lt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9AD98FF-B298-7D01-5B35-5456DE095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" y="4652963"/>
            <a:ext cx="5976938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i="1"/>
              <a:t>Věty vedlejší jsou </a:t>
            </a:r>
            <a:r>
              <a:rPr lang="cs-CZ" altLang="cs-CZ" sz="2000" b="1" i="1"/>
              <a:t>účelové</a:t>
            </a:r>
            <a:r>
              <a:rPr lang="cs-CZ" altLang="cs-CZ" sz="2000" i="1"/>
              <a:t> a mají stejnou větu řídící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93A3D6F-AA4B-2DF6-FA74-C5933DB56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5656263"/>
            <a:ext cx="4679950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/>
              <a:t>Věty vedlejší jsou v poměru odporovacím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82E423C-F039-324B-1902-D131CE6D6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20713"/>
            <a:ext cx="80645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Spojovací výrazy </a:t>
            </a:r>
            <a:r>
              <a:rPr lang="cs-CZ" altLang="cs-CZ" sz="2000"/>
              <a:t>mezi souřadně spojenými větami vedlejšími </a:t>
            </a:r>
            <a:r>
              <a:rPr lang="cs-CZ" altLang="cs-CZ" sz="2000" b="1"/>
              <a:t>se opakují,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nebo </a:t>
            </a:r>
            <a:r>
              <a:rPr lang="cs-CZ" altLang="cs-CZ" sz="2000" b="1"/>
              <a:t>se mohou i vypustit.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CA9E92E-D67C-B9C6-F718-F6966114A38E}"/>
              </a:ext>
            </a:extLst>
          </p:cNvPr>
          <p:cNvSpPr txBox="1"/>
          <p:nvPr/>
        </p:nvSpPr>
        <p:spPr>
          <a:xfrm>
            <a:off x="395288" y="2205038"/>
            <a:ext cx="8424862" cy="4000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latin typeface="+mn-lt"/>
                <a:cs typeface="+mn-cs"/>
              </a:rPr>
              <a:t>Nechápu lidi, </a:t>
            </a:r>
            <a:r>
              <a:rPr lang="cs-CZ" sz="2000" i="1" dirty="0">
                <a:latin typeface="+mn-lt"/>
                <a:cs typeface="+mn-cs"/>
              </a:rPr>
              <a:t>kteří chodí přes den do práce a  pak se jen mlčky dívají na televizi.                         </a:t>
            </a:r>
          </a:p>
        </p:txBody>
      </p:sp>
      <p:sp>
        <p:nvSpPr>
          <p:cNvPr id="6" name="Čárový popisek 2 5">
            <a:extLst>
              <a:ext uri="{FF2B5EF4-FFF2-40B4-BE49-F238E27FC236}">
                <a16:creationId xmlns:a16="http://schemas.microsoft.com/office/drawing/2014/main" id="{D3E43B51-2211-F0B5-5EF6-C32CD496CBE2}"/>
              </a:ext>
            </a:extLst>
          </p:cNvPr>
          <p:cNvSpPr/>
          <p:nvPr/>
        </p:nvSpPr>
        <p:spPr>
          <a:xfrm>
            <a:off x="5940425" y="1700213"/>
            <a:ext cx="1727200" cy="504825"/>
          </a:xfrm>
          <a:prstGeom prst="borderCallout2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kteří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4590DF-1838-6AC7-EDBD-E99E62E9B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716338"/>
            <a:ext cx="2736850" cy="40005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Které lidi nechápu?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9EBD1B3-BAA3-87AB-7C5E-A8457BD1BB04}"/>
              </a:ext>
            </a:extLst>
          </p:cNvPr>
          <p:cNvSpPr txBox="1"/>
          <p:nvPr/>
        </p:nvSpPr>
        <p:spPr>
          <a:xfrm>
            <a:off x="2655888" y="4684713"/>
            <a:ext cx="3529012" cy="4000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latin typeface="+mn-lt"/>
                <a:cs typeface="+mn-cs"/>
              </a:rPr>
              <a:t>-</a:t>
            </a:r>
            <a:r>
              <a:rPr lang="cs-CZ" sz="2000" i="1" dirty="0">
                <a:latin typeface="+mn-lt"/>
                <a:cs typeface="+mn-cs"/>
              </a:rPr>
              <a:t>Kteří chodí přes den do práce</a:t>
            </a:r>
            <a:r>
              <a:rPr lang="cs-CZ" sz="2000" dirty="0">
                <a:latin typeface="+mn-lt"/>
                <a:cs typeface="+mn-cs"/>
              </a:rPr>
              <a:t>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C0A683F-F55A-9802-24F5-B7B7D98D9B20}"/>
              </a:ext>
            </a:extLst>
          </p:cNvPr>
          <p:cNvSpPr txBox="1"/>
          <p:nvPr/>
        </p:nvSpPr>
        <p:spPr>
          <a:xfrm>
            <a:off x="2660650" y="5373688"/>
            <a:ext cx="4464050" cy="4000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latin typeface="+mn-lt"/>
                <a:cs typeface="+mn-cs"/>
              </a:rPr>
              <a:t>-</a:t>
            </a:r>
            <a:r>
              <a:rPr lang="cs-CZ" sz="2000" i="1" dirty="0">
                <a:latin typeface="+mn-lt"/>
                <a:cs typeface="+mn-cs"/>
              </a:rPr>
              <a:t>Kteří se pak jen mlčky dívají na televizi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15F9B7-02E9-C27D-A35F-DD60B4FC5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237288"/>
            <a:ext cx="5645150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Věty vedlejší jsou přívlastkové v poměru slučovacím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0BC9321-0F42-34A1-B6AB-F587364F2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2605088"/>
            <a:ext cx="3625850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>
            <a:extLst>
              <a:ext uri="{FF2B5EF4-FFF2-40B4-BE49-F238E27FC236}">
                <a16:creationId xmlns:a16="http://schemas.microsoft.com/office/drawing/2014/main" id="{B1A4842C-482C-F0E5-CCD7-152AE0665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36613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a)Určete druh vedlejších vět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b)Určete, v kterém významovém poměru jsou souřadně spojené věty vedlejší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F9D8E77-7C5F-9097-C09E-2BD5B45F73C4}"/>
              </a:ext>
            </a:extLst>
          </p:cNvPr>
          <p:cNvSpPr txBox="1"/>
          <p:nvPr/>
        </p:nvSpPr>
        <p:spPr>
          <a:xfrm>
            <a:off x="539750" y="2636838"/>
            <a:ext cx="7920038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>
                <a:latin typeface="+mn-lt"/>
                <a:cs typeface="+mn-cs"/>
              </a:rPr>
              <a:t>Slíbil mi, </a:t>
            </a:r>
            <a:r>
              <a:rPr lang="cs-CZ" sz="2000" dirty="0">
                <a:solidFill>
                  <a:srgbClr val="FF0000"/>
                </a:solidFill>
                <a:latin typeface="+mn-lt"/>
                <a:cs typeface="+mn-cs"/>
              </a:rPr>
              <a:t>buď</a:t>
            </a:r>
            <a:r>
              <a:rPr lang="cs-CZ" sz="2000" dirty="0">
                <a:latin typeface="+mn-lt"/>
                <a:cs typeface="+mn-cs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že</a:t>
            </a:r>
            <a:r>
              <a:rPr lang="cs-CZ" sz="2000" dirty="0">
                <a:latin typeface="+mn-lt"/>
                <a:cs typeface="+mn-cs"/>
              </a:rPr>
              <a:t> mi napíše, </a:t>
            </a:r>
            <a:r>
              <a:rPr lang="cs-CZ" sz="2000" dirty="0">
                <a:solidFill>
                  <a:srgbClr val="FF0000"/>
                </a:solidFill>
                <a:latin typeface="+mn-lt"/>
                <a:cs typeface="+mn-cs"/>
              </a:rPr>
              <a:t>nebo</a:t>
            </a:r>
            <a:r>
              <a:rPr lang="cs-CZ" sz="2000" dirty="0">
                <a:latin typeface="+mn-lt"/>
                <a:cs typeface="+mn-cs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že</a:t>
            </a:r>
            <a:r>
              <a:rPr lang="cs-CZ" sz="2000" dirty="0">
                <a:latin typeface="+mn-lt"/>
                <a:cs typeface="+mn-cs"/>
              </a:rPr>
              <a:t> mi zavolá.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>
                <a:latin typeface="+mn-lt"/>
                <a:cs typeface="+mn-cs"/>
              </a:rPr>
              <a:t>Maminka by určitě byla ráda,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kdybys</a:t>
            </a:r>
            <a:r>
              <a:rPr lang="cs-CZ" sz="2000" dirty="0">
                <a:latin typeface="+mn-lt"/>
                <a:cs typeface="+mn-cs"/>
              </a:rPr>
              <a:t> Přemkovi pomohl s úkolem, nebo</a:t>
            </a:r>
            <a:r>
              <a:rPr lang="cs-CZ" sz="2000" dirty="0">
                <a:solidFill>
                  <a:srgbClr val="FF0000"/>
                </a:solidFill>
                <a:latin typeface="+mn-lt"/>
                <a:cs typeface="+mn-cs"/>
              </a:rPr>
              <a:t> dokonce </a:t>
            </a:r>
            <a:r>
              <a:rPr lang="cs-CZ" sz="2000" dirty="0">
                <a:latin typeface="+mn-lt"/>
                <a:cs typeface="+mn-cs"/>
              </a:rPr>
              <a:t>s ním pravidelně opakoval látku z češtiny.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>
                <a:latin typeface="+mn-lt"/>
                <a:cs typeface="+mn-cs"/>
              </a:rPr>
              <a:t>Viděla jsem toho člověka,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jak</a:t>
            </a:r>
            <a:r>
              <a:rPr lang="cs-CZ" sz="2000" dirty="0">
                <a:latin typeface="+mn-lt"/>
                <a:cs typeface="+mn-cs"/>
              </a:rPr>
              <a:t> mu ukazoval nějaký papír </a:t>
            </a:r>
            <a:r>
              <a:rPr lang="cs-CZ" sz="20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cs-CZ" sz="2000" dirty="0">
                <a:latin typeface="+mn-lt"/>
                <a:cs typeface="+mn-cs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jak</a:t>
            </a:r>
            <a:r>
              <a:rPr lang="cs-CZ" sz="2000" dirty="0">
                <a:latin typeface="+mn-lt"/>
                <a:cs typeface="+mn-cs"/>
              </a:rPr>
              <a:t> ho  o něčem přesvědčoval.</a:t>
            </a:r>
            <a:r>
              <a:rPr lang="pl-PL" sz="20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l-PL" sz="2000" dirty="0">
                <a:latin typeface="+mn-lt"/>
                <a:cs typeface="+mn-cs"/>
              </a:rPr>
              <a:t>Poprosila mne,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abych </a:t>
            </a:r>
            <a:r>
              <a:rPr lang="pl-PL" sz="2000" dirty="0">
                <a:latin typeface="+mn-lt"/>
                <a:cs typeface="+mn-cs"/>
              </a:rPr>
              <a:t>zalil květiny,</a:t>
            </a:r>
            <a:r>
              <a:rPr lang="pl-PL" sz="2000" dirty="0">
                <a:solidFill>
                  <a:srgbClr val="FF0000"/>
                </a:solidFill>
                <a:latin typeface="+mn-lt"/>
                <a:cs typeface="+mn-cs"/>
              </a:rPr>
              <a:t>ale</a:t>
            </a:r>
            <a:r>
              <a:rPr lang="pl-PL" sz="2000" dirty="0">
                <a:latin typeface="+mn-lt"/>
                <a:cs typeface="+mn-cs"/>
              </a:rPr>
              <a:t> (abych)nepolil nábytek. </a:t>
            </a:r>
            <a:r>
              <a:rPr lang="cs-CZ" sz="2000" dirty="0">
                <a:latin typeface="+mn-lt"/>
                <a:cs typeface="+mn-cs"/>
              </a:rPr>
              <a:t>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>
                <a:latin typeface="+mn-lt"/>
                <a:cs typeface="+mn-cs"/>
              </a:rPr>
              <a:t>Vzkázal mi,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že</a:t>
            </a:r>
            <a:r>
              <a:rPr lang="cs-CZ" sz="2000" dirty="0">
                <a:latin typeface="+mn-lt"/>
                <a:cs typeface="+mn-cs"/>
              </a:rPr>
              <a:t> za ním nepůjde,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že </a:t>
            </a:r>
            <a:r>
              <a:rPr lang="cs-CZ" sz="2000" dirty="0">
                <a:latin typeface="+mn-lt"/>
                <a:cs typeface="+mn-cs"/>
              </a:rPr>
              <a:t>nemá v tomto týdnu ani jedno odpoledne volné.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285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SOUŘADNĚ SPOJENÉ VĚTY VEDLEJŠÍ</vt:lpstr>
      <vt:lpstr>Opakování učiva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SOUŘADNĚ SPOJENÉ VĚTY VEDLEJŠÍ</dc:title>
  <dc:creator>user</dc:creator>
  <cp:lastModifiedBy>Milan Bednář</cp:lastModifiedBy>
  <cp:revision>34</cp:revision>
  <dcterms:created xsi:type="dcterms:W3CDTF">2011-05-27T18:14:53Z</dcterms:created>
  <dcterms:modified xsi:type="dcterms:W3CDTF">2025-01-27T21:51:39Z</dcterms:modified>
</cp:coreProperties>
</file>