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84349-1625-406C-8DE8-20425705C127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3D962-4C74-4625-AFC5-0717ACD41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40868-5046-4F8B-BBB5-5FF6E8FDAEF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3D962-4C74-4625-AFC5-0717ACD410A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675450-CF76-4645-A4E6-0FE62F7BDBB3}" type="datetimeFigureOut">
              <a:rPr lang="cs-CZ" smtClean="0"/>
              <a:pPr/>
              <a:t>02.02.2025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F68C6E-273F-4962-90A3-28B1AF5DC38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51648" cy="1828800"/>
          </a:xfrm>
        </p:spPr>
        <p:txBody>
          <a:bodyPr>
            <a:normAutofit/>
          </a:bodyPr>
          <a:lstStyle/>
          <a:p>
            <a:r>
              <a:rPr lang="cs-CZ" sz="9600" dirty="0"/>
              <a:t>Balada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590465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Balada</a:t>
            </a:r>
            <a:r>
              <a:rPr lang="cs-CZ" dirty="0"/>
              <a:t> – románsky </a:t>
            </a:r>
            <a:r>
              <a:rPr lang="cs-CZ" dirty="0" err="1"/>
              <a:t>ballare</a:t>
            </a:r>
            <a:r>
              <a:rPr lang="cs-CZ" dirty="0"/>
              <a:t> = tančit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je spjata s lidovou slovesností = </a:t>
            </a:r>
            <a:r>
              <a:rPr lang="cs-CZ" i="1" dirty="0"/>
              <a:t>lidová balada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lyrickoepická báseň s rychlým spádem děje,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cs-CZ" dirty="0"/>
              <a:t>    končí tragicky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počátky v Anglii a ve Skotsku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vypráví o obyčejných lidských osudech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postavy se dostanou do konfliktu, spáchají hrůzný čin a jsou potrestáni -&gt; tragický konec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vystupují v ní nadpřirozené bytosti a síly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C:\Users\Janička\AppData\Local\Microsoft\Windows\Temporary Internet Files\Content.IE5\QPFW7EXT\MC90038260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800" y="404664"/>
            <a:ext cx="180020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126560" cy="792088"/>
          </a:xfrm>
        </p:spPr>
        <p:txBody>
          <a:bodyPr/>
          <a:lstStyle/>
          <a:p>
            <a:r>
              <a:rPr lang="cs-CZ" sz="3600" b="1" dirty="0"/>
              <a:t>       Karel Jaromír Erben (1811 – 1870)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9552" y="1268760"/>
            <a:ext cx="4680520" cy="51125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český básník, sběratel a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spisovatel lidových písní a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pohádek, literární historik a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překladatel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představitel romantismu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dílo: 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Kytice z pověstí národních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         České pohádky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         Prostonárodní české písně a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         říkadla</a:t>
            </a:r>
          </a:p>
        </p:txBody>
      </p:sp>
      <p:pic>
        <p:nvPicPr>
          <p:cNvPr id="2050" name="Picture 2" descr="Jan Vilímek - Karel Jaromír Erb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628800"/>
            <a:ext cx="3111766" cy="4294238"/>
          </a:xfrm>
          <a:prstGeom prst="rect">
            <a:avLst/>
          </a:prstGeom>
          <a:noFill/>
        </p:spPr>
      </p:pic>
      <p:pic>
        <p:nvPicPr>
          <p:cNvPr id="4" name="Picture 2" descr="C:\Users\Janička\AppData\Local\Microsoft\Windows\Temporary Internet Files\Content.IE5\MJ6ZS3ZR\MC9003098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1520" y="0"/>
            <a:ext cx="1361053" cy="11374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1416" y="908720"/>
            <a:ext cx="7342584" cy="682400"/>
          </a:xfrm>
        </p:spPr>
        <p:txBody>
          <a:bodyPr/>
          <a:lstStyle/>
          <a:p>
            <a:br>
              <a:rPr lang="cs-CZ" sz="3200" b="1" dirty="0"/>
            </a:br>
            <a:r>
              <a:rPr lang="cs-CZ" sz="3200" b="1" dirty="0"/>
              <a:t>František Ladislav Čelakovský (1799 – 1852)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3568" y="1700808"/>
            <a:ext cx="4248472" cy="4979640"/>
          </a:xfrm>
        </p:spPr>
        <p:txBody>
          <a:bodyPr/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- český básník a vědec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- dílo: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Ohlas písní českých    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        </a:t>
            </a:r>
            <a:r>
              <a:rPr lang="cs-CZ" sz="2400" i="1" dirty="0">
                <a:solidFill>
                  <a:schemeClr val="accent1">
                    <a:lumMod val="75000"/>
                  </a:schemeClr>
                </a:solidFill>
              </a:rPr>
              <a:t>(Toman a lesní panna)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        Ohlas písní ruských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 descr="Jan Vilímek - František Ladislav Čelakovsk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060848"/>
            <a:ext cx="3122509" cy="4246613"/>
          </a:xfrm>
          <a:prstGeom prst="rect">
            <a:avLst/>
          </a:prstGeom>
          <a:noFill/>
        </p:spPr>
      </p:pic>
      <p:pic>
        <p:nvPicPr>
          <p:cNvPr id="3076" name="Picture 4" descr="C:\Users\Janička\AppData\Local\Microsoft\Windows\Temporary Internet Files\Content.IE5\QPFW7EXT\MP90040319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24186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Kytice z pověstí národních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4726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1853</a:t>
            </a:r>
          </a:p>
          <a:p>
            <a:r>
              <a:rPr lang="cs-CZ" dirty="0"/>
              <a:t>obsahuje 13 básní: Kytice</a:t>
            </a:r>
          </a:p>
          <a:p>
            <a:pPr>
              <a:buNone/>
            </a:pPr>
            <a:r>
              <a:rPr lang="cs-CZ" dirty="0"/>
              <a:t>                                    Poklad</a:t>
            </a:r>
          </a:p>
          <a:p>
            <a:pPr>
              <a:buNone/>
            </a:pPr>
            <a:r>
              <a:rPr lang="cs-CZ" dirty="0"/>
              <a:t>                                    Svatební košile</a:t>
            </a:r>
          </a:p>
          <a:p>
            <a:pPr>
              <a:buNone/>
            </a:pPr>
            <a:r>
              <a:rPr lang="cs-CZ" dirty="0"/>
              <a:t>                                    Polednice – lidová balada</a:t>
            </a:r>
          </a:p>
          <a:p>
            <a:pPr>
              <a:buNone/>
            </a:pPr>
            <a:r>
              <a:rPr lang="cs-CZ" dirty="0"/>
              <a:t>                                    Zlatý kolovrat - pohádka</a:t>
            </a:r>
          </a:p>
          <a:p>
            <a:pPr>
              <a:buNone/>
            </a:pPr>
            <a:r>
              <a:rPr lang="cs-CZ" dirty="0"/>
              <a:t>                                    Štědrý den</a:t>
            </a:r>
          </a:p>
          <a:p>
            <a:pPr>
              <a:buNone/>
            </a:pPr>
            <a:r>
              <a:rPr lang="cs-CZ" dirty="0"/>
              <a:t>                                    Holoubek</a:t>
            </a:r>
          </a:p>
          <a:p>
            <a:pPr>
              <a:buNone/>
            </a:pPr>
            <a:r>
              <a:rPr lang="cs-CZ" dirty="0"/>
              <a:t>                                    Záhořovo lože - legenda</a:t>
            </a:r>
          </a:p>
          <a:p>
            <a:pPr>
              <a:buNone/>
            </a:pPr>
            <a:r>
              <a:rPr lang="cs-CZ" dirty="0"/>
              <a:t>                                    Vodník - lidová balada</a:t>
            </a:r>
          </a:p>
          <a:p>
            <a:pPr>
              <a:buNone/>
            </a:pPr>
            <a:r>
              <a:rPr lang="cs-CZ" dirty="0"/>
              <a:t>                                    Vrba</a:t>
            </a:r>
          </a:p>
          <a:p>
            <a:pPr>
              <a:buNone/>
            </a:pPr>
            <a:r>
              <a:rPr lang="cs-CZ" dirty="0"/>
              <a:t>                                    Lilie</a:t>
            </a:r>
          </a:p>
          <a:p>
            <a:pPr>
              <a:buNone/>
            </a:pPr>
            <a:r>
              <a:rPr lang="cs-CZ" dirty="0"/>
              <a:t>                                    Dceřina kletba</a:t>
            </a:r>
          </a:p>
          <a:p>
            <a:pPr>
              <a:buNone/>
            </a:pPr>
            <a:r>
              <a:rPr lang="cs-CZ" dirty="0"/>
              <a:t>                                    Věštkyně - pověst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476672"/>
            <a:ext cx="5182344" cy="864096"/>
          </a:xfrm>
        </p:spPr>
        <p:txBody>
          <a:bodyPr/>
          <a:lstStyle/>
          <a:p>
            <a:r>
              <a:rPr lang="cs-CZ" sz="3600" b="1" dirty="0"/>
              <a:t>Jan Neruda (1834 – 1891)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11560" y="1340768"/>
            <a:ext cx="4104456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český básník a novinář, člen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družiny májovců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dílo: </a:t>
            </a:r>
            <a:r>
              <a:rPr lang="cs-CZ" sz="2400" dirty="0">
                <a:solidFill>
                  <a:srgbClr val="0070C0"/>
                </a:solidFill>
              </a:rPr>
              <a:t>Hřbitovní kvítí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70C0"/>
                </a:solidFill>
              </a:rPr>
              <a:t>           Knihy veršů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70C0"/>
                </a:solidFill>
              </a:rPr>
              <a:t>           Balady a romance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70C0"/>
                </a:solidFill>
              </a:rPr>
              <a:t>           Malostranské povídky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29698" name="Picture 2" descr="Soubor:Jan Vilímek - Jan Neru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556792"/>
            <a:ext cx="3600400" cy="4821964"/>
          </a:xfrm>
          <a:prstGeom prst="rect">
            <a:avLst/>
          </a:prstGeom>
          <a:noFill/>
        </p:spPr>
      </p:pic>
      <p:pic>
        <p:nvPicPr>
          <p:cNvPr id="4098" name="Picture 2" descr="C:\Users\Janička\AppData\Local\Microsoft\Windows\Temporary Internet Files\Content.IE5\QPIY70IJ\MC90034657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1481027" cy="1432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9528" y="548680"/>
            <a:ext cx="6334472" cy="898424"/>
          </a:xfrm>
        </p:spPr>
        <p:txBody>
          <a:bodyPr/>
          <a:lstStyle/>
          <a:p>
            <a:r>
              <a:rPr lang="cs-CZ" sz="3200" b="1" dirty="0"/>
              <a:t>Jaroslav Vrchlický (1853 – 1912)</a:t>
            </a:r>
            <a:b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3568" y="1340768"/>
            <a:ext cx="4320480" cy="4907632"/>
          </a:xfrm>
        </p:spPr>
        <p:txBody>
          <a:bodyPr>
            <a:normAutofit/>
          </a:bodyPr>
          <a:lstStyle/>
          <a:p>
            <a:r>
              <a:rPr lang="cs-CZ" sz="2400" dirty="0"/>
              <a:t>- český spisovatel, básník, </a:t>
            </a:r>
          </a:p>
          <a:p>
            <a:r>
              <a:rPr lang="cs-CZ" sz="2400" dirty="0"/>
              <a:t>  překladatel a dramatik</a:t>
            </a:r>
          </a:p>
          <a:p>
            <a:endParaRPr lang="cs-CZ" sz="2400" dirty="0"/>
          </a:p>
          <a:p>
            <a:r>
              <a:rPr lang="cs-CZ" sz="2400" dirty="0"/>
              <a:t>- dílo: </a:t>
            </a:r>
            <a:r>
              <a:rPr lang="cs-CZ" sz="2400" dirty="0">
                <a:solidFill>
                  <a:srgbClr val="0070C0"/>
                </a:solidFill>
              </a:rPr>
              <a:t>Okna v bouři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           Selské balady</a:t>
            </a:r>
          </a:p>
          <a:p>
            <a:r>
              <a:rPr lang="cs-CZ" sz="2400" dirty="0">
                <a:solidFill>
                  <a:srgbClr val="0070C0"/>
                </a:solidFill>
              </a:rPr>
              <a:t>           Noc na Karlštejně</a:t>
            </a:r>
          </a:p>
          <a:p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27650" name="Picture 2" descr="Jaroslav Vrchlick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240" y="1422738"/>
            <a:ext cx="3240360" cy="4853341"/>
          </a:xfrm>
          <a:prstGeom prst="rect">
            <a:avLst/>
          </a:prstGeom>
          <a:noFill/>
        </p:spPr>
      </p:pic>
      <p:pic>
        <p:nvPicPr>
          <p:cNvPr id="5122" name="Picture 2" descr="C:\Users\Janička\AppData\Local\Microsoft\Windows\Temporary Internet Files\Content.IE5\MJ6ZS3ZR\MP90031389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1944216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548680"/>
            <a:ext cx="3958208" cy="610392"/>
          </a:xfrm>
        </p:spPr>
        <p:txBody>
          <a:bodyPr/>
          <a:lstStyle/>
          <a:p>
            <a:r>
              <a:rPr lang="cs-CZ" sz="2800" b="1" dirty="0"/>
              <a:t>Viktor </a:t>
            </a:r>
            <a:r>
              <a:rPr lang="cs-CZ" sz="2800" b="1" dirty="0" err="1"/>
              <a:t>Dyk</a:t>
            </a:r>
            <a:r>
              <a:rPr lang="cs-CZ" sz="2800" b="1" dirty="0"/>
              <a:t> – (1877 – 1931)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11560" y="1628800"/>
            <a:ext cx="4320480" cy="476361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český básník, prozaik,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dramatik, publicista a politik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představitel anarchistických 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buřičů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- dílo: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Milá sedmi loupežníků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/>
              <a:t>          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Krysař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br>
              <a:rPr lang="cs-CZ" sz="2400" dirty="0"/>
            </a:br>
            <a:endParaRPr lang="cs-CZ" sz="2400" dirty="0"/>
          </a:p>
        </p:txBody>
      </p:sp>
      <p:pic>
        <p:nvPicPr>
          <p:cNvPr id="25602" name="Picture 2" descr="Soubor:Viktor Dy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556792"/>
            <a:ext cx="3428178" cy="4756374"/>
          </a:xfrm>
          <a:prstGeom prst="rect">
            <a:avLst/>
          </a:prstGeom>
          <a:noFill/>
        </p:spPr>
      </p:pic>
      <p:pic>
        <p:nvPicPr>
          <p:cNvPr id="6146" name="Picture 2" descr="C:\Users\Janička\AppData\Local\Microsoft\Windows\Temporary Internet Files\Content.IE5\481XTB2W\MC90003456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1550220" cy="1374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6480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Přiřaď díla ke správnému autorovi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4100264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Viktor </a:t>
            </a:r>
            <a:r>
              <a:rPr lang="cs-CZ" dirty="0" err="1"/>
              <a:t>Dyk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K. J. Erben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Jan Neruda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F. L. Čelakovský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J. Vrchlický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196752"/>
            <a:ext cx="3610744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Malostranské povídky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Selské balady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Milá sedmi loupežníků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Okna v bouři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Máj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České pohádky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Knihy veršů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Noc na Karlštejně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Balady a romance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Kytice z </a:t>
            </a:r>
            <a:r>
              <a:rPr lang="cs-CZ" sz="2400"/>
              <a:t>pověstí národních</a:t>
            </a:r>
            <a:endParaRPr lang="cs-CZ" sz="2400" dirty="0"/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Krysař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Hřbitovní kvítí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cs-CZ" sz="2400" dirty="0"/>
              <a:t>Toman a lesní panna</a:t>
            </a:r>
          </a:p>
          <a:p>
            <a:endParaRPr lang="cs-CZ" sz="28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349</Words>
  <Application>Microsoft Office PowerPoint</Application>
  <PresentationFormat>Předvádění na obrazovce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Tok</vt:lpstr>
      <vt:lpstr>Balada</vt:lpstr>
      <vt:lpstr>Prezentace aplikace PowerPoint</vt:lpstr>
      <vt:lpstr>       Karel Jaromír Erben (1811 – 1870)</vt:lpstr>
      <vt:lpstr> František Ladislav Čelakovský (1799 – 1852)</vt:lpstr>
      <vt:lpstr>Kytice z pověstí národních</vt:lpstr>
      <vt:lpstr>Jan Neruda (1834 – 1891) </vt:lpstr>
      <vt:lpstr>Jaroslav Vrchlický (1853 – 1912) </vt:lpstr>
      <vt:lpstr>Viktor Dyk – (1877 – 1931)</vt:lpstr>
      <vt:lpstr>Přiřaď díla ke správnému autorovi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Balada</dc:title>
  <dc:creator>Janička</dc:creator>
  <cp:lastModifiedBy>Milan Bednář</cp:lastModifiedBy>
  <cp:revision>26</cp:revision>
  <dcterms:created xsi:type="dcterms:W3CDTF">2011-12-27T10:09:15Z</dcterms:created>
  <dcterms:modified xsi:type="dcterms:W3CDTF">2025-02-02T18:31:13Z</dcterms:modified>
</cp:coreProperties>
</file>