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70" r:id="rId5"/>
    <p:sldId id="277" r:id="rId6"/>
    <p:sldId id="259" r:id="rId7"/>
    <p:sldId id="264" r:id="rId8"/>
    <p:sldId id="271" r:id="rId9"/>
    <p:sldId id="261" r:id="rId10"/>
    <p:sldId id="266" r:id="rId11"/>
    <p:sldId id="262" r:id="rId12"/>
    <p:sldId id="268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CA8AB0-8F80-41E7-83B2-59634ADD4D06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CFF5836-7212-4622-B54E-6286A8BD0C45}">
      <dgm:prSet/>
      <dgm:spPr/>
      <dgm:t>
        <a:bodyPr/>
        <a:lstStyle/>
        <a:p>
          <a:r>
            <a:rPr lang="cs-CZ"/>
            <a:t>A) NA 1- </a:t>
          </a:r>
          <a:endParaRPr lang="en-US"/>
        </a:p>
      </dgm:t>
    </dgm:pt>
    <dgm:pt modelId="{34B1DECA-B98C-4341-90C9-0167C26316D6}" type="parTrans" cxnId="{515C25D6-70A9-41B5-9CA1-F8E152D4303C}">
      <dgm:prSet/>
      <dgm:spPr/>
      <dgm:t>
        <a:bodyPr/>
        <a:lstStyle/>
        <a:p>
          <a:endParaRPr lang="en-US"/>
        </a:p>
      </dgm:t>
    </dgm:pt>
    <dgm:pt modelId="{B50A8847-5DBE-48C5-AA34-47EB55707794}" type="sibTrans" cxnId="{515C25D6-70A9-41B5-9CA1-F8E152D4303C}">
      <dgm:prSet/>
      <dgm:spPr/>
      <dgm:t>
        <a:bodyPr/>
        <a:lstStyle/>
        <a:p>
          <a:endParaRPr lang="en-US"/>
        </a:p>
      </dgm:t>
    </dgm:pt>
    <dgm:pt modelId="{7637D688-DB57-4303-B2A2-5FD620154C32}">
      <dgm:prSet/>
      <dgm:spPr/>
      <dgm:t>
        <a:bodyPr/>
        <a:lstStyle/>
        <a:p>
          <a:r>
            <a:rPr lang="cs-CZ"/>
            <a:t>B) PÍSEMNĚ – CV. 2/STR.65</a:t>
          </a:r>
          <a:endParaRPr lang="en-US"/>
        </a:p>
      </dgm:t>
    </dgm:pt>
    <dgm:pt modelId="{1CECB7BD-D9FC-458C-A80F-D8DC4B2C9C85}" type="parTrans" cxnId="{5F0B6921-EE07-4B40-B9DD-A43D6EA064A7}">
      <dgm:prSet/>
      <dgm:spPr/>
      <dgm:t>
        <a:bodyPr/>
        <a:lstStyle/>
        <a:p>
          <a:endParaRPr lang="en-US"/>
        </a:p>
      </dgm:t>
    </dgm:pt>
    <dgm:pt modelId="{A8C1B7B0-9C62-485B-9953-BC059FC41B69}" type="sibTrans" cxnId="{5F0B6921-EE07-4B40-B9DD-A43D6EA064A7}">
      <dgm:prSet/>
      <dgm:spPr/>
      <dgm:t>
        <a:bodyPr/>
        <a:lstStyle/>
        <a:p>
          <a:endParaRPr lang="en-US"/>
        </a:p>
      </dgm:t>
    </dgm:pt>
    <dgm:pt modelId="{DD4E08F6-8C78-4EFE-800F-0C2A605C0D13}" type="pres">
      <dgm:prSet presAssocID="{9BCA8AB0-8F80-41E7-83B2-59634ADD4D06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90316B3-6E40-4A15-B2A9-13BDC5F844E1}" type="pres">
      <dgm:prSet presAssocID="{FCFF5836-7212-4622-B54E-6286A8BD0C45}" presName="compNode" presStyleCnt="0"/>
      <dgm:spPr/>
    </dgm:pt>
    <dgm:pt modelId="{8A243B20-D830-4A13-BDB0-BFF3895EB937}" type="pres">
      <dgm:prSet presAssocID="{FCFF5836-7212-4622-B54E-6286A8BD0C4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5CE44E5B-15B5-4E06-B2AE-2ACC7AD02115}" type="pres">
      <dgm:prSet presAssocID="{FCFF5836-7212-4622-B54E-6286A8BD0C45}" presName="spaceRect" presStyleCnt="0"/>
      <dgm:spPr/>
    </dgm:pt>
    <dgm:pt modelId="{51CAA099-7DC4-4B92-88CA-3A6E9571E48B}" type="pres">
      <dgm:prSet presAssocID="{FCFF5836-7212-4622-B54E-6286A8BD0C45}" presName="textRect" presStyleLbl="revTx" presStyleIdx="0" presStyleCnt="2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A555236B-BBFA-4CA7-9269-A8C9C304F528}" type="pres">
      <dgm:prSet presAssocID="{B50A8847-5DBE-48C5-AA34-47EB55707794}" presName="sibTrans" presStyleCnt="0"/>
      <dgm:spPr/>
    </dgm:pt>
    <dgm:pt modelId="{37427AB4-0AB2-473A-A12A-8781A196C674}" type="pres">
      <dgm:prSet presAssocID="{7637D688-DB57-4303-B2A2-5FD620154C32}" presName="compNode" presStyleCnt="0"/>
      <dgm:spPr/>
    </dgm:pt>
    <dgm:pt modelId="{FA53BDD6-EC68-432A-8807-3E8286007CBF}" type="pres">
      <dgm:prSet presAssocID="{7637D688-DB57-4303-B2A2-5FD620154C3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dding Cake"/>
        </a:ext>
      </dgm:extLst>
    </dgm:pt>
    <dgm:pt modelId="{3C9BFF7A-F437-467F-B5DC-FDA6D5C5D2A7}" type="pres">
      <dgm:prSet presAssocID="{7637D688-DB57-4303-B2A2-5FD620154C32}" presName="spaceRect" presStyleCnt="0"/>
      <dgm:spPr/>
    </dgm:pt>
    <dgm:pt modelId="{5E35C918-3202-4E64-A085-7F433130D17E}" type="pres">
      <dgm:prSet presAssocID="{7637D688-DB57-4303-B2A2-5FD620154C32}" presName="textRect" presStyleLbl="revTx" presStyleIdx="1" presStyleCnt="2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0B6921-EE07-4B40-B9DD-A43D6EA064A7}" srcId="{9BCA8AB0-8F80-41E7-83B2-59634ADD4D06}" destId="{7637D688-DB57-4303-B2A2-5FD620154C32}" srcOrd="1" destOrd="0" parTransId="{1CECB7BD-D9FC-458C-A80F-D8DC4B2C9C85}" sibTransId="{A8C1B7B0-9C62-485B-9953-BC059FC41B69}"/>
    <dgm:cxn modelId="{6A89BE8D-3C5A-483E-BBD2-83F6A5D20043}" type="presOf" srcId="{FCFF5836-7212-4622-B54E-6286A8BD0C45}" destId="{51CAA099-7DC4-4B92-88CA-3A6E9571E48B}" srcOrd="0" destOrd="0" presId="urn:microsoft.com/office/officeart/2018/2/layout/IconLabelList"/>
    <dgm:cxn modelId="{5FF5AAE6-BFCB-43A4-B596-792C0A214A3F}" type="presOf" srcId="{9BCA8AB0-8F80-41E7-83B2-59634ADD4D06}" destId="{DD4E08F6-8C78-4EFE-800F-0C2A605C0D13}" srcOrd="0" destOrd="0" presId="urn:microsoft.com/office/officeart/2018/2/layout/IconLabelList"/>
    <dgm:cxn modelId="{515C25D6-70A9-41B5-9CA1-F8E152D4303C}" srcId="{9BCA8AB0-8F80-41E7-83B2-59634ADD4D06}" destId="{FCFF5836-7212-4622-B54E-6286A8BD0C45}" srcOrd="0" destOrd="0" parTransId="{34B1DECA-B98C-4341-90C9-0167C26316D6}" sibTransId="{B50A8847-5DBE-48C5-AA34-47EB55707794}"/>
    <dgm:cxn modelId="{478E157A-2AE0-42FC-9AC0-FEA6EE115427}" type="presOf" srcId="{7637D688-DB57-4303-B2A2-5FD620154C32}" destId="{5E35C918-3202-4E64-A085-7F433130D17E}" srcOrd="0" destOrd="0" presId="urn:microsoft.com/office/officeart/2018/2/layout/IconLabelList"/>
    <dgm:cxn modelId="{57B6D78D-D4FE-41A7-95CC-A8D667C0EA3D}" type="presParOf" srcId="{DD4E08F6-8C78-4EFE-800F-0C2A605C0D13}" destId="{190316B3-6E40-4A15-B2A9-13BDC5F844E1}" srcOrd="0" destOrd="0" presId="urn:microsoft.com/office/officeart/2018/2/layout/IconLabelList"/>
    <dgm:cxn modelId="{1892509B-CE97-4511-8B52-744862576717}" type="presParOf" srcId="{190316B3-6E40-4A15-B2A9-13BDC5F844E1}" destId="{8A243B20-D830-4A13-BDB0-BFF3895EB937}" srcOrd="0" destOrd="0" presId="urn:microsoft.com/office/officeart/2018/2/layout/IconLabelList"/>
    <dgm:cxn modelId="{33681C43-D54A-4AF3-8345-F8497461E341}" type="presParOf" srcId="{190316B3-6E40-4A15-B2A9-13BDC5F844E1}" destId="{5CE44E5B-15B5-4E06-B2AE-2ACC7AD02115}" srcOrd="1" destOrd="0" presId="urn:microsoft.com/office/officeart/2018/2/layout/IconLabelList"/>
    <dgm:cxn modelId="{1056D3EC-878F-4C92-B685-1BADEF0A67BD}" type="presParOf" srcId="{190316B3-6E40-4A15-B2A9-13BDC5F844E1}" destId="{51CAA099-7DC4-4B92-88CA-3A6E9571E48B}" srcOrd="2" destOrd="0" presId="urn:microsoft.com/office/officeart/2018/2/layout/IconLabelList"/>
    <dgm:cxn modelId="{DDA5C819-83C8-4F67-AA0C-0BFFD97DE843}" type="presParOf" srcId="{DD4E08F6-8C78-4EFE-800F-0C2A605C0D13}" destId="{A555236B-BBFA-4CA7-9269-A8C9C304F528}" srcOrd="1" destOrd="0" presId="urn:microsoft.com/office/officeart/2018/2/layout/IconLabelList"/>
    <dgm:cxn modelId="{54B66821-45A4-4B0C-B8EB-075835A412F8}" type="presParOf" srcId="{DD4E08F6-8C78-4EFE-800F-0C2A605C0D13}" destId="{37427AB4-0AB2-473A-A12A-8781A196C674}" srcOrd="2" destOrd="0" presId="urn:microsoft.com/office/officeart/2018/2/layout/IconLabelList"/>
    <dgm:cxn modelId="{B07C750C-F05A-4F2B-BF03-C0DC41908330}" type="presParOf" srcId="{37427AB4-0AB2-473A-A12A-8781A196C674}" destId="{FA53BDD6-EC68-432A-8807-3E8286007CBF}" srcOrd="0" destOrd="0" presId="urn:microsoft.com/office/officeart/2018/2/layout/IconLabelList"/>
    <dgm:cxn modelId="{D1DCE64A-6E6D-435E-9876-58254BB7714F}" type="presParOf" srcId="{37427AB4-0AB2-473A-A12A-8781A196C674}" destId="{3C9BFF7A-F437-467F-B5DC-FDA6D5C5D2A7}" srcOrd="1" destOrd="0" presId="urn:microsoft.com/office/officeart/2018/2/layout/IconLabelList"/>
    <dgm:cxn modelId="{3B5D9F38-45D7-4B6D-B0CB-FEE4AF1A876C}" type="presParOf" srcId="{37427AB4-0AB2-473A-A12A-8781A196C674}" destId="{5E35C918-3202-4E64-A085-7F433130D17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43B20-D830-4A13-BDB0-BFF3895EB937}">
      <dsp:nvSpPr>
        <dsp:cNvPr id="0" name=""/>
        <dsp:cNvSpPr/>
      </dsp:nvSpPr>
      <dsp:spPr>
        <a:xfrm>
          <a:off x="1052690" y="841797"/>
          <a:ext cx="1695937" cy="1695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CAA099-7DC4-4B92-88CA-3A6E9571E48B}">
      <dsp:nvSpPr>
        <dsp:cNvPr id="0" name=""/>
        <dsp:cNvSpPr/>
      </dsp:nvSpPr>
      <dsp:spPr>
        <a:xfrm>
          <a:off x="16284" y="2964165"/>
          <a:ext cx="37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/>
            <a:t>A) NA 1- </a:t>
          </a:r>
          <a:endParaRPr lang="en-US" sz="2700" kern="1200"/>
        </a:p>
      </dsp:txBody>
      <dsp:txXfrm>
        <a:off x="16284" y="2964165"/>
        <a:ext cx="3768750" cy="720000"/>
      </dsp:txXfrm>
    </dsp:sp>
    <dsp:sp modelId="{FA53BDD6-EC68-432A-8807-3E8286007CBF}">
      <dsp:nvSpPr>
        <dsp:cNvPr id="0" name=""/>
        <dsp:cNvSpPr/>
      </dsp:nvSpPr>
      <dsp:spPr>
        <a:xfrm>
          <a:off x="5480971" y="841797"/>
          <a:ext cx="1695937" cy="16959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5C918-3202-4E64-A085-7F433130D17E}">
      <dsp:nvSpPr>
        <dsp:cNvPr id="0" name=""/>
        <dsp:cNvSpPr/>
      </dsp:nvSpPr>
      <dsp:spPr>
        <a:xfrm>
          <a:off x="4444565" y="2964165"/>
          <a:ext cx="37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/>
            <a:t>B) PÍSEMNĚ – CV. 2/STR.65</a:t>
          </a:r>
          <a:endParaRPr lang="en-US" sz="2700" kern="1200"/>
        </a:p>
      </dsp:txBody>
      <dsp:txXfrm>
        <a:off x="4444565" y="2964165"/>
        <a:ext cx="3768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424E7-7EEA-41AF-8293-9C2D7227A447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63E5-DB0C-4AEC-A632-55BA78492F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50118-992E-4AB5-8A5E-D21ECBD10B19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7F3F4-8A56-4FDD-B0BA-4A54DE38D0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BF817-DE4B-4887-A733-E12486666F4F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3A7BE-EE0A-4D5D-94EB-E5585CF4DC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F98FD-DB73-4BE1-82F3-1A94649C3D5C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9DD6E-F051-41C9-B8A4-1BD28BE7B4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A4382-FE20-4C8E-8BEA-C0DCF2B19CA8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C3923-DF8B-41D3-88B5-B1B61D2974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21CA2-E6F8-413D-837B-63A11A672F24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69B1B-4EC9-4D99-8A52-9E16A57BCF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6497D-61AD-416B-802C-2BD073D58DB0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14823-9FC3-47AE-8145-5B22750568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C746C-4DA1-47BE-A951-82EFBF76C86F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F7263-1612-4484-BDF7-DF243DEE82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9734C-D210-4C24-A6F3-F68C4BC87B3E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A4CC7-DFFA-45FC-A3E3-B094BFC344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3692-6871-481F-AA37-3BCC3AE9B95E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A69A8-1496-4416-B1C3-1758EE3090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AF081-38BC-4295-A1A2-99DE961D7DCC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5C5FC-2551-45CA-BAB5-9F479B04EE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BD0E59-B295-4F0F-A09F-417963023396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41AC8A-2828-47D6-9199-CC665C2E08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learningapps.org/watch?v=peap262hn22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u="sng" dirty="0"/>
              <a:t>Obohacování slovní zásoby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07904" y="3886200"/>
            <a:ext cx="4064496" cy="550912"/>
          </a:xfrm>
          <a:solidFill>
            <a:srgbClr val="00B050"/>
          </a:solidFill>
        </p:spPr>
        <p:txBody>
          <a:bodyPr/>
          <a:lstStyle/>
          <a:p>
            <a:r>
              <a:rPr lang="cs-CZ" b="1">
                <a:solidFill>
                  <a:schemeClr val="tx1"/>
                </a:solidFill>
              </a:rPr>
              <a:t>8. </a:t>
            </a:r>
            <a:r>
              <a:rPr lang="cs-CZ" b="1" dirty="0">
                <a:solidFill>
                  <a:schemeClr val="tx1"/>
                </a:solidFill>
              </a:rPr>
              <a:t>třída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18488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u="sng" dirty="0">
                <a:solidFill>
                  <a:srgbClr val="7030A0"/>
                </a:solidFill>
              </a:rPr>
              <a:t>c) ZKRACOVÁNÍ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při víceslovném pojmenování je potřeba název zkrátit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7030A0"/>
                </a:solidFill>
              </a:rPr>
              <a:t>ZKRATKA</a:t>
            </a:r>
            <a:r>
              <a:rPr lang="cs-CZ" sz="2800" dirty="0"/>
              <a:t> – z počátečních písmen slov (ČVUT, ČR, OSN, OA a SOŠ)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 - obvykle se vyslovují po písmenech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7030A0"/>
                </a:solidFill>
              </a:rPr>
              <a:t>ZKRATKOVÉ SLOVO </a:t>
            </a:r>
            <a:r>
              <a:rPr lang="cs-CZ" sz="2800" dirty="0"/>
              <a:t>– vytvořeno z počátečních hlásek nebo slabik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(Sazka, Čedok)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- vyslovuje se jako slovo, skloňuje 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7030A0"/>
                </a:solidFill>
              </a:rPr>
              <a:t>ZKRATKY FREKVENTOVANÝCH SLOV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např., </a:t>
            </a:r>
            <a:r>
              <a:rPr lang="cs-CZ" sz="2800" dirty="0" err="1"/>
              <a:t>tj</a:t>
            </a:r>
            <a:r>
              <a:rPr lang="cs-CZ" sz="2800" dirty="0"/>
              <a:t>, </a:t>
            </a:r>
            <a:r>
              <a:rPr lang="cs-CZ" sz="2800" dirty="0" err="1"/>
              <a:t>atd</a:t>
            </a:r>
            <a:r>
              <a:rPr lang="cs-CZ" sz="2800" dirty="0"/>
              <a:t>, a.s.	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symboly veličin – m, g, </a:t>
            </a:r>
            <a:r>
              <a:rPr lang="cs-CZ" sz="2800" dirty="0" err="1"/>
              <a:t>NaCl</a:t>
            </a:r>
            <a:r>
              <a:rPr lang="cs-CZ" sz="2800" dirty="0"/>
              <a:t>	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tituly – </a:t>
            </a:r>
            <a:r>
              <a:rPr lang="cs-CZ" sz="2800" dirty="0" err="1"/>
              <a:t>MUDr</a:t>
            </a:r>
            <a:r>
              <a:rPr lang="cs-CZ" sz="2800" dirty="0"/>
              <a:t>,. Ing., Mgr.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576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cs-CZ" u="sng" dirty="0">
                <a:solidFill>
                  <a:srgbClr val="C00000"/>
                </a:solidFill>
              </a:rPr>
              <a:t>3. </a:t>
            </a:r>
            <a:r>
              <a:rPr lang="cs-CZ" b="1" u="sng" dirty="0">
                <a:solidFill>
                  <a:srgbClr val="C00000"/>
                </a:solidFill>
              </a:rPr>
              <a:t>Spojování slov v sousloví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cs-CZ" u="sng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tvoření víceslovných pojmenování mající jeden význam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nelze od nich odvozovat další slova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např. osobní vlak, základní škola, skok vysoký,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cs-CZ" sz="13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54340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cs-CZ" u="sng" dirty="0">
                <a:solidFill>
                  <a:srgbClr val="FFC000"/>
                </a:solidFill>
              </a:rPr>
              <a:t>4.</a:t>
            </a:r>
            <a:r>
              <a:rPr lang="cs-CZ" sz="2400" u="sng" dirty="0">
                <a:solidFill>
                  <a:srgbClr val="FFC000"/>
                </a:solidFill>
              </a:rPr>
              <a:t> </a:t>
            </a:r>
            <a:r>
              <a:rPr lang="cs-CZ" b="1" u="sng" dirty="0">
                <a:solidFill>
                  <a:srgbClr val="FFC000"/>
                </a:solidFill>
              </a:rPr>
              <a:t>Přejímání slov z cizích jazyků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cs-CZ" sz="800" u="sng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během vývoje českého jazyka došlo k přejímání </a:t>
            </a:r>
            <a:br>
              <a:rPr lang="cs-CZ" sz="2800" dirty="0"/>
            </a:br>
            <a:r>
              <a:rPr lang="cs-CZ" sz="2800" dirty="0"/>
              <a:t>z různých cizích jazyků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některá zdomácněla (škola, víno, jablko)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sz="28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Přejatá slova z:</a:t>
            </a: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cs-CZ" sz="8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latiny, řečtiny – kosmonautika, dentista	</a:t>
            </a: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italštiny – tenor, violoncello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francouzštin</a:t>
            </a:r>
            <a:r>
              <a:rPr lang="cs-CZ" sz="2800" dirty="0">
                <a:latin typeface="Arial" charset="0"/>
              </a:rPr>
              <a:t>y</a:t>
            </a:r>
            <a:r>
              <a:rPr lang="cs-CZ" sz="2800" dirty="0"/>
              <a:t> – bujón, volán, róba		</a:t>
            </a: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angličtin</a:t>
            </a:r>
            <a:r>
              <a:rPr lang="cs-CZ" sz="2800" dirty="0">
                <a:latin typeface="Arial" charset="0"/>
              </a:rPr>
              <a:t>y</a:t>
            </a:r>
            <a:r>
              <a:rPr lang="cs-CZ" sz="2800" dirty="0"/>
              <a:t> – svetr, tenis, </a:t>
            </a:r>
            <a:r>
              <a:rPr lang="cs-CZ" sz="2800" dirty="0" err="1"/>
              <a:t>hard</a:t>
            </a:r>
            <a:r>
              <a:rPr lang="cs-CZ" sz="2800" dirty="0"/>
              <a:t> rock, software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ruštin</a:t>
            </a:r>
            <a:r>
              <a:rPr lang="cs-CZ" sz="2800" dirty="0">
                <a:latin typeface="Arial" charset="0"/>
              </a:rPr>
              <a:t>y</a:t>
            </a:r>
            <a:r>
              <a:rPr lang="cs-CZ" sz="2800" dirty="0"/>
              <a:t> – prověrka, nářečí, řešit		</a:t>
            </a: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polštiny – obřad, úvaha, mluvnice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25CB0-7232-42A3-A813-023A0E6D2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196770-8D77-4420-A832-15C774776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Jakým způsobem byla obohacena slovní zásoba?</a:t>
            </a:r>
          </a:p>
          <a:p>
            <a:pPr marL="0" indent="0">
              <a:buNone/>
            </a:pPr>
            <a:r>
              <a:rPr lang="cs-CZ" sz="2400" dirty="0"/>
              <a:t>ODVOZOVÁNÍ, SKLÁDÁNÍ, ZKRACOVÁNÍ, PŘEJÍMÁNÍ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ČTK			lesostep		učitelka                 finále			prodavač		východní            zákonodárce		Čedok			zapéct                      zoologie		rovnoběžky		EU                                                         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středověk		č.j.			leasing			</a:t>
            </a: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57895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25CB0-7232-42A3-A813-023A0E6D2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 – řešení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196770-8D77-4420-A832-15C774776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Jakým způsobem byla obohacena slovní zásoba?</a:t>
            </a:r>
          </a:p>
          <a:p>
            <a:pPr marL="0" indent="0">
              <a:buNone/>
            </a:pPr>
            <a:r>
              <a:rPr lang="cs-CZ" sz="2400" dirty="0"/>
              <a:t>ODVOZOVÁNÍ, SKLÁDÁNÍ, ZKRACOVÁNÍ, PŘEJÍMÁNÍ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800" b="1" u="sng" dirty="0">
                <a:solidFill>
                  <a:srgbClr val="7030A0"/>
                </a:solidFill>
              </a:rPr>
              <a:t>ČTK -Z</a:t>
            </a:r>
            <a:r>
              <a:rPr lang="cs-CZ" sz="2800" dirty="0"/>
              <a:t>		</a:t>
            </a:r>
            <a:r>
              <a:rPr lang="cs-CZ" sz="2800" b="1" u="sng" dirty="0">
                <a:solidFill>
                  <a:srgbClr val="002060"/>
                </a:solidFill>
              </a:rPr>
              <a:t>lesostep-S</a:t>
            </a:r>
            <a:r>
              <a:rPr lang="cs-CZ" sz="2800" dirty="0"/>
              <a:t>		</a:t>
            </a:r>
            <a:r>
              <a:rPr lang="cs-CZ" sz="2800" b="1" u="sng" dirty="0">
                <a:solidFill>
                  <a:srgbClr val="FF0000"/>
                </a:solidFill>
              </a:rPr>
              <a:t>učitelka-O </a:t>
            </a:r>
            <a:r>
              <a:rPr lang="cs-CZ" sz="2800" dirty="0"/>
              <a:t>                </a:t>
            </a:r>
            <a:r>
              <a:rPr lang="cs-CZ" sz="2800" b="1" u="sng" dirty="0">
                <a:solidFill>
                  <a:srgbClr val="FFC000"/>
                </a:solidFill>
              </a:rPr>
              <a:t>finále	-P</a:t>
            </a:r>
            <a:r>
              <a:rPr lang="cs-CZ" sz="2800" dirty="0"/>
              <a:t>		</a:t>
            </a:r>
            <a:r>
              <a:rPr lang="cs-CZ" sz="2800" b="1" u="sng" dirty="0">
                <a:solidFill>
                  <a:srgbClr val="FF0000"/>
                </a:solidFill>
              </a:rPr>
              <a:t>prodavač - O</a:t>
            </a:r>
            <a:r>
              <a:rPr lang="cs-CZ" sz="2800" dirty="0"/>
              <a:t>	</a:t>
            </a:r>
            <a:r>
              <a:rPr lang="cs-CZ" sz="2800" b="1" u="sng" dirty="0">
                <a:solidFill>
                  <a:srgbClr val="FF0000"/>
                </a:solidFill>
              </a:rPr>
              <a:t>východní-O </a:t>
            </a:r>
            <a:r>
              <a:rPr lang="cs-CZ" sz="2800" dirty="0"/>
              <a:t>           </a:t>
            </a:r>
            <a:r>
              <a:rPr lang="cs-CZ" sz="2800" b="1" u="sng" dirty="0">
                <a:solidFill>
                  <a:srgbClr val="002060"/>
                </a:solidFill>
              </a:rPr>
              <a:t>zákonodárce- S</a:t>
            </a:r>
            <a:r>
              <a:rPr lang="cs-CZ" sz="2800" b="1" dirty="0">
                <a:solidFill>
                  <a:srgbClr val="002060"/>
                </a:solidFill>
              </a:rPr>
              <a:t>	</a:t>
            </a:r>
            <a:r>
              <a:rPr lang="cs-CZ" sz="2800" b="1" u="sng" dirty="0">
                <a:solidFill>
                  <a:srgbClr val="7030A0"/>
                </a:solidFill>
              </a:rPr>
              <a:t>Čedok -Z</a:t>
            </a:r>
            <a:r>
              <a:rPr lang="cs-CZ" sz="2800" b="1" dirty="0">
                <a:solidFill>
                  <a:srgbClr val="7030A0"/>
                </a:solidFill>
              </a:rPr>
              <a:t>	</a:t>
            </a:r>
            <a:r>
              <a:rPr lang="cs-CZ" sz="2800" dirty="0"/>
              <a:t>	</a:t>
            </a:r>
            <a:r>
              <a:rPr lang="cs-CZ" sz="2800" b="1" u="sng" dirty="0">
                <a:solidFill>
                  <a:srgbClr val="FF0000"/>
                </a:solidFill>
              </a:rPr>
              <a:t>zapéct- O</a:t>
            </a:r>
            <a:r>
              <a:rPr lang="cs-CZ" sz="2800" dirty="0"/>
              <a:t>                   </a:t>
            </a:r>
            <a:r>
              <a:rPr lang="cs-CZ" sz="2800" b="1" u="sng" dirty="0">
                <a:solidFill>
                  <a:srgbClr val="FFC000"/>
                </a:solidFill>
              </a:rPr>
              <a:t>zoologie-P</a:t>
            </a:r>
            <a:r>
              <a:rPr lang="cs-CZ" sz="2800" dirty="0"/>
              <a:t>		</a:t>
            </a:r>
            <a:r>
              <a:rPr lang="cs-CZ" sz="2800" b="1" u="sng" dirty="0">
                <a:solidFill>
                  <a:srgbClr val="002060"/>
                </a:solidFill>
              </a:rPr>
              <a:t>rovnoběžky- S</a:t>
            </a:r>
            <a:r>
              <a:rPr lang="cs-CZ" sz="2800" dirty="0"/>
              <a:t>	</a:t>
            </a:r>
            <a:r>
              <a:rPr lang="cs-CZ" sz="2800" b="1" u="sng" dirty="0">
                <a:solidFill>
                  <a:srgbClr val="7030A0"/>
                </a:solidFill>
              </a:rPr>
              <a:t>EU –Z</a:t>
            </a:r>
            <a:r>
              <a:rPr lang="cs-CZ" sz="2800" b="1" u="sng" dirty="0">
                <a:solidFill>
                  <a:srgbClr val="002060"/>
                </a:solidFill>
              </a:rPr>
              <a:t> </a:t>
            </a:r>
            <a:r>
              <a:rPr lang="cs-CZ" sz="2800" dirty="0"/>
              <a:t>                                                        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b="1" u="sng" dirty="0">
                <a:solidFill>
                  <a:srgbClr val="002060"/>
                </a:solidFill>
              </a:rPr>
              <a:t>středověk- S</a:t>
            </a:r>
            <a:r>
              <a:rPr lang="cs-CZ" sz="2800" dirty="0"/>
              <a:t>		</a:t>
            </a:r>
            <a:r>
              <a:rPr lang="cs-CZ" sz="2800" b="1" u="sng" dirty="0">
                <a:solidFill>
                  <a:srgbClr val="7030A0"/>
                </a:solidFill>
              </a:rPr>
              <a:t>č.j.-Z</a:t>
            </a:r>
            <a:r>
              <a:rPr lang="cs-CZ" sz="2800" dirty="0"/>
              <a:t>			</a:t>
            </a:r>
            <a:r>
              <a:rPr lang="cs-CZ" sz="2800" b="1" u="sng" dirty="0">
                <a:solidFill>
                  <a:srgbClr val="FFC000"/>
                </a:solidFill>
              </a:rPr>
              <a:t>leasing-P</a:t>
            </a:r>
            <a:r>
              <a:rPr lang="cs-CZ" sz="2800" dirty="0"/>
              <a:t>			</a:t>
            </a: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272724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98FFF-058C-4B7C-8DF1-4CBFE08F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DOMÁCÍ ÚKOL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A180AD56-AAC1-4F57-8E26-E789F23F15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2601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bdélník 2"/>
          <p:cNvSpPr/>
          <p:nvPr/>
        </p:nvSpPr>
        <p:spPr>
          <a:xfrm>
            <a:off x="683568" y="51571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hlinkClick r:id="rId7"/>
              </a:rPr>
              <a:t>https://learningapps.org/watch?v=peap262hn22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81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cs-CZ" dirty="0"/>
              <a:t>Obohacování slovní zásoby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b="1" u="sng" dirty="0"/>
              <a:t>Způsoby obohacování: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 sz="800" u="sng" dirty="0"/>
          </a:p>
          <a:p>
            <a:pPr eaLnBrk="1" hangingPunct="1">
              <a:lnSpc>
                <a:spcPct val="90000"/>
              </a:lnSpc>
              <a:buFont typeface="Arial" charset="0"/>
              <a:buAutoNum type="arabicParenR"/>
            </a:pPr>
            <a:r>
              <a:rPr lang="cs-CZ" dirty="0"/>
              <a:t> </a:t>
            </a:r>
            <a:r>
              <a:rPr lang="cs-CZ" b="1" u="sng" dirty="0">
                <a:solidFill>
                  <a:srgbClr val="00B050"/>
                </a:solidFill>
              </a:rPr>
              <a:t>Změna významu slov</a:t>
            </a:r>
            <a:endParaRPr lang="cs-CZ" sz="800" b="1" u="sng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AutoNum type="arabicParenR"/>
            </a:pPr>
            <a:r>
              <a:rPr lang="cs-CZ" dirty="0"/>
              <a:t> </a:t>
            </a:r>
            <a:r>
              <a:rPr lang="cs-CZ" b="1" u="sng" dirty="0">
                <a:solidFill>
                  <a:srgbClr val="00B0F0"/>
                </a:solidFill>
              </a:rPr>
              <a:t>Tvoření nových slov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              a) </a:t>
            </a:r>
            <a:r>
              <a:rPr lang="cs-CZ" dirty="0">
                <a:solidFill>
                  <a:srgbClr val="FF0000"/>
                </a:solidFill>
              </a:rPr>
              <a:t>odvozování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              b) </a:t>
            </a:r>
            <a:r>
              <a:rPr lang="cs-CZ" dirty="0">
                <a:solidFill>
                  <a:srgbClr val="002060"/>
                </a:solidFill>
              </a:rPr>
              <a:t>skládání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              c) </a:t>
            </a:r>
            <a:r>
              <a:rPr lang="cs-CZ" dirty="0">
                <a:solidFill>
                  <a:srgbClr val="7030A0"/>
                </a:solidFill>
              </a:rPr>
              <a:t>zkracování</a:t>
            </a:r>
            <a:endParaRPr lang="cs-CZ" sz="800" dirty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3) </a:t>
            </a:r>
            <a:r>
              <a:rPr lang="cs-CZ" b="1" u="sng" dirty="0">
                <a:solidFill>
                  <a:srgbClr val="C00000"/>
                </a:solidFill>
              </a:rPr>
              <a:t>Spojování slov v sousloví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4) </a:t>
            </a:r>
            <a:r>
              <a:rPr lang="cs-CZ" b="1" u="sng" dirty="0">
                <a:solidFill>
                  <a:srgbClr val="FFC000"/>
                </a:solidFill>
              </a:rPr>
              <a:t>Přejímání slov z jiných jazyků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395288" y="620713"/>
            <a:ext cx="8353425" cy="5761037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u="sng" dirty="0">
                <a:solidFill>
                  <a:srgbClr val="00B050"/>
                </a:solidFill>
              </a:rPr>
              <a:t>1. </a:t>
            </a:r>
            <a:r>
              <a:rPr lang="cs-CZ" b="1" u="sng" dirty="0">
                <a:solidFill>
                  <a:srgbClr val="00B050"/>
                </a:solidFill>
              </a:rPr>
              <a:t>Změna slovního významu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cs-CZ" sz="800" b="1" dirty="0"/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400" dirty="0"/>
              <a:t>- </a:t>
            </a:r>
            <a:r>
              <a:rPr lang="cs-CZ" sz="2800" dirty="0"/>
              <a:t>většina slov má více významů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B050"/>
                </a:solidFill>
              </a:rPr>
              <a:t>zužování významu </a:t>
            </a:r>
            <a:r>
              <a:rPr lang="cs-CZ" sz="2800" dirty="0"/>
              <a:t>– slovo mělo původně širší význam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dobytek </a:t>
            </a:r>
            <a:r>
              <a:rPr lang="cs-CZ" sz="2800" dirty="0"/>
              <a:t>– původně něco dobytého (kořist)</a:t>
            </a:r>
            <a:endParaRPr lang="cs-CZ" sz="2800" dirty="0">
              <a:latin typeface="Arial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>
                <a:latin typeface="Arial" charset="0"/>
              </a:rPr>
              <a:t>			 </a:t>
            </a:r>
            <a:r>
              <a:rPr lang="cs-CZ" sz="2800" dirty="0"/>
              <a:t>- nyní – zvířata </a:t>
            </a:r>
            <a:endParaRPr lang="cs-CZ" sz="2800" dirty="0">
              <a:latin typeface="Arial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palec</a:t>
            </a:r>
            <a:r>
              <a:rPr lang="cs-CZ" sz="2800" dirty="0"/>
              <a:t> – původně jakýkoliv prst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>
                <a:latin typeface="Arial" charset="0"/>
              </a:rPr>
              <a:t>	      	</a:t>
            </a:r>
            <a:r>
              <a:rPr lang="cs-CZ" sz="2800" dirty="0"/>
              <a:t>- nyní jediný prst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cs-CZ" sz="800" dirty="0"/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B050"/>
                </a:solidFill>
              </a:rPr>
              <a:t> rozšiřování významu </a:t>
            </a:r>
            <a:r>
              <a:rPr lang="cs-CZ" sz="2800" dirty="0"/>
              <a:t>– slovo mělo původně užší význam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limonáda </a:t>
            </a:r>
            <a:r>
              <a:rPr lang="cs-CZ" sz="2800" dirty="0"/>
              <a:t>– původně jen citronová voda	</a:t>
            </a:r>
            <a:endParaRPr lang="cs-CZ" sz="2800" dirty="0">
              <a:latin typeface="Arial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>
                <a:latin typeface="Arial" charset="0"/>
              </a:rPr>
              <a:t>			 </a:t>
            </a:r>
            <a:r>
              <a:rPr lang="cs-CZ" sz="2800" dirty="0"/>
              <a:t>- dnes jakákoliv ovocná šťáva </a:t>
            </a:r>
            <a:endParaRPr lang="cs-CZ" sz="2800" dirty="0">
              <a:latin typeface="Arial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zápas </a:t>
            </a:r>
            <a:r>
              <a:rPr lang="cs-CZ" sz="2800" dirty="0"/>
              <a:t>– původně boj (chytání za pas)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>
                <a:latin typeface="Arial" charset="0"/>
              </a:rPr>
              <a:t>			</a:t>
            </a:r>
            <a:r>
              <a:rPr lang="cs-CZ" sz="2800" dirty="0"/>
              <a:t>- dnes jakýkoliv boj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cs-CZ" sz="2800" dirty="0"/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cs-CZ" sz="1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B050"/>
                </a:solidFill>
              </a:rPr>
              <a:t>přenesení pojmenování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METAFORA </a:t>
            </a:r>
            <a:r>
              <a:rPr lang="cs-CZ" sz="2800" dirty="0"/>
              <a:t>– přenesení názvu na základě podobnosti vzhledu nebo funkce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kočičky – domácí zvířata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          - květy jívy (hebké jako kočičí srst)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METONYMIE </a:t>
            </a:r>
            <a:r>
              <a:rPr lang="cs-CZ" sz="2800" dirty="0"/>
              <a:t>-  přenesení názvu na základě věcné souvislosti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psaní – činnost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        - dopis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0936A-2CB3-4F33-B04A-DC7D3678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00B050"/>
                </a:solidFill>
              </a:rPr>
              <a:t>Změna slovního významu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F99C7-E5DF-4026-A73E-415A67697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Uveďte další významy slov: </a:t>
            </a:r>
          </a:p>
          <a:p>
            <a:pPr marL="0" indent="0">
              <a:buNone/>
            </a:pPr>
            <a:r>
              <a:rPr lang="cs-CZ" dirty="0"/>
              <a:t>BRANKA</a:t>
            </a:r>
          </a:p>
          <a:p>
            <a:pPr marL="0" indent="0">
              <a:buNone/>
            </a:pPr>
            <a:r>
              <a:rPr lang="cs-CZ" dirty="0"/>
              <a:t>MYŠ</a:t>
            </a:r>
          </a:p>
          <a:p>
            <a:pPr marL="0" indent="0">
              <a:buNone/>
            </a:pPr>
            <a:r>
              <a:rPr lang="cs-CZ" dirty="0"/>
              <a:t>RAKETA</a:t>
            </a:r>
          </a:p>
          <a:p>
            <a:pPr marL="0" indent="0">
              <a:buNone/>
            </a:pPr>
            <a:r>
              <a:rPr lang="cs-CZ" dirty="0"/>
              <a:t>KOŠ</a:t>
            </a:r>
          </a:p>
          <a:p>
            <a:pPr marL="0" indent="0">
              <a:buNone/>
            </a:pPr>
            <a:r>
              <a:rPr lang="cs-CZ" dirty="0"/>
              <a:t>LOS</a:t>
            </a:r>
          </a:p>
          <a:p>
            <a:pPr marL="0" indent="0">
              <a:buNone/>
            </a:pPr>
            <a:r>
              <a:rPr lang="cs-CZ" dirty="0"/>
              <a:t>KOLEJ </a:t>
            </a:r>
          </a:p>
        </p:txBody>
      </p:sp>
    </p:spTree>
    <p:extLst>
      <p:ext uri="{BB962C8B-B14F-4D97-AF65-F5344CB8AC3E}">
        <p14:creationId xmlns:p14="http://schemas.microsoft.com/office/powerpoint/2010/main" val="287387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91513" cy="5905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b="1" u="sng" dirty="0">
                <a:solidFill>
                  <a:srgbClr val="00B0F0"/>
                </a:solidFill>
              </a:rPr>
              <a:t>2. Tvoření nových slov</a:t>
            </a:r>
          </a:p>
          <a:p>
            <a:pPr eaLnBrk="1" hangingPunct="1">
              <a:buFont typeface="Arial" charset="0"/>
              <a:buAutoNum type="alphaLcParenR"/>
            </a:pPr>
            <a:r>
              <a:rPr lang="cs-CZ" sz="2800" b="1" u="sng" dirty="0">
                <a:solidFill>
                  <a:srgbClr val="FF0000"/>
                </a:solidFill>
              </a:rPr>
              <a:t>ODVOZOVÁNÍ</a:t>
            </a:r>
          </a:p>
          <a:p>
            <a:pPr eaLnBrk="1" hangingPunct="1">
              <a:buFontTx/>
              <a:buChar char="-"/>
            </a:pPr>
            <a:r>
              <a:rPr lang="cs-CZ" sz="2800" dirty="0"/>
              <a:t>na základě existujících slov tvoříme nová slova pomocí předpon, přípon</a:t>
            </a:r>
          </a:p>
          <a:p>
            <a:pPr eaLnBrk="1" hangingPunct="1">
              <a:buFontTx/>
              <a:buChar char="-"/>
            </a:pPr>
            <a:endParaRPr lang="cs-CZ" sz="2800" dirty="0"/>
          </a:p>
          <a:p>
            <a:pPr eaLnBrk="1" hangingPunct="1">
              <a:buFont typeface="Arial" charset="0"/>
              <a:buNone/>
            </a:pPr>
            <a:r>
              <a:rPr lang="cs-CZ" sz="2800" b="1" dirty="0"/>
              <a:t>základové slovo </a:t>
            </a:r>
            <a:r>
              <a:rPr lang="cs-CZ" sz="2800" dirty="0"/>
              <a:t>= </a:t>
            </a:r>
            <a:r>
              <a:rPr lang="cs-CZ" sz="2800" dirty="0" err="1"/>
              <a:t>slovo</a:t>
            </a:r>
            <a:r>
              <a:rPr lang="cs-CZ" sz="2800" dirty="0"/>
              <a:t>, od kterého je nové slovo odvozeno</a:t>
            </a:r>
          </a:p>
          <a:p>
            <a:pPr eaLnBrk="1" hangingPunct="1">
              <a:buFont typeface="Arial" charset="0"/>
              <a:buNone/>
            </a:pPr>
            <a:r>
              <a:rPr lang="cs-CZ" sz="2800" dirty="0"/>
              <a:t>smrk → smrkový		led → ledový → ledovec</a:t>
            </a:r>
          </a:p>
          <a:p>
            <a:pPr eaLnBrk="1" hangingPunct="1">
              <a:buFont typeface="Arial" charset="0"/>
              <a:buNone/>
            </a:pPr>
            <a:endParaRPr lang="cs-CZ" sz="2800" dirty="0"/>
          </a:p>
          <a:p>
            <a:pPr eaLnBrk="1" hangingPunct="1">
              <a:buFont typeface="Arial" charset="0"/>
              <a:buNone/>
            </a:pP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b="1" u="sng" dirty="0">
                <a:solidFill>
                  <a:srgbClr val="00B0F0"/>
                </a:solidFill>
              </a:rPr>
              <a:t>Prostředky odvozování:</a:t>
            </a:r>
            <a:endParaRPr lang="cs-CZ" sz="2800" b="1" u="sng" dirty="0">
              <a:solidFill>
                <a:srgbClr val="00B0F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cs-CZ" sz="2800" u="sng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2800" b="1" u="sng" dirty="0">
                <a:solidFill>
                  <a:srgbClr val="00B0F0"/>
                </a:solidFill>
              </a:rPr>
              <a:t>předpona</a:t>
            </a:r>
            <a:r>
              <a:rPr lang="cs-CZ" sz="2800" dirty="0"/>
              <a:t> = část slova před kořenem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sz="2800" dirty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          - psát – </a:t>
            </a:r>
            <a:r>
              <a:rPr lang="cs-CZ" sz="2800" b="1" dirty="0">
                <a:solidFill>
                  <a:srgbClr val="00B0F0"/>
                </a:solidFill>
              </a:rPr>
              <a:t>na</a:t>
            </a:r>
            <a:r>
              <a:rPr lang="cs-CZ" sz="2800" dirty="0"/>
              <a:t>psat, </a:t>
            </a:r>
            <a:r>
              <a:rPr lang="cs-CZ" sz="2800" b="1" dirty="0">
                <a:solidFill>
                  <a:srgbClr val="00B0F0"/>
                </a:solidFill>
              </a:rPr>
              <a:t>pře</a:t>
            </a:r>
            <a:r>
              <a:rPr lang="cs-CZ" sz="2800" dirty="0"/>
              <a:t>psat, </a:t>
            </a:r>
            <a:r>
              <a:rPr lang="cs-CZ" sz="2800" b="1" dirty="0">
                <a:solidFill>
                  <a:srgbClr val="00B0F0"/>
                </a:solidFill>
              </a:rPr>
              <a:t>do</a:t>
            </a:r>
            <a:r>
              <a:rPr lang="cs-CZ" sz="2800" dirty="0"/>
              <a:t>psat, </a:t>
            </a:r>
            <a:r>
              <a:rPr lang="cs-CZ" sz="2800" b="1" dirty="0">
                <a:solidFill>
                  <a:srgbClr val="00B0F0"/>
                </a:solidFill>
              </a:rPr>
              <a:t>ode</a:t>
            </a:r>
            <a:r>
              <a:rPr lang="cs-CZ" sz="2800" dirty="0"/>
              <a:t>psat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   - číst – </a:t>
            </a:r>
            <a:r>
              <a:rPr lang="cs-CZ" sz="2800" b="1" dirty="0">
                <a:solidFill>
                  <a:srgbClr val="00B0F0"/>
                </a:solidFill>
              </a:rPr>
              <a:t>pře</a:t>
            </a:r>
            <a:r>
              <a:rPr lang="cs-CZ" sz="2800" dirty="0"/>
              <a:t>číst, </a:t>
            </a:r>
            <a:r>
              <a:rPr lang="cs-CZ" sz="2800" b="1" dirty="0">
                <a:solidFill>
                  <a:srgbClr val="00B0F0"/>
                </a:solidFill>
              </a:rPr>
              <a:t>ne</a:t>
            </a:r>
            <a:r>
              <a:rPr lang="cs-CZ" sz="2800" dirty="0"/>
              <a:t>číst, </a:t>
            </a:r>
            <a:r>
              <a:rPr lang="cs-CZ" sz="2800" b="1" dirty="0">
                <a:solidFill>
                  <a:srgbClr val="00B0F0"/>
                </a:solidFill>
              </a:rPr>
              <a:t>do</a:t>
            </a:r>
            <a:r>
              <a:rPr lang="cs-CZ" sz="2800" dirty="0"/>
              <a:t>číst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	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    - kuřák – </a:t>
            </a:r>
            <a:r>
              <a:rPr lang="cs-CZ" sz="2800" b="1" dirty="0">
                <a:solidFill>
                  <a:srgbClr val="00B0F0"/>
                </a:solidFill>
              </a:rPr>
              <a:t>ne</a:t>
            </a:r>
            <a:r>
              <a:rPr lang="cs-CZ" sz="2800" dirty="0"/>
              <a:t>kuřák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   - věk – </a:t>
            </a:r>
            <a:r>
              <a:rPr lang="cs-CZ" sz="2800" b="1" dirty="0">
                <a:solidFill>
                  <a:srgbClr val="00B0F0"/>
                </a:solidFill>
              </a:rPr>
              <a:t>pra</a:t>
            </a:r>
            <a:r>
              <a:rPr lang="cs-CZ" sz="2800" dirty="0"/>
              <a:t>věk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2800" b="1" dirty="0">
                <a:solidFill>
                  <a:srgbClr val="C00000"/>
                </a:solidFill>
              </a:rPr>
              <a:t>přípona</a:t>
            </a:r>
            <a:r>
              <a:rPr lang="cs-CZ" sz="2800" dirty="0"/>
              <a:t> = část slova za kořenem, může docházet ke střídání hlásek - (hrad – hrádek, ráno – ranní)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a) </a:t>
            </a:r>
            <a:r>
              <a:rPr lang="cs-CZ" sz="2800" b="1" u="sng" dirty="0">
                <a:solidFill>
                  <a:srgbClr val="C00000"/>
                </a:solidFill>
              </a:rPr>
              <a:t>názvy pracovníků </a:t>
            </a:r>
            <a:r>
              <a:rPr lang="cs-CZ" sz="2800" dirty="0"/>
              <a:t>– tav</a:t>
            </a:r>
            <a:r>
              <a:rPr lang="cs-CZ" sz="2800" b="1" dirty="0">
                <a:solidFill>
                  <a:srgbClr val="C00000"/>
                </a:solidFill>
              </a:rPr>
              <a:t>ič</a:t>
            </a:r>
            <a:r>
              <a:rPr lang="cs-CZ" sz="2800" dirty="0"/>
              <a:t>, doručovat</a:t>
            </a:r>
            <a:r>
              <a:rPr lang="cs-CZ" sz="2800" b="1" dirty="0">
                <a:solidFill>
                  <a:srgbClr val="C00000"/>
                </a:solidFill>
              </a:rPr>
              <a:t>el</a:t>
            </a:r>
            <a:r>
              <a:rPr lang="cs-CZ" sz="2800" dirty="0"/>
              <a:t>, průvodč</a:t>
            </a:r>
            <a:r>
              <a:rPr lang="cs-CZ" sz="2800" b="1" dirty="0">
                <a:solidFill>
                  <a:srgbClr val="C00000"/>
                </a:solidFill>
              </a:rPr>
              <a:t>í</a:t>
            </a:r>
            <a:r>
              <a:rPr lang="cs-CZ" sz="2800" dirty="0"/>
              <a:t>, stavb</a:t>
            </a:r>
            <a:r>
              <a:rPr lang="cs-CZ" sz="2800" b="1" dirty="0">
                <a:solidFill>
                  <a:srgbClr val="C00000"/>
                </a:solidFill>
              </a:rPr>
              <a:t>ař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b) </a:t>
            </a:r>
            <a:r>
              <a:rPr lang="cs-CZ" sz="2800" b="1" u="sng" dirty="0">
                <a:solidFill>
                  <a:srgbClr val="C00000"/>
                </a:solidFill>
              </a:rPr>
              <a:t>přechýlené názvy </a:t>
            </a:r>
            <a:r>
              <a:rPr lang="cs-CZ" sz="2800" dirty="0"/>
              <a:t>– kadeřn</a:t>
            </a:r>
            <a:r>
              <a:rPr lang="cs-CZ" sz="2800" b="1" dirty="0">
                <a:solidFill>
                  <a:srgbClr val="C00000"/>
                </a:solidFill>
              </a:rPr>
              <a:t>ice</a:t>
            </a:r>
            <a:r>
              <a:rPr lang="cs-CZ" sz="2800" dirty="0"/>
              <a:t>, ministr</a:t>
            </a:r>
            <a:r>
              <a:rPr lang="cs-CZ" sz="2800" b="1" dirty="0">
                <a:solidFill>
                  <a:srgbClr val="C00000"/>
                </a:solidFill>
              </a:rPr>
              <a:t>yně</a:t>
            </a:r>
            <a:r>
              <a:rPr lang="cs-CZ" sz="2800" dirty="0"/>
              <a:t>, mistr</a:t>
            </a:r>
            <a:r>
              <a:rPr lang="cs-CZ" sz="2800" b="1" dirty="0">
                <a:solidFill>
                  <a:srgbClr val="C00000"/>
                </a:solidFill>
              </a:rPr>
              <a:t>ová</a:t>
            </a:r>
            <a:r>
              <a:rPr lang="cs-CZ" sz="2800" dirty="0"/>
              <a:t>, frézař</a:t>
            </a:r>
            <a:r>
              <a:rPr lang="cs-CZ" sz="2800" b="1" dirty="0">
                <a:solidFill>
                  <a:srgbClr val="C00000"/>
                </a:solidFill>
              </a:rPr>
              <a:t>ka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c) </a:t>
            </a:r>
            <a:r>
              <a:rPr lang="cs-CZ" sz="2800" b="1" u="sng" dirty="0">
                <a:solidFill>
                  <a:srgbClr val="C00000"/>
                </a:solidFill>
              </a:rPr>
              <a:t>nástroje</a:t>
            </a:r>
            <a:r>
              <a:rPr lang="cs-CZ" sz="2800" dirty="0"/>
              <a:t> – chlad</a:t>
            </a:r>
            <a:r>
              <a:rPr lang="cs-CZ" sz="2800" b="1" dirty="0">
                <a:solidFill>
                  <a:srgbClr val="C00000"/>
                </a:solidFill>
              </a:rPr>
              <a:t>ič</a:t>
            </a:r>
            <a:r>
              <a:rPr lang="cs-CZ" sz="2800" dirty="0"/>
              <a:t>, doprav</a:t>
            </a:r>
            <a:r>
              <a:rPr lang="cs-CZ" sz="2800" b="1" dirty="0">
                <a:solidFill>
                  <a:srgbClr val="C00000"/>
                </a:solidFill>
              </a:rPr>
              <a:t>ník</a:t>
            </a:r>
            <a:r>
              <a:rPr lang="cs-CZ" sz="2800" dirty="0"/>
              <a:t>, sbíje</a:t>
            </a:r>
            <a:r>
              <a:rPr lang="cs-CZ" sz="2800" b="1" dirty="0">
                <a:solidFill>
                  <a:srgbClr val="C00000"/>
                </a:solidFill>
              </a:rPr>
              <a:t>čka</a:t>
            </a:r>
            <a:r>
              <a:rPr lang="cs-CZ" sz="2800" dirty="0"/>
              <a:t>, svěr</a:t>
            </a:r>
            <a:r>
              <a:rPr lang="cs-CZ" sz="2800" b="1" dirty="0">
                <a:solidFill>
                  <a:srgbClr val="C00000"/>
                </a:solidFill>
              </a:rPr>
              <a:t>ák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d) </a:t>
            </a:r>
            <a:r>
              <a:rPr lang="cs-CZ" sz="2800" b="1" u="sng" dirty="0">
                <a:solidFill>
                  <a:srgbClr val="C00000"/>
                </a:solidFill>
              </a:rPr>
              <a:t>názvy vlastností </a:t>
            </a:r>
            <a:r>
              <a:rPr lang="cs-CZ" sz="2800" dirty="0"/>
              <a:t>– neprodyšnost, hustota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e) </a:t>
            </a:r>
            <a:r>
              <a:rPr lang="cs-CZ" sz="2800" b="1" u="sng" dirty="0">
                <a:solidFill>
                  <a:srgbClr val="C00000"/>
                </a:solidFill>
              </a:rPr>
              <a:t>ženská příjmení </a:t>
            </a:r>
            <a:r>
              <a:rPr lang="cs-CZ" sz="2800" dirty="0"/>
              <a:t>– přípona -</a:t>
            </a:r>
            <a:r>
              <a:rPr lang="cs-CZ" sz="2800" b="1" dirty="0" err="1">
                <a:solidFill>
                  <a:srgbClr val="C00000"/>
                </a:solidFill>
              </a:rPr>
              <a:t>ová</a:t>
            </a:r>
            <a:r>
              <a:rPr lang="cs-CZ" sz="2800" dirty="0"/>
              <a:t> (Nováková), -</a:t>
            </a:r>
            <a:r>
              <a:rPr lang="cs-CZ" sz="2800" b="1" dirty="0">
                <a:solidFill>
                  <a:srgbClr val="C00000"/>
                </a:solidFill>
              </a:rPr>
              <a:t>ská</a:t>
            </a:r>
            <a:r>
              <a:rPr lang="cs-CZ" sz="2800" dirty="0"/>
              <a:t> (</a:t>
            </a:r>
            <a:r>
              <a:rPr lang="cs-CZ" sz="2800" dirty="0" err="1"/>
              <a:t>Kučeská</a:t>
            </a:r>
            <a:r>
              <a:rPr lang="cs-CZ" sz="2800" dirty="0"/>
              <a:t>), </a:t>
            </a:r>
            <a:r>
              <a:rPr lang="cs-CZ" sz="2800" b="1" dirty="0">
                <a:solidFill>
                  <a:srgbClr val="C00000"/>
                </a:solidFill>
              </a:rPr>
              <a:t>-á</a:t>
            </a:r>
            <a:r>
              <a:rPr lang="cs-CZ" sz="2800" dirty="0"/>
              <a:t> (Veselá)</a:t>
            </a:r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800" u="sng" dirty="0">
                <a:solidFill>
                  <a:srgbClr val="002060"/>
                </a:solidFill>
              </a:rPr>
              <a:t>b) </a:t>
            </a:r>
            <a:r>
              <a:rPr lang="cs-CZ" sz="2800" b="1" u="sng" dirty="0">
                <a:solidFill>
                  <a:srgbClr val="002060"/>
                </a:solidFill>
              </a:rPr>
              <a:t>SKLÁDÁNÍ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800" dirty="0"/>
              <a:t>spojování dvou i více slovních základů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2060"/>
                </a:solidFill>
              </a:rPr>
              <a:t>pravá složenina </a:t>
            </a:r>
            <a:r>
              <a:rPr lang="cs-CZ" sz="2800" dirty="0"/>
              <a:t>– první část složeniny se ke druhé připojuje spojovací souhláskou -o (ropovod), -e (koželuh), -i (desetiboj)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2060"/>
                </a:solidFill>
              </a:rPr>
              <a:t> nepravá složenina </a:t>
            </a:r>
            <a:r>
              <a:rPr lang="cs-CZ" sz="2800" dirty="0"/>
              <a:t>– dají se rozložit na slovní spojení beze změny složek (obranyschopný, sebekritika)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2060"/>
                </a:solidFill>
              </a:rPr>
              <a:t>hybridní složeniny </a:t>
            </a:r>
            <a:r>
              <a:rPr lang="cs-CZ" sz="2800" dirty="0"/>
              <a:t>– jedna část je cizího původu, druhá českého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800" dirty="0"/>
              <a:t>   (fotobuňka, elektroléčba, autodoprava)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800" b="1" u="sng" dirty="0">
                <a:solidFill>
                  <a:srgbClr val="002060"/>
                </a:solidFill>
                <a:highlight>
                  <a:srgbClr val="00FFFF"/>
                </a:highlight>
              </a:rPr>
              <a:t>UVEĎTE DALŠÍ PŘÍKLADY.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506</Words>
  <Application>Microsoft Office PowerPoint</Application>
  <PresentationFormat>Předvádění na obrazovce (4:3)</PresentationFormat>
  <Paragraphs>117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Motiv sady Office</vt:lpstr>
      <vt:lpstr>Obohacování slovní zásoby</vt:lpstr>
      <vt:lpstr>Obohacování slovní zásoby</vt:lpstr>
      <vt:lpstr>Prezentace aplikace PowerPoint</vt:lpstr>
      <vt:lpstr>Prezentace aplikace PowerPoint</vt:lpstr>
      <vt:lpstr>Změna slovního významu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Procvičování učiva </vt:lpstr>
      <vt:lpstr>Procvičování učiva – řešení </vt:lpstr>
      <vt:lpstr>DOMÁCÍ 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obsluha</dc:creator>
  <dc:description>Autorem materiálu a všech jeho částí, není-li uvedeno jinak, je Mgr. Petra Karfíková
Dostupné z Metodického portálu www.rvp.cz; ISSN 1802-4785. 
Provozuje Národní ústav pro vzdělávání, školské poradenské zařízení a zařízení pro další vzdělávání pedagogických pracovníků (NÚV).</dc:description>
  <cp:lastModifiedBy>Bednářová Pavla</cp:lastModifiedBy>
  <cp:revision>35</cp:revision>
  <dcterms:created xsi:type="dcterms:W3CDTF">2013-02-16T18:56:58Z</dcterms:created>
  <dcterms:modified xsi:type="dcterms:W3CDTF">2022-01-31T20:29:05Z</dcterms:modified>
</cp:coreProperties>
</file>