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1" r:id="rId3"/>
    <p:sldId id="262" r:id="rId4"/>
    <p:sldId id="269" r:id="rId5"/>
    <p:sldId id="270" r:id="rId6"/>
    <p:sldId id="271" r:id="rId7"/>
    <p:sldId id="266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024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10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1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5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0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8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4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77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76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37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80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E53F894-F921-41A3-A875-65BBBA34E47F}" type="datetimeFigureOut">
              <a:rPr lang="cs-CZ" smtClean="0"/>
              <a:t>11.02.2024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2C068EF-8C36-40A8-9126-2982158485A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46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>
            <a:normAutofit/>
          </a:bodyPr>
          <a:lstStyle/>
          <a:p>
            <a:r>
              <a:rPr lang="cs-CZ" b="1"/>
              <a:t>PŘEDMĚT</a:t>
            </a:r>
            <a:br>
              <a:rPr lang="cs-CZ" b="1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289753" y="4455621"/>
            <a:ext cx="6269347" cy="1238616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chemeClr val="tx1">
                    <a:lumMod val="85000"/>
                    <a:lumOff val="15000"/>
                  </a:schemeClr>
                </a:solidFill>
              </a:rPr>
              <a:t>7. třída </a:t>
            </a:r>
          </a:p>
        </p:txBody>
      </p:sp>
      <p:pic>
        <p:nvPicPr>
          <p:cNvPr id="7" name="Graphic 6" descr="Zaškrtnutí">
            <a:extLst>
              <a:ext uri="{FF2B5EF4-FFF2-40B4-BE49-F238E27FC236}">
                <a16:creationId xmlns:a16="http://schemas.microsoft.com/office/drawing/2014/main" id="{41BC0DC2-D134-42E9-8013-B50F0BA31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3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596" y="274638"/>
            <a:ext cx="8358246" cy="1225536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1) Doplňte větu, podtrhni přísudek.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2) Do závorky zapište otázku, kterou se ptáš.</a:t>
            </a:r>
            <a:br>
              <a:rPr lang="cs-CZ" sz="28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2596" y="1285861"/>
            <a:ext cx="8358246" cy="22574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cs-CZ" sz="2000" dirty="0"/>
              <a:t>Ve vlaku se Vlasta setkal s  …………..…………. . (________________________)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/>
              <a:t>Potkali jste na chodbě …………….……………… ? (________________________)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/>
              <a:t>Odpoledne se budeme dívat na ……………………….. (____________________)</a:t>
            </a:r>
          </a:p>
          <a:p>
            <a:pPr>
              <a:lnSpc>
                <a:spcPct val="150000"/>
              </a:lnSpc>
              <a:buNone/>
            </a:pPr>
            <a:r>
              <a:rPr lang="cs-CZ" sz="2000" dirty="0"/>
              <a:t>O ……………………………. jsme se ještě neučili. (___________________)</a:t>
            </a:r>
          </a:p>
          <a:p>
            <a:pPr>
              <a:lnSpc>
                <a:spcPct val="150000"/>
              </a:lnSpc>
              <a:buNone/>
            </a:pPr>
            <a:endParaRPr lang="cs-CZ" sz="2000" dirty="0"/>
          </a:p>
          <a:p>
            <a:pPr>
              <a:lnSpc>
                <a:spcPct val="150000"/>
              </a:lnSpc>
              <a:buNone/>
            </a:pP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52596" y="3786191"/>
            <a:ext cx="8358246" cy="830997"/>
          </a:xfrm>
          <a:prstGeom prst="rect">
            <a:avLst/>
          </a:prstGeom>
          <a:solidFill>
            <a:schemeClr val="accent2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cs typeface="Aharoni" pitchFamily="2" charset="-79"/>
              </a:rPr>
              <a:t>Větný člen, který rozvíjí sloveso nebo přídavné jméno, </a:t>
            </a:r>
          </a:p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cs typeface="Aharoni" pitchFamily="2" charset="-79"/>
              </a:rPr>
              <a:t>se nazývá </a:t>
            </a:r>
            <a:r>
              <a:rPr lang="cs-CZ" sz="2400" b="1" u="dashLong" dirty="0">
                <a:solidFill>
                  <a:schemeClr val="accent6">
                    <a:lumMod val="75000"/>
                  </a:schemeClr>
                </a:solidFill>
                <a:cs typeface="Aharoni" pitchFamily="2" charset="-79"/>
              </a:rPr>
              <a:t>PŘEDMĚT.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024166" y="4857760"/>
            <a:ext cx="5777736" cy="70788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cs typeface="Aharoni" pitchFamily="2" charset="-79"/>
              </a:rPr>
              <a:t>Předmět je závislý větný člen.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cs typeface="Aharoni" pitchFamily="2" charset="-79"/>
              </a:rPr>
              <a:t>Jeho tvar určuje řídící sloveso nebo přídavné jméno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81158" y="5786454"/>
            <a:ext cx="8429684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cs-CZ" sz="2000" dirty="0"/>
              <a:t>Nikdy se nevyskytuje v 1. ani v 5. pádě.            </a:t>
            </a:r>
            <a:r>
              <a:rPr lang="cs-CZ" sz="2000" b="1" dirty="0">
                <a:latin typeface="Aharoni" pitchFamily="2" charset="-79"/>
                <a:cs typeface="Aharoni" pitchFamily="2" charset="-79"/>
              </a:rPr>
              <a:t> 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Otázka pro tebe:  Víš proč?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024035" y="6357958"/>
            <a:ext cx="1725409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1.pád = podmět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167307" y="6357958"/>
            <a:ext cx="495097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5.pád  = samostatný větný člen, není součástí věty.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9808" y="295844"/>
            <a:ext cx="10058400" cy="1450757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tx1"/>
                </a:solidFill>
              </a:rPr>
              <a:t>PŘEDMĚT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50461" y="1257306"/>
            <a:ext cx="3043230" cy="400039"/>
          </a:xfr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i="1" u="sng" dirty="0"/>
              <a:t>Předmět bývá vyjádřen: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5" name="Elipsa 4"/>
          <p:cNvSpPr/>
          <p:nvPr/>
        </p:nvSpPr>
        <p:spPr>
          <a:xfrm>
            <a:off x="8160054" y="585774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u="dash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PT</a:t>
            </a:r>
          </a:p>
        </p:txBody>
      </p:sp>
      <p:sp>
        <p:nvSpPr>
          <p:cNvPr id="7" name="Elipsa 6"/>
          <p:cNvSpPr/>
          <p:nvPr/>
        </p:nvSpPr>
        <p:spPr>
          <a:xfrm>
            <a:off x="8810644" y="2643182"/>
            <a:ext cx="1714512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kamarádku</a:t>
            </a:r>
          </a:p>
        </p:txBody>
      </p:sp>
      <p:cxnSp>
        <p:nvCxnSpPr>
          <p:cNvPr id="9" name="Přímá spojovací šipka 8"/>
          <p:cNvCxnSpPr>
            <a:stCxn id="7" idx="1"/>
            <a:endCxn id="6" idx="5"/>
          </p:cNvCxnSpPr>
          <p:nvPr/>
        </p:nvCxnSpPr>
        <p:spPr>
          <a:xfrm rot="16200000" flipV="1">
            <a:off x="8593638" y="2258786"/>
            <a:ext cx="381704" cy="554479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9453587" y="2285992"/>
            <a:ext cx="38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Pt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8667768" y="3929066"/>
            <a:ext cx="1857388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nemocného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024034" y="5715016"/>
            <a:ext cx="509312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r>
              <a:rPr lang="cs-CZ" dirty="0"/>
              <a:t>Slovesem v infinitivu  -     Slyšel jej hovořit za dveřmi.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024034" y="4643446"/>
            <a:ext cx="525329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r>
              <a:rPr lang="cs-CZ" dirty="0"/>
              <a:t>Zájmenem                    -     Podle hlasu ho poznám vždy.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024035" y="3429000"/>
            <a:ext cx="5099153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r>
              <a:rPr lang="cs-CZ" dirty="0"/>
              <a:t>Přídavným jménem    -     Lékař navštíví nemocného.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024034" y="2285992"/>
            <a:ext cx="4896084" cy="3693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r>
              <a:rPr lang="cs-CZ" dirty="0"/>
              <a:t>Podstatným jménem  -     Potkala jsem kamarádku.</a:t>
            </a:r>
          </a:p>
        </p:txBody>
      </p:sp>
      <p:cxnSp>
        <p:nvCxnSpPr>
          <p:cNvPr id="23" name="Přímá spojovací šipka 22"/>
          <p:cNvCxnSpPr>
            <a:stCxn id="13" idx="1"/>
            <a:endCxn id="12" idx="5"/>
          </p:cNvCxnSpPr>
          <p:nvPr/>
        </p:nvCxnSpPr>
        <p:spPr>
          <a:xfrm rot="16200000" flipV="1">
            <a:off x="8462121" y="3535106"/>
            <a:ext cx="310266" cy="645045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a 23"/>
          <p:cNvSpPr/>
          <p:nvPr/>
        </p:nvSpPr>
        <p:spPr>
          <a:xfrm>
            <a:off x="7453322" y="4429132"/>
            <a:ext cx="1357322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poznám</a:t>
            </a:r>
          </a:p>
        </p:txBody>
      </p:sp>
      <p:sp>
        <p:nvSpPr>
          <p:cNvPr id="25" name="Elipsa 24"/>
          <p:cNvSpPr/>
          <p:nvPr/>
        </p:nvSpPr>
        <p:spPr>
          <a:xfrm>
            <a:off x="7596198" y="5429264"/>
            <a:ext cx="1285884" cy="64294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slyšel</a:t>
            </a:r>
          </a:p>
        </p:txBody>
      </p:sp>
      <p:sp>
        <p:nvSpPr>
          <p:cNvPr id="26" name="Elipsa 25"/>
          <p:cNvSpPr/>
          <p:nvPr/>
        </p:nvSpPr>
        <p:spPr>
          <a:xfrm>
            <a:off x="6310314" y="5143512"/>
            <a:ext cx="914400" cy="50006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ho</a:t>
            </a:r>
          </a:p>
        </p:txBody>
      </p:sp>
      <p:sp>
        <p:nvSpPr>
          <p:cNvPr id="28" name="Elipsa 27"/>
          <p:cNvSpPr/>
          <p:nvPr/>
        </p:nvSpPr>
        <p:spPr>
          <a:xfrm>
            <a:off x="9239272" y="6072206"/>
            <a:ext cx="1214446" cy="62864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hovořit</a:t>
            </a:r>
          </a:p>
        </p:txBody>
      </p:sp>
      <p:cxnSp>
        <p:nvCxnSpPr>
          <p:cNvPr id="32" name="Přímá spojovací šipka 31"/>
          <p:cNvCxnSpPr>
            <a:stCxn id="28" idx="1"/>
            <a:endCxn id="25" idx="5"/>
          </p:cNvCxnSpPr>
          <p:nvPr/>
        </p:nvCxnSpPr>
        <p:spPr>
          <a:xfrm rot="16200000" flipV="1">
            <a:off x="8962337" y="5709482"/>
            <a:ext cx="186220" cy="723355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stCxn id="26" idx="7"/>
            <a:endCxn id="24" idx="3"/>
          </p:cNvCxnSpPr>
          <p:nvPr/>
        </p:nvCxnSpPr>
        <p:spPr>
          <a:xfrm rot="5400000" flipH="1" flipV="1">
            <a:off x="7221548" y="4786196"/>
            <a:ext cx="299804" cy="561294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6738942" y="1857364"/>
            <a:ext cx="2071702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Potkala jsem</a:t>
            </a:r>
          </a:p>
        </p:txBody>
      </p:sp>
      <p:sp>
        <p:nvSpPr>
          <p:cNvPr id="12" name="Elipsa 11"/>
          <p:cNvSpPr/>
          <p:nvPr/>
        </p:nvSpPr>
        <p:spPr>
          <a:xfrm>
            <a:off x="6953256" y="3214686"/>
            <a:ext cx="1571636" cy="5715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navštíví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9453587" y="3571876"/>
            <a:ext cx="38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Pt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6167439" y="5000636"/>
            <a:ext cx="38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Pt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9882215" y="5715016"/>
            <a:ext cx="381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875AD-AE71-4F82-85AB-7A9C0BB0B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 dirty="0"/>
              <a:t>Postup při určování předmětu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85678-A3DE-4EF1-B8AF-DBA29D8E8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68" y="1845734"/>
            <a:ext cx="8674873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b="1" u="sng" dirty="0"/>
              <a:t>Postupujte podle návodu:</a:t>
            </a:r>
            <a:br>
              <a:rPr lang="cs-CZ" sz="2800" b="1" dirty="0"/>
            </a:br>
            <a:r>
              <a:rPr lang="cs-CZ" sz="2800" b="1" dirty="0"/>
              <a:t>1) Najděte a označte podmět a přísudek.</a:t>
            </a:r>
            <a:br>
              <a:rPr lang="cs-CZ" sz="2800" b="1" dirty="0"/>
            </a:br>
            <a:r>
              <a:rPr lang="cs-CZ" sz="2800" b="1" dirty="0"/>
              <a:t>2) Zeptejte se pádovou otázkou + slovesem, přídavným jménem na předmět.</a:t>
            </a:r>
            <a:br>
              <a:rPr lang="cs-CZ" sz="2800" b="1" dirty="0"/>
            </a:br>
            <a:r>
              <a:rPr lang="cs-CZ" sz="2800" b="1" dirty="0"/>
              <a:t>3) Označte předmět.</a:t>
            </a:r>
          </a:p>
        </p:txBody>
      </p:sp>
      <p:pic>
        <p:nvPicPr>
          <p:cNvPr id="7" name="Graphic 44" descr="Magnifying glass">
            <a:extLst>
              <a:ext uri="{FF2B5EF4-FFF2-40B4-BE49-F238E27FC236}">
                <a16:creationId xmlns:a16="http://schemas.microsoft.com/office/drawing/2014/main" id="{F9D930AF-9715-4B80-B316-E875B14D9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9083" y="1737360"/>
            <a:ext cx="2209435" cy="220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09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8A261-6FB3-4E29-B314-9950C47D8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URČOVÁNÍ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56085-65A1-434D-85AD-314995AF2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640"/>
              </a:lnSpc>
              <a:buNone/>
            </a:pPr>
            <a:r>
              <a:rPr lang="cs-CZ" dirty="0"/>
              <a:t>Honza si vzal novou encyklopedii. </a:t>
            </a:r>
          </a:p>
          <a:p>
            <a:pPr>
              <a:lnSpc>
                <a:spcPts val="2640"/>
              </a:lnSpc>
              <a:buNone/>
            </a:pPr>
            <a:r>
              <a:rPr lang="cs-CZ" dirty="0"/>
              <a:t>	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  <a:r>
              <a:rPr lang="cs-CZ" b="1" dirty="0"/>
              <a:t>	</a:t>
            </a:r>
            <a:r>
              <a:rPr lang="cs-CZ" b="1" u="wavyHeavy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  PŘ</a:t>
            </a:r>
          </a:p>
          <a:p>
            <a:pPr>
              <a:lnSpc>
                <a:spcPts val="2640"/>
              </a:lnSpc>
              <a:buNone/>
            </a:pPr>
            <a:r>
              <a:rPr lang="cs-CZ" b="1" dirty="0">
                <a:solidFill>
                  <a:schemeClr val="tx1"/>
                </a:solidFill>
                <a:uFill>
                  <a:solidFill>
                    <a:srgbClr val="00B050"/>
                  </a:solidFill>
                </a:uFill>
              </a:rPr>
              <a:t>1. </a:t>
            </a:r>
            <a:r>
              <a:rPr lang="cs-CZ" b="1" u="sng" dirty="0">
                <a:solidFill>
                  <a:srgbClr val="FF0000"/>
                </a:solidFill>
              </a:rPr>
              <a:t>Honza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si vzal </a:t>
            </a:r>
            <a:r>
              <a:rPr lang="cs-CZ" dirty="0"/>
              <a:t>novou encyklopedii. </a:t>
            </a:r>
          </a:p>
          <a:p>
            <a:pPr marL="0" indent="0">
              <a:lnSpc>
                <a:spcPts val="264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2</a:t>
            </a:r>
            <a:r>
              <a:rPr lang="cs-CZ" dirty="0"/>
              <a:t>. </a:t>
            </a:r>
            <a:r>
              <a:rPr lang="cs-CZ" b="1" dirty="0">
                <a:solidFill>
                  <a:srgbClr val="7030A0"/>
                </a:solidFill>
              </a:rPr>
              <a:t>KOHO,CO SI HONZA VZAL</a:t>
            </a:r>
            <a:r>
              <a:rPr lang="cs-CZ" dirty="0"/>
              <a:t>?  </a:t>
            </a:r>
            <a:r>
              <a:rPr lang="cs-CZ" b="1" u="dashLong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ENCYKLOPEDII = PŘEDMĚT, PT </a:t>
            </a:r>
          </a:p>
          <a:p>
            <a:pPr marL="0" indent="0">
              <a:lnSpc>
                <a:spcPts val="264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  <a:r>
              <a:rPr lang="cs-CZ" b="1" dirty="0"/>
              <a:t>	 </a:t>
            </a:r>
            <a:r>
              <a:rPr lang="cs-CZ" b="1" u="wavyHeavy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  PŘ </a:t>
            </a:r>
            <a:r>
              <a:rPr lang="cs-CZ" b="1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                    </a:t>
            </a:r>
            <a:r>
              <a:rPr lang="cs-CZ" b="1" u="dashLong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PT</a:t>
            </a:r>
          </a:p>
          <a:p>
            <a:pPr>
              <a:lnSpc>
                <a:spcPts val="2640"/>
              </a:lnSpc>
              <a:buNone/>
            </a:pPr>
            <a:r>
              <a:rPr lang="cs-CZ" b="1" dirty="0">
                <a:solidFill>
                  <a:schemeClr val="tx1"/>
                </a:solidFill>
                <a:uFill>
                  <a:solidFill>
                    <a:srgbClr val="0070C0"/>
                  </a:solidFill>
                </a:uFill>
              </a:rPr>
              <a:t>3. </a:t>
            </a:r>
            <a:r>
              <a:rPr lang="cs-CZ" b="1" u="sng" dirty="0">
                <a:solidFill>
                  <a:srgbClr val="FF0000"/>
                </a:solidFill>
              </a:rPr>
              <a:t>Honza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>si vzal </a:t>
            </a:r>
            <a:r>
              <a:rPr lang="cs-CZ" dirty="0"/>
              <a:t>novou </a:t>
            </a:r>
            <a:r>
              <a:rPr lang="cs-CZ" b="1" u="dashHeavy" dirty="0">
                <a:solidFill>
                  <a:srgbClr val="0070C0"/>
                </a:solidFill>
              </a:rPr>
              <a:t>encyklopedii. </a:t>
            </a:r>
            <a:endParaRPr lang="cs-CZ" b="1" u="dashHeavy" dirty="0">
              <a:solidFill>
                <a:srgbClr val="0070C0"/>
              </a:solidFill>
              <a:uFill>
                <a:solidFill>
                  <a:srgbClr val="0070C0"/>
                </a:solidFill>
              </a:u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04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E7A909-4DBA-4664-A067-78B16DFA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URČOVÁNÍ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60759-29A9-4CF9-8249-AB0220A8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Jana poslala svým rodičům dopis z tábora.</a:t>
            </a:r>
          </a:p>
          <a:p>
            <a:r>
              <a:rPr lang="cs-CZ" dirty="0"/>
              <a:t>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  <a:r>
              <a:rPr lang="cs-CZ" dirty="0"/>
              <a:t>     </a:t>
            </a:r>
            <a:r>
              <a:rPr lang="cs-CZ" b="1" u="wavyHeavy" dirty="0">
                <a:solidFill>
                  <a:srgbClr val="00B050"/>
                </a:solidFill>
              </a:rPr>
              <a:t>PŘ </a:t>
            </a:r>
            <a:r>
              <a:rPr lang="cs-CZ" dirty="0"/>
              <a:t>                   </a:t>
            </a:r>
          </a:p>
          <a:p>
            <a:r>
              <a:rPr lang="cs-CZ" dirty="0"/>
              <a:t>1. </a:t>
            </a:r>
            <a:r>
              <a:rPr lang="cs-CZ" b="1" u="sng" dirty="0">
                <a:solidFill>
                  <a:srgbClr val="FF0000"/>
                </a:solidFill>
              </a:rPr>
              <a:t>Jana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</a:rPr>
              <a:t>poslala</a:t>
            </a:r>
            <a:r>
              <a:rPr lang="cs-CZ" dirty="0"/>
              <a:t> svým rodičům dopis z tábora.</a:t>
            </a:r>
          </a:p>
          <a:p>
            <a:r>
              <a:rPr lang="cs-CZ" dirty="0"/>
              <a:t>2. Koho, co poslala Jana? </a:t>
            </a:r>
            <a:r>
              <a:rPr lang="cs-CZ" b="1" u="dashHeavy" dirty="0">
                <a:solidFill>
                  <a:srgbClr val="0070C0"/>
                </a:solidFill>
              </a:rPr>
              <a:t>– DOPIS</a:t>
            </a:r>
            <a:r>
              <a:rPr lang="cs-CZ" dirty="0"/>
              <a:t>, Komu, čemu poslala dopis? – </a:t>
            </a:r>
            <a:r>
              <a:rPr lang="cs-CZ" b="1" u="dashHeavy" dirty="0">
                <a:solidFill>
                  <a:srgbClr val="0070C0"/>
                </a:solidFill>
              </a:rPr>
              <a:t>RODIČŮM</a:t>
            </a:r>
          </a:p>
          <a:p>
            <a:r>
              <a:rPr lang="cs-CZ" b="1" dirty="0">
                <a:solidFill>
                  <a:srgbClr val="FF0000"/>
                </a:solidFill>
              </a:rPr>
              <a:t>      </a:t>
            </a:r>
            <a:r>
              <a:rPr lang="cs-CZ" b="1" u="sng" dirty="0">
                <a:solidFill>
                  <a:srgbClr val="FF0000"/>
                </a:solidFill>
              </a:rPr>
              <a:t> PO</a:t>
            </a:r>
            <a:r>
              <a:rPr lang="cs-CZ" dirty="0"/>
              <a:t>     </a:t>
            </a:r>
            <a:r>
              <a:rPr lang="cs-CZ" b="1" u="wavyHeavy" dirty="0">
                <a:solidFill>
                  <a:srgbClr val="00B050"/>
                </a:solidFill>
              </a:rPr>
              <a:t>PŘ </a:t>
            </a:r>
            <a:r>
              <a:rPr lang="cs-CZ" dirty="0"/>
              <a:t>                   </a:t>
            </a:r>
            <a:r>
              <a:rPr lang="cs-CZ" b="1" u="dashHeavy" dirty="0">
                <a:solidFill>
                  <a:srgbClr val="0070C0"/>
                </a:solidFill>
              </a:rPr>
              <a:t>PT</a:t>
            </a:r>
            <a:r>
              <a:rPr lang="cs-CZ" dirty="0"/>
              <a:t>           </a:t>
            </a:r>
            <a:r>
              <a:rPr lang="cs-CZ" b="1" u="dashHeavy" dirty="0" err="1">
                <a:solidFill>
                  <a:srgbClr val="0070C0"/>
                </a:solidFill>
              </a:rPr>
              <a:t>PT</a:t>
            </a:r>
            <a:endParaRPr lang="cs-CZ" b="1" u="dashHeavy" dirty="0">
              <a:solidFill>
                <a:srgbClr val="0070C0"/>
              </a:solidFill>
            </a:endParaRPr>
          </a:p>
          <a:p>
            <a:r>
              <a:rPr lang="cs-CZ" dirty="0"/>
              <a:t>3. </a:t>
            </a:r>
            <a:r>
              <a:rPr lang="cs-CZ" b="1" u="sng" dirty="0">
                <a:solidFill>
                  <a:srgbClr val="FF0000"/>
                </a:solidFill>
              </a:rPr>
              <a:t>Jana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</a:rPr>
              <a:t>poslala</a:t>
            </a:r>
            <a:r>
              <a:rPr lang="cs-CZ" dirty="0"/>
              <a:t> svým </a:t>
            </a:r>
            <a:r>
              <a:rPr lang="cs-CZ" b="1" u="dashHeavy" dirty="0">
                <a:solidFill>
                  <a:srgbClr val="0070C0"/>
                </a:solidFill>
              </a:rPr>
              <a:t>rodičům</a:t>
            </a:r>
            <a:r>
              <a:rPr lang="cs-CZ" dirty="0"/>
              <a:t> </a:t>
            </a:r>
            <a:r>
              <a:rPr lang="cs-CZ" b="1" u="dashHeavy" dirty="0">
                <a:solidFill>
                  <a:srgbClr val="0070C0"/>
                </a:solidFill>
              </a:rPr>
              <a:t>dopis</a:t>
            </a:r>
            <a:r>
              <a:rPr lang="cs-CZ" dirty="0"/>
              <a:t> z tábora.</a:t>
            </a:r>
          </a:p>
          <a:p>
            <a:endParaRPr lang="cs-CZ" b="1" u="dashHeavy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8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Předmět 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Včera Jana navštívila babičku. </a:t>
            </a:r>
          </a:p>
          <a:p>
            <a:pPr marL="201168" lvl="1" indent="0">
              <a:buNone/>
            </a:pPr>
            <a:r>
              <a:rPr lang="cs-CZ" dirty="0"/>
              <a:t>	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  <a:r>
              <a:rPr lang="cs-CZ" dirty="0"/>
              <a:t>       </a:t>
            </a:r>
            <a:r>
              <a:rPr lang="cs-CZ" b="1" u="wavyHeavy" dirty="0">
                <a:solidFill>
                  <a:srgbClr val="00B050"/>
                </a:solidFill>
              </a:rPr>
              <a:t>PŘ</a:t>
            </a:r>
          </a:p>
          <a:p>
            <a:pPr marL="201168" lvl="1" indent="0">
              <a:buNone/>
            </a:pPr>
            <a:r>
              <a:rPr lang="cs-CZ" dirty="0"/>
              <a:t>Včera </a:t>
            </a:r>
            <a:r>
              <a:rPr lang="cs-CZ" b="1" u="sng" dirty="0">
                <a:solidFill>
                  <a:srgbClr val="FF0000"/>
                </a:solidFill>
              </a:rPr>
              <a:t>Jana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</a:rPr>
              <a:t>navštívila</a:t>
            </a:r>
            <a:r>
              <a:rPr lang="cs-CZ" dirty="0"/>
              <a:t> babičku. </a:t>
            </a:r>
          </a:p>
          <a:p>
            <a:pPr marL="201168" lvl="1" indent="0">
              <a:buNone/>
            </a:pPr>
            <a:r>
              <a:rPr lang="cs-CZ" dirty="0"/>
              <a:t>KOHO, CO JANA NAVŠTÍVILA? = </a:t>
            </a:r>
            <a:r>
              <a:rPr lang="cs-CZ" b="1" u="dashHeavy" dirty="0">
                <a:solidFill>
                  <a:srgbClr val="0070C0"/>
                </a:solidFill>
              </a:rPr>
              <a:t>BABIČKU= PŘEDMĚT, PT</a:t>
            </a:r>
          </a:p>
          <a:p>
            <a:pPr marL="201168" lvl="1" indent="0">
              <a:buNone/>
            </a:pPr>
            <a:r>
              <a:rPr lang="cs-CZ" dirty="0"/>
              <a:t>	</a:t>
            </a:r>
            <a:r>
              <a:rPr lang="cs-CZ" b="1" u="sng" dirty="0">
                <a:solidFill>
                  <a:srgbClr val="FF0000"/>
                </a:solidFill>
              </a:rPr>
              <a:t>PO </a:t>
            </a:r>
            <a:r>
              <a:rPr lang="cs-CZ" dirty="0"/>
              <a:t>     </a:t>
            </a:r>
            <a:r>
              <a:rPr lang="cs-CZ" b="1" dirty="0">
                <a:solidFill>
                  <a:srgbClr val="00B050"/>
                </a:solidFill>
              </a:rPr>
              <a:t>PŘ </a:t>
            </a:r>
            <a:r>
              <a:rPr lang="cs-CZ" dirty="0"/>
              <a:t>          </a:t>
            </a:r>
            <a:r>
              <a:rPr lang="cs-CZ" b="1" u="dashHeavy" dirty="0">
                <a:solidFill>
                  <a:srgbClr val="0070C0"/>
                </a:solidFill>
              </a:rPr>
              <a:t>PT</a:t>
            </a:r>
          </a:p>
          <a:p>
            <a:pPr marL="201168" lvl="1" indent="0">
              <a:buNone/>
            </a:pPr>
            <a:r>
              <a:rPr lang="cs-CZ" dirty="0"/>
              <a:t>Včera </a:t>
            </a:r>
            <a:r>
              <a:rPr lang="cs-CZ" b="1" u="sng" dirty="0">
                <a:solidFill>
                  <a:srgbClr val="FF0000"/>
                </a:solidFill>
              </a:rPr>
              <a:t>Jana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</a:rPr>
              <a:t>navštívila</a:t>
            </a:r>
            <a:r>
              <a:rPr lang="cs-CZ" dirty="0"/>
              <a:t> </a:t>
            </a:r>
            <a:r>
              <a:rPr lang="cs-CZ" b="1" u="dashHeavy" dirty="0">
                <a:solidFill>
                  <a:srgbClr val="0070C0"/>
                </a:solidFill>
              </a:rPr>
              <a:t>babičku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  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Rodiče mě včera vzali na výlet.  </a:t>
            </a:r>
          </a:p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</a:rPr>
              <a:t>PO</a:t>
            </a:r>
            <a:r>
              <a:rPr lang="cs-CZ" dirty="0"/>
              <a:t>      	                </a:t>
            </a:r>
            <a:r>
              <a:rPr lang="cs-CZ" b="1" u="wavyHeavy" dirty="0">
                <a:solidFill>
                  <a:srgbClr val="00B050"/>
                </a:solidFill>
              </a:rPr>
              <a:t>PŘ</a:t>
            </a:r>
          </a:p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</a:rPr>
              <a:t>Rodiče</a:t>
            </a:r>
            <a:r>
              <a:rPr lang="cs-CZ" dirty="0"/>
              <a:t> mě včera </a:t>
            </a:r>
            <a:r>
              <a:rPr lang="cs-CZ" b="1" u="wavyHeavy" dirty="0">
                <a:solidFill>
                  <a:srgbClr val="00B050"/>
                </a:solidFill>
              </a:rPr>
              <a:t>vzali</a:t>
            </a:r>
            <a:r>
              <a:rPr lang="cs-CZ" dirty="0"/>
              <a:t> na výlet. </a:t>
            </a:r>
          </a:p>
          <a:p>
            <a:pPr marL="0" indent="0">
              <a:buNone/>
            </a:pPr>
            <a:r>
              <a:rPr lang="cs-CZ" dirty="0"/>
              <a:t>KOHO, CO RODIČE VZALI NA VÝLET? =</a:t>
            </a:r>
            <a:r>
              <a:rPr lang="cs-CZ" b="1" u="dashHeavy" dirty="0">
                <a:solidFill>
                  <a:srgbClr val="0070C0"/>
                </a:solidFill>
              </a:rPr>
              <a:t>MĚ=PŘEDMĚT, PT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PO  </a:t>
            </a:r>
            <a:r>
              <a:rPr lang="cs-CZ" dirty="0"/>
              <a:t>      </a:t>
            </a:r>
            <a:r>
              <a:rPr lang="cs-CZ" b="1" u="dashHeavy" dirty="0">
                <a:solidFill>
                  <a:srgbClr val="0070C0"/>
                </a:solidFill>
              </a:rPr>
              <a:t>PT</a:t>
            </a:r>
            <a:r>
              <a:rPr lang="cs-CZ" dirty="0"/>
              <a:t>	 </a:t>
            </a:r>
            <a:r>
              <a:rPr lang="cs-CZ" b="1" dirty="0">
                <a:solidFill>
                  <a:srgbClr val="00B050"/>
                </a:solidFill>
              </a:rPr>
              <a:t>PŘ</a:t>
            </a:r>
          </a:p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</a:rPr>
              <a:t>Rodiče</a:t>
            </a:r>
            <a:r>
              <a:rPr lang="cs-CZ" dirty="0"/>
              <a:t> </a:t>
            </a:r>
            <a:r>
              <a:rPr lang="cs-CZ" b="1" u="dashHeavy" dirty="0">
                <a:solidFill>
                  <a:srgbClr val="0070C0"/>
                </a:solidFill>
              </a:rPr>
              <a:t>mě </a:t>
            </a:r>
            <a:r>
              <a:rPr lang="cs-CZ" dirty="0"/>
              <a:t>včera </a:t>
            </a:r>
            <a:r>
              <a:rPr lang="cs-CZ" b="1" u="wavyHeavy" dirty="0">
                <a:solidFill>
                  <a:srgbClr val="00B050"/>
                </a:solidFill>
              </a:rPr>
              <a:t>vzali</a:t>
            </a:r>
            <a:r>
              <a:rPr lang="cs-CZ" dirty="0"/>
              <a:t> na výlet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Předmět 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To kolo jsem dostal od babičky.</a:t>
            </a:r>
          </a:p>
          <a:p>
            <a:pPr marL="384048" lvl="2" indent="0">
              <a:buNone/>
            </a:pPr>
            <a:r>
              <a:rPr lang="cs-CZ" dirty="0"/>
              <a:t>                  </a:t>
            </a:r>
            <a:r>
              <a:rPr lang="cs-CZ" b="1" u="wavyHeavy" dirty="0">
                <a:solidFill>
                  <a:srgbClr val="00B050"/>
                </a:solidFill>
              </a:rPr>
              <a:t>PŘ</a:t>
            </a:r>
            <a:r>
              <a:rPr lang="cs-CZ" dirty="0"/>
              <a:t>		         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</a:p>
          <a:p>
            <a:r>
              <a:rPr lang="cs-CZ" dirty="0"/>
              <a:t>To </a:t>
            </a:r>
            <a:r>
              <a:rPr lang="cs-CZ" b="1" u="dashHeavy" dirty="0">
                <a:solidFill>
                  <a:srgbClr val="0070C0"/>
                </a:solidFill>
              </a:rPr>
              <a:t>kolo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</a:rPr>
              <a:t>jsem dostal </a:t>
            </a:r>
            <a:r>
              <a:rPr lang="cs-CZ" b="1" u="dashHeavy" dirty="0">
                <a:solidFill>
                  <a:srgbClr val="0070C0"/>
                </a:solidFill>
              </a:rPr>
              <a:t>od babičky</a:t>
            </a:r>
            <a:r>
              <a:rPr lang="cs-CZ" dirty="0"/>
              <a:t>. </a:t>
            </a:r>
            <a:r>
              <a:rPr lang="cs-CZ" b="1" u="sng" dirty="0">
                <a:solidFill>
                  <a:srgbClr val="FF0000"/>
                </a:solidFill>
              </a:rPr>
              <a:t>(JÁ</a:t>
            </a:r>
            <a:r>
              <a:rPr lang="cs-CZ" dirty="0"/>
              <a:t>)  </a:t>
            </a:r>
          </a:p>
          <a:p>
            <a:r>
              <a:rPr lang="cs-CZ" dirty="0"/>
              <a:t>KOHO CO JSEM DOSTAL?=</a:t>
            </a:r>
            <a:r>
              <a:rPr lang="cs-CZ" b="1" u="dashHeavy" dirty="0">
                <a:solidFill>
                  <a:srgbClr val="0070C0"/>
                </a:solidFill>
              </a:rPr>
              <a:t>KOLO, PŘEDMĚT, PT</a:t>
            </a:r>
          </a:p>
          <a:p>
            <a:r>
              <a:rPr lang="cs-CZ" dirty="0"/>
              <a:t>OD KOHO,ČEHO JSEM DOSTAL KOLO? = </a:t>
            </a:r>
            <a:r>
              <a:rPr lang="cs-CZ" b="1" u="dashHeavy" dirty="0">
                <a:solidFill>
                  <a:srgbClr val="0070C0"/>
                </a:solidFill>
              </a:rPr>
              <a:t>OD BABIČKY, PŘEDMĚT, PT</a:t>
            </a:r>
          </a:p>
          <a:p>
            <a:r>
              <a:rPr lang="cs-CZ" dirty="0"/>
              <a:t>       </a:t>
            </a:r>
            <a:r>
              <a:rPr lang="cs-CZ" b="1" u="dashHeavy" dirty="0">
                <a:solidFill>
                  <a:srgbClr val="0070C0"/>
                </a:solidFill>
              </a:rPr>
              <a:t>PT</a:t>
            </a:r>
            <a:r>
              <a:rPr lang="cs-CZ" dirty="0"/>
              <a:t>	</a:t>
            </a:r>
            <a:r>
              <a:rPr lang="cs-CZ" b="1" u="wavyHeavy" dirty="0">
                <a:solidFill>
                  <a:srgbClr val="00B050"/>
                </a:solidFill>
              </a:rPr>
              <a:t>PŘ</a:t>
            </a:r>
            <a:r>
              <a:rPr lang="cs-CZ" dirty="0"/>
              <a:t>		</a:t>
            </a:r>
            <a:r>
              <a:rPr lang="cs-CZ" b="1" u="dashHeavy" dirty="0">
                <a:solidFill>
                  <a:srgbClr val="0070C0"/>
                </a:solidFill>
              </a:rPr>
              <a:t>PT</a:t>
            </a:r>
            <a:r>
              <a:rPr lang="cs-CZ" dirty="0"/>
              <a:t> 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</a:p>
          <a:p>
            <a:r>
              <a:rPr lang="cs-CZ" dirty="0"/>
              <a:t>To </a:t>
            </a:r>
            <a:r>
              <a:rPr lang="cs-CZ" b="1" u="dashHeavy" dirty="0">
                <a:solidFill>
                  <a:srgbClr val="0070C0"/>
                </a:solidFill>
              </a:rPr>
              <a:t>kolo</a:t>
            </a:r>
            <a:r>
              <a:rPr lang="cs-CZ" dirty="0"/>
              <a:t> </a:t>
            </a:r>
            <a:r>
              <a:rPr lang="cs-CZ" b="1" u="wavyHeavy" dirty="0">
                <a:solidFill>
                  <a:srgbClr val="00B050"/>
                </a:solidFill>
              </a:rPr>
              <a:t>jsem dostal </a:t>
            </a:r>
            <a:r>
              <a:rPr lang="cs-CZ" b="1" u="dashHeavy" dirty="0">
                <a:solidFill>
                  <a:srgbClr val="0070C0"/>
                </a:solidFill>
              </a:rPr>
              <a:t>od babičky</a:t>
            </a:r>
            <a:r>
              <a:rPr lang="cs-CZ" dirty="0"/>
              <a:t>. </a:t>
            </a:r>
            <a:r>
              <a:rPr lang="cs-CZ" b="1" u="sng" dirty="0">
                <a:solidFill>
                  <a:srgbClr val="FF0000"/>
                </a:solidFill>
              </a:rPr>
              <a:t>(JÁ)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25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/>
              <a:t>Předmět procvičování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Zakroutil hlavou. </a:t>
            </a:r>
          </a:p>
          <a:p>
            <a:pPr marL="201168" lvl="1" indent="0">
              <a:buNone/>
            </a:pPr>
            <a:r>
              <a:rPr lang="cs-CZ" dirty="0"/>
              <a:t>   </a:t>
            </a:r>
            <a:r>
              <a:rPr lang="cs-CZ" b="1" u="wavyHeavy" dirty="0">
                <a:solidFill>
                  <a:srgbClr val="00B050"/>
                </a:solidFill>
              </a:rPr>
              <a:t>PŘ</a:t>
            </a:r>
            <a:r>
              <a:rPr lang="cs-CZ" dirty="0"/>
              <a:t>	              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</a:p>
          <a:p>
            <a:r>
              <a:rPr lang="cs-CZ" b="1" u="wavyHeavy" dirty="0">
                <a:solidFill>
                  <a:srgbClr val="00B050"/>
                </a:solidFill>
              </a:rPr>
              <a:t>Zakroutil</a:t>
            </a:r>
            <a:r>
              <a:rPr lang="cs-CZ" dirty="0"/>
              <a:t> hlavou. </a:t>
            </a:r>
            <a:r>
              <a:rPr lang="cs-CZ" b="1" u="sng" dirty="0">
                <a:solidFill>
                  <a:srgbClr val="FF0000"/>
                </a:solidFill>
              </a:rPr>
              <a:t>(ON</a:t>
            </a:r>
            <a:r>
              <a:rPr lang="cs-CZ" dirty="0"/>
              <a:t>) </a:t>
            </a:r>
          </a:p>
          <a:p>
            <a:r>
              <a:rPr lang="cs-CZ" dirty="0"/>
              <a:t> </a:t>
            </a:r>
            <a:r>
              <a:rPr lang="cs-CZ" b="1" u="dashHeavy" dirty="0">
                <a:solidFill>
                  <a:srgbClr val="0070C0"/>
                </a:solidFill>
              </a:rPr>
              <a:t>KÝM, ČÍM ZAKROUTIL? =HLAVOU, PŘEDMĚT, PT</a:t>
            </a:r>
          </a:p>
          <a:p>
            <a:r>
              <a:rPr lang="cs-CZ" dirty="0"/>
              <a:t>     </a:t>
            </a:r>
            <a:r>
              <a:rPr lang="cs-CZ" b="1" u="wavyHeavy" dirty="0">
                <a:solidFill>
                  <a:srgbClr val="00B050"/>
                </a:solidFill>
              </a:rPr>
              <a:t>PŘ </a:t>
            </a:r>
            <a:r>
              <a:rPr lang="cs-CZ" dirty="0"/>
              <a:t>        </a:t>
            </a:r>
            <a:r>
              <a:rPr lang="cs-CZ" b="1" u="dashHeavy" dirty="0">
                <a:solidFill>
                  <a:srgbClr val="0070C0"/>
                </a:solidFill>
              </a:rPr>
              <a:t>PT</a:t>
            </a:r>
            <a:r>
              <a:rPr lang="cs-CZ" dirty="0"/>
              <a:t>    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</a:p>
          <a:p>
            <a:r>
              <a:rPr lang="cs-CZ" b="1" u="wavyHeavy" dirty="0">
                <a:solidFill>
                  <a:srgbClr val="00B050"/>
                </a:solidFill>
              </a:rPr>
              <a:t>Zakroutil</a:t>
            </a:r>
            <a:r>
              <a:rPr lang="cs-CZ" dirty="0"/>
              <a:t> </a:t>
            </a:r>
            <a:r>
              <a:rPr lang="cs-CZ" b="1" u="dashHeavy" dirty="0">
                <a:solidFill>
                  <a:srgbClr val="0070C0"/>
                </a:solidFill>
              </a:rPr>
              <a:t>hlavou.</a:t>
            </a: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(ON) </a:t>
            </a:r>
          </a:p>
          <a:p>
            <a:r>
              <a:rPr lang="cs-CZ" dirty="0"/>
              <a:t>Na táboře jsme se seznámili s Petrem. </a:t>
            </a:r>
          </a:p>
          <a:p>
            <a:pPr marL="384048" lvl="2" indent="0">
              <a:buNone/>
            </a:pPr>
            <a:r>
              <a:rPr lang="cs-CZ" dirty="0"/>
              <a:t>                             </a:t>
            </a:r>
            <a:r>
              <a:rPr lang="cs-CZ" b="1" u="wavyHeavy" dirty="0">
                <a:solidFill>
                  <a:srgbClr val="00B050"/>
                </a:solidFill>
              </a:rPr>
              <a:t>PŘ </a:t>
            </a:r>
            <a:r>
              <a:rPr lang="cs-CZ" dirty="0"/>
              <a:t>                                                    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</a:p>
          <a:p>
            <a:r>
              <a:rPr lang="cs-CZ" dirty="0"/>
              <a:t>Na táboře </a:t>
            </a:r>
            <a:r>
              <a:rPr lang="cs-CZ" b="1" u="wavyHeavy" dirty="0">
                <a:solidFill>
                  <a:srgbClr val="00B050"/>
                </a:solidFill>
              </a:rPr>
              <a:t>jsme se seznámili </a:t>
            </a:r>
            <a:r>
              <a:rPr lang="cs-CZ" dirty="0"/>
              <a:t>s Petrem. </a:t>
            </a:r>
            <a:r>
              <a:rPr lang="cs-CZ" b="1" u="sng" dirty="0">
                <a:solidFill>
                  <a:srgbClr val="FF0000"/>
                </a:solidFill>
              </a:rPr>
              <a:t>(MY), </a:t>
            </a:r>
          </a:p>
          <a:p>
            <a:r>
              <a:rPr lang="cs-CZ" b="1" u="dash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S KÝM, ČÍM JSME SE SEZNÁMILI NA TÁBOŘE? = S PETREM. PŘEDMĚT. PT </a:t>
            </a:r>
          </a:p>
          <a:p>
            <a:pPr marL="201168" lvl="1" indent="0">
              <a:buNone/>
            </a:pPr>
            <a:r>
              <a:rPr lang="cs-CZ" dirty="0"/>
              <a:t>                        </a:t>
            </a:r>
            <a:r>
              <a:rPr lang="cs-CZ" b="1" u="wavyHeavy" dirty="0">
                <a:solidFill>
                  <a:srgbClr val="00B050"/>
                </a:solidFill>
              </a:rPr>
              <a:t>PŘ</a:t>
            </a:r>
            <a:r>
              <a:rPr lang="cs-CZ" dirty="0"/>
              <a:t>		      </a:t>
            </a:r>
            <a:r>
              <a:rPr lang="cs-CZ" b="1" u="dash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PT</a:t>
            </a:r>
            <a:r>
              <a:rPr lang="cs-CZ" dirty="0"/>
              <a:t>             </a:t>
            </a:r>
            <a:r>
              <a:rPr lang="cs-CZ" b="1" u="sng" dirty="0">
                <a:solidFill>
                  <a:srgbClr val="FF0000"/>
                </a:solidFill>
              </a:rPr>
              <a:t>PO</a:t>
            </a:r>
          </a:p>
          <a:p>
            <a:r>
              <a:rPr lang="cs-CZ" dirty="0"/>
              <a:t>Na táboře </a:t>
            </a:r>
            <a:r>
              <a:rPr lang="cs-CZ" b="1" u="wavyHeavy" dirty="0">
                <a:solidFill>
                  <a:srgbClr val="00B050"/>
                </a:solidFill>
              </a:rPr>
              <a:t>jsme se seznámili </a:t>
            </a:r>
            <a:r>
              <a:rPr lang="cs-CZ" b="1" u="dash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s Petrem. </a:t>
            </a:r>
            <a:r>
              <a:rPr lang="cs-CZ" b="1" u="sng" dirty="0">
                <a:solidFill>
                  <a:srgbClr val="FF0000"/>
                </a:solidFill>
              </a:rPr>
              <a:t>(MY)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24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iv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324</TotalTime>
  <Words>567</Words>
  <Application>Microsoft Office PowerPoint</Application>
  <PresentationFormat>Širokoúhlá obrazovka</PresentationFormat>
  <Paragraphs>87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Aharoni</vt:lpstr>
      <vt:lpstr>Calibri</vt:lpstr>
      <vt:lpstr>Calibri Light</vt:lpstr>
      <vt:lpstr>Retrospektiva</vt:lpstr>
      <vt:lpstr>PŘEDMĚT </vt:lpstr>
      <vt:lpstr>1) Doplňte větu, podtrhni přísudek. 2) Do závorky zapište otázku, kterou se ptáš. </vt:lpstr>
      <vt:lpstr>PŘEDMĚT </vt:lpstr>
      <vt:lpstr>Postup při určování předmětu </vt:lpstr>
      <vt:lpstr>POSTUP PŘI URČOVÁNÍ PŘEDMĚTU</vt:lpstr>
      <vt:lpstr>POSTUP PŘI URČOVÁNÍ PŘEDMĚTU</vt:lpstr>
      <vt:lpstr>Předmět procvičování</vt:lpstr>
      <vt:lpstr>Předmět procvičování</vt:lpstr>
      <vt:lpstr>Předmět procvičování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Rozvíjející větné členy</dc:title>
  <dc:creator>Bednář Milan, nprap.</dc:creator>
  <cp:lastModifiedBy>Milan Bednář</cp:lastModifiedBy>
  <cp:revision>14</cp:revision>
  <dcterms:created xsi:type="dcterms:W3CDTF">2021-02-05T07:04:19Z</dcterms:created>
  <dcterms:modified xsi:type="dcterms:W3CDTF">2024-02-11T16:59:00Z</dcterms:modified>
</cp:coreProperties>
</file>