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315" r:id="rId3"/>
    <p:sldId id="316" r:id="rId4"/>
    <p:sldId id="317" r:id="rId5"/>
    <p:sldId id="318" r:id="rId6"/>
    <p:sldId id="257" r:id="rId7"/>
    <p:sldId id="261" r:id="rId8"/>
    <p:sldId id="258" r:id="rId9"/>
    <p:sldId id="259" r:id="rId10"/>
    <p:sldId id="260" r:id="rId11"/>
    <p:sldId id="263" r:id="rId12"/>
    <p:sldId id="262" r:id="rId13"/>
    <p:sldId id="264" r:id="rId14"/>
    <p:sldId id="319" r:id="rId15"/>
    <p:sldId id="26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D0B6B7-AA55-47FF-B2B1-24056B8C4BB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78A2F4D-3554-46D8-91C9-6B496D9F06A6}">
      <dgm:prSet/>
      <dgm:spPr/>
      <dgm:t>
        <a:bodyPr/>
        <a:lstStyle/>
        <a:p>
          <a:r>
            <a:rPr lang="cs-CZ" dirty="0"/>
            <a:t>Rozvíjí </a:t>
          </a:r>
          <a:r>
            <a:rPr lang="cs-CZ" b="1" dirty="0"/>
            <a:t>sloveso,</a:t>
          </a:r>
          <a:r>
            <a:rPr lang="cs-CZ" dirty="0"/>
            <a:t> přídavné jméno, příslovce.</a:t>
          </a:r>
          <a:endParaRPr lang="en-US" dirty="0"/>
        </a:p>
      </dgm:t>
    </dgm:pt>
    <dgm:pt modelId="{2F1611D4-978A-4713-A75B-AF4707F7D6BE}" type="parTrans" cxnId="{B31A8F39-BA9D-4EFF-852A-57453162BDF0}">
      <dgm:prSet/>
      <dgm:spPr/>
      <dgm:t>
        <a:bodyPr/>
        <a:lstStyle/>
        <a:p>
          <a:endParaRPr lang="en-US"/>
        </a:p>
      </dgm:t>
    </dgm:pt>
    <dgm:pt modelId="{C271F1CA-1C1A-4383-B7C1-F5C3ACEAE982}" type="sibTrans" cxnId="{B31A8F39-BA9D-4EFF-852A-57453162BDF0}">
      <dgm:prSet/>
      <dgm:spPr/>
      <dgm:t>
        <a:bodyPr/>
        <a:lstStyle/>
        <a:p>
          <a:endParaRPr lang="en-US"/>
        </a:p>
      </dgm:t>
    </dgm:pt>
    <dgm:pt modelId="{2CC623B0-731B-4874-8A18-DFE02A6016A8}">
      <dgm:prSet/>
      <dgm:spPr/>
      <dgm:t>
        <a:bodyPr/>
        <a:lstStyle/>
        <a:p>
          <a:r>
            <a:rPr lang="cs-CZ" dirty="0"/>
            <a:t>Vztah  ve skladební dvojici – slabá závislost = přimykání</a:t>
          </a:r>
          <a:endParaRPr lang="en-US" dirty="0"/>
        </a:p>
      </dgm:t>
    </dgm:pt>
    <dgm:pt modelId="{33292ED5-0BDE-48D9-BF8F-EA45F2FF154E}" type="parTrans" cxnId="{7A63FABC-BDAB-4553-96AE-576F925DCFC3}">
      <dgm:prSet/>
      <dgm:spPr/>
      <dgm:t>
        <a:bodyPr/>
        <a:lstStyle/>
        <a:p>
          <a:endParaRPr lang="en-US"/>
        </a:p>
      </dgm:t>
    </dgm:pt>
    <dgm:pt modelId="{3B073893-17A6-46A4-B338-73944499DF91}" type="sibTrans" cxnId="{7A63FABC-BDAB-4553-96AE-576F925DCFC3}">
      <dgm:prSet/>
      <dgm:spPr/>
      <dgm:t>
        <a:bodyPr/>
        <a:lstStyle/>
        <a:p>
          <a:endParaRPr lang="en-US"/>
        </a:p>
      </dgm:t>
    </dgm:pt>
    <dgm:pt modelId="{D4D3291F-34CE-40E3-8369-6DA3B0413849}">
      <dgm:prSet/>
      <dgm:spPr/>
      <dgm:t>
        <a:bodyPr/>
        <a:lstStyle/>
        <a:p>
          <a:r>
            <a:rPr lang="cs-CZ" dirty="0"/>
            <a:t>Bývá vyjádřeno příslovcem nebo podstatným jménem.</a:t>
          </a:r>
          <a:endParaRPr lang="en-US" dirty="0"/>
        </a:p>
      </dgm:t>
    </dgm:pt>
    <dgm:pt modelId="{53E9D847-0C21-4833-AEF5-60142CAA0B34}" type="parTrans" cxnId="{CC5C2496-E66B-4973-B427-00F834C6B502}">
      <dgm:prSet/>
      <dgm:spPr/>
      <dgm:t>
        <a:bodyPr/>
        <a:lstStyle/>
        <a:p>
          <a:endParaRPr lang="en-US"/>
        </a:p>
      </dgm:t>
    </dgm:pt>
    <dgm:pt modelId="{879C5666-C03B-444E-B140-974A4533FF95}" type="sibTrans" cxnId="{CC5C2496-E66B-4973-B427-00F834C6B502}">
      <dgm:prSet/>
      <dgm:spPr/>
      <dgm:t>
        <a:bodyPr/>
        <a:lstStyle/>
        <a:p>
          <a:endParaRPr lang="en-US"/>
        </a:p>
      </dgm:t>
    </dgm:pt>
    <dgm:pt modelId="{AC80E489-91AB-43F6-8F5B-9EBDD57AB50D}">
      <dgm:prSet/>
      <dgm:spPr/>
      <dgm:t>
        <a:bodyPr/>
        <a:lstStyle/>
        <a:p>
          <a:r>
            <a:rPr lang="cs-CZ" dirty="0"/>
            <a:t>Určuje různé okolnosti děje.</a:t>
          </a:r>
          <a:endParaRPr lang="en-US" dirty="0"/>
        </a:p>
      </dgm:t>
    </dgm:pt>
    <dgm:pt modelId="{3A38606A-9915-401C-946F-09536FA293C8}" type="parTrans" cxnId="{626B097F-64B0-49A2-A41C-9FC08445F2E5}">
      <dgm:prSet/>
      <dgm:spPr/>
      <dgm:t>
        <a:bodyPr/>
        <a:lstStyle/>
        <a:p>
          <a:endParaRPr lang="en-US"/>
        </a:p>
      </dgm:t>
    </dgm:pt>
    <dgm:pt modelId="{4AE4A704-F7E7-4797-968A-9A4019D1D12C}" type="sibTrans" cxnId="{626B097F-64B0-49A2-A41C-9FC08445F2E5}">
      <dgm:prSet/>
      <dgm:spPr/>
      <dgm:t>
        <a:bodyPr/>
        <a:lstStyle/>
        <a:p>
          <a:endParaRPr lang="en-US"/>
        </a:p>
      </dgm:t>
    </dgm:pt>
    <dgm:pt modelId="{4C3FB57F-C309-451B-94BD-CF93F694758C}" type="pres">
      <dgm:prSet presAssocID="{ABD0B6B7-AA55-47FF-B2B1-24056B8C4BBC}" presName="vert0" presStyleCnt="0">
        <dgm:presLayoutVars>
          <dgm:dir/>
          <dgm:animOne val="branch"/>
          <dgm:animLvl val="lvl"/>
        </dgm:presLayoutVars>
      </dgm:prSet>
      <dgm:spPr/>
    </dgm:pt>
    <dgm:pt modelId="{C2F0BABF-8D84-4309-A65C-FBFD8255C418}" type="pres">
      <dgm:prSet presAssocID="{178A2F4D-3554-46D8-91C9-6B496D9F06A6}" presName="thickLine" presStyleLbl="alignNode1" presStyleIdx="0" presStyleCnt="4"/>
      <dgm:spPr/>
    </dgm:pt>
    <dgm:pt modelId="{D09A2C91-448F-4B17-B6DB-57BD74AE4340}" type="pres">
      <dgm:prSet presAssocID="{178A2F4D-3554-46D8-91C9-6B496D9F06A6}" presName="horz1" presStyleCnt="0"/>
      <dgm:spPr/>
    </dgm:pt>
    <dgm:pt modelId="{05A7BADD-30B9-435F-B5F3-4A2AD26E3313}" type="pres">
      <dgm:prSet presAssocID="{178A2F4D-3554-46D8-91C9-6B496D9F06A6}" presName="tx1" presStyleLbl="revTx" presStyleIdx="0" presStyleCnt="4"/>
      <dgm:spPr/>
    </dgm:pt>
    <dgm:pt modelId="{E9BE635E-49F8-4B44-9E47-0605E530C72D}" type="pres">
      <dgm:prSet presAssocID="{178A2F4D-3554-46D8-91C9-6B496D9F06A6}" presName="vert1" presStyleCnt="0"/>
      <dgm:spPr/>
    </dgm:pt>
    <dgm:pt modelId="{3772DEEE-B251-4972-95D4-D6DDA63C5E0C}" type="pres">
      <dgm:prSet presAssocID="{2CC623B0-731B-4874-8A18-DFE02A6016A8}" presName="thickLine" presStyleLbl="alignNode1" presStyleIdx="1" presStyleCnt="4"/>
      <dgm:spPr/>
    </dgm:pt>
    <dgm:pt modelId="{4FD21D65-915F-4F27-8ECA-F40C1CC08248}" type="pres">
      <dgm:prSet presAssocID="{2CC623B0-731B-4874-8A18-DFE02A6016A8}" presName="horz1" presStyleCnt="0"/>
      <dgm:spPr/>
    </dgm:pt>
    <dgm:pt modelId="{D4DC6E35-4B9C-4EA6-BEEA-11738C0B7FEC}" type="pres">
      <dgm:prSet presAssocID="{2CC623B0-731B-4874-8A18-DFE02A6016A8}" presName="tx1" presStyleLbl="revTx" presStyleIdx="1" presStyleCnt="4"/>
      <dgm:spPr/>
    </dgm:pt>
    <dgm:pt modelId="{A9874211-8348-4112-975D-E326E05A5756}" type="pres">
      <dgm:prSet presAssocID="{2CC623B0-731B-4874-8A18-DFE02A6016A8}" presName="vert1" presStyleCnt="0"/>
      <dgm:spPr/>
    </dgm:pt>
    <dgm:pt modelId="{6D658FC8-197C-4F9A-AC27-9A5AD1E80E6F}" type="pres">
      <dgm:prSet presAssocID="{D4D3291F-34CE-40E3-8369-6DA3B0413849}" presName="thickLine" presStyleLbl="alignNode1" presStyleIdx="2" presStyleCnt="4"/>
      <dgm:spPr/>
    </dgm:pt>
    <dgm:pt modelId="{F5453D54-F700-4350-8843-DC19760D9580}" type="pres">
      <dgm:prSet presAssocID="{D4D3291F-34CE-40E3-8369-6DA3B0413849}" presName="horz1" presStyleCnt="0"/>
      <dgm:spPr/>
    </dgm:pt>
    <dgm:pt modelId="{6B89D164-7A91-434C-B882-33E3DAC155E8}" type="pres">
      <dgm:prSet presAssocID="{D4D3291F-34CE-40E3-8369-6DA3B0413849}" presName="tx1" presStyleLbl="revTx" presStyleIdx="2" presStyleCnt="4"/>
      <dgm:spPr/>
    </dgm:pt>
    <dgm:pt modelId="{65B89F66-2918-4E01-A4ED-4D38FA47F3BF}" type="pres">
      <dgm:prSet presAssocID="{D4D3291F-34CE-40E3-8369-6DA3B0413849}" presName="vert1" presStyleCnt="0"/>
      <dgm:spPr/>
    </dgm:pt>
    <dgm:pt modelId="{5243BE81-E081-4A25-B98C-0C4D1C68FA33}" type="pres">
      <dgm:prSet presAssocID="{AC80E489-91AB-43F6-8F5B-9EBDD57AB50D}" presName="thickLine" presStyleLbl="alignNode1" presStyleIdx="3" presStyleCnt="4"/>
      <dgm:spPr/>
    </dgm:pt>
    <dgm:pt modelId="{86F2A576-3B77-4E56-9D4E-47EDDF008FF2}" type="pres">
      <dgm:prSet presAssocID="{AC80E489-91AB-43F6-8F5B-9EBDD57AB50D}" presName="horz1" presStyleCnt="0"/>
      <dgm:spPr/>
    </dgm:pt>
    <dgm:pt modelId="{320AB9E8-DA19-4331-B44B-9D684CABB1C5}" type="pres">
      <dgm:prSet presAssocID="{AC80E489-91AB-43F6-8F5B-9EBDD57AB50D}" presName="tx1" presStyleLbl="revTx" presStyleIdx="3" presStyleCnt="4"/>
      <dgm:spPr/>
    </dgm:pt>
    <dgm:pt modelId="{340884F4-18E6-40F7-BC19-422ACA0F0563}" type="pres">
      <dgm:prSet presAssocID="{AC80E489-91AB-43F6-8F5B-9EBDD57AB50D}" presName="vert1" presStyleCnt="0"/>
      <dgm:spPr/>
    </dgm:pt>
  </dgm:ptLst>
  <dgm:cxnLst>
    <dgm:cxn modelId="{B31A8F39-BA9D-4EFF-852A-57453162BDF0}" srcId="{ABD0B6B7-AA55-47FF-B2B1-24056B8C4BBC}" destId="{178A2F4D-3554-46D8-91C9-6B496D9F06A6}" srcOrd="0" destOrd="0" parTransId="{2F1611D4-978A-4713-A75B-AF4707F7D6BE}" sibTransId="{C271F1CA-1C1A-4383-B7C1-F5C3ACEAE982}"/>
    <dgm:cxn modelId="{C23E6C5C-ED46-474E-A6A6-636E5594A850}" type="presOf" srcId="{178A2F4D-3554-46D8-91C9-6B496D9F06A6}" destId="{05A7BADD-30B9-435F-B5F3-4A2AD26E3313}" srcOrd="0" destOrd="0" presId="urn:microsoft.com/office/officeart/2008/layout/LinedList"/>
    <dgm:cxn modelId="{626B097F-64B0-49A2-A41C-9FC08445F2E5}" srcId="{ABD0B6B7-AA55-47FF-B2B1-24056B8C4BBC}" destId="{AC80E489-91AB-43F6-8F5B-9EBDD57AB50D}" srcOrd="3" destOrd="0" parTransId="{3A38606A-9915-401C-946F-09536FA293C8}" sibTransId="{4AE4A704-F7E7-4797-968A-9A4019D1D12C}"/>
    <dgm:cxn modelId="{CC5C2496-E66B-4973-B427-00F834C6B502}" srcId="{ABD0B6B7-AA55-47FF-B2B1-24056B8C4BBC}" destId="{D4D3291F-34CE-40E3-8369-6DA3B0413849}" srcOrd="2" destOrd="0" parTransId="{53E9D847-0C21-4833-AEF5-60142CAA0B34}" sibTransId="{879C5666-C03B-444E-B140-974A4533FF95}"/>
    <dgm:cxn modelId="{8114E8B1-31C9-4712-A60E-19A12347F96B}" type="presOf" srcId="{ABD0B6B7-AA55-47FF-B2B1-24056B8C4BBC}" destId="{4C3FB57F-C309-451B-94BD-CF93F694758C}" srcOrd="0" destOrd="0" presId="urn:microsoft.com/office/officeart/2008/layout/LinedList"/>
    <dgm:cxn modelId="{7A63FABC-BDAB-4553-96AE-576F925DCFC3}" srcId="{ABD0B6B7-AA55-47FF-B2B1-24056B8C4BBC}" destId="{2CC623B0-731B-4874-8A18-DFE02A6016A8}" srcOrd="1" destOrd="0" parTransId="{33292ED5-0BDE-48D9-BF8F-EA45F2FF154E}" sibTransId="{3B073893-17A6-46A4-B338-73944499DF91}"/>
    <dgm:cxn modelId="{6F7693CA-8DE4-40A0-B4F4-18C10860E0B8}" type="presOf" srcId="{D4D3291F-34CE-40E3-8369-6DA3B0413849}" destId="{6B89D164-7A91-434C-B882-33E3DAC155E8}" srcOrd="0" destOrd="0" presId="urn:microsoft.com/office/officeart/2008/layout/LinedList"/>
    <dgm:cxn modelId="{001C89F9-2FC8-4DA2-B109-74CB624518BE}" type="presOf" srcId="{2CC623B0-731B-4874-8A18-DFE02A6016A8}" destId="{D4DC6E35-4B9C-4EA6-BEEA-11738C0B7FEC}" srcOrd="0" destOrd="0" presId="urn:microsoft.com/office/officeart/2008/layout/LinedList"/>
    <dgm:cxn modelId="{0E31D4FD-0CE7-4A34-9DD9-E39DBE3E6C11}" type="presOf" srcId="{AC80E489-91AB-43F6-8F5B-9EBDD57AB50D}" destId="{320AB9E8-DA19-4331-B44B-9D684CABB1C5}" srcOrd="0" destOrd="0" presId="urn:microsoft.com/office/officeart/2008/layout/LinedList"/>
    <dgm:cxn modelId="{A3F3863C-7D8E-4C62-A6AC-17F31E42DACD}" type="presParOf" srcId="{4C3FB57F-C309-451B-94BD-CF93F694758C}" destId="{C2F0BABF-8D84-4309-A65C-FBFD8255C418}" srcOrd="0" destOrd="0" presId="urn:microsoft.com/office/officeart/2008/layout/LinedList"/>
    <dgm:cxn modelId="{8A4D755D-8D11-4463-B1C9-8890DC7BEF2D}" type="presParOf" srcId="{4C3FB57F-C309-451B-94BD-CF93F694758C}" destId="{D09A2C91-448F-4B17-B6DB-57BD74AE4340}" srcOrd="1" destOrd="0" presId="urn:microsoft.com/office/officeart/2008/layout/LinedList"/>
    <dgm:cxn modelId="{83A7FACA-AFD3-4E89-B491-A6B83510E7A5}" type="presParOf" srcId="{D09A2C91-448F-4B17-B6DB-57BD74AE4340}" destId="{05A7BADD-30B9-435F-B5F3-4A2AD26E3313}" srcOrd="0" destOrd="0" presId="urn:microsoft.com/office/officeart/2008/layout/LinedList"/>
    <dgm:cxn modelId="{E51E3168-9422-46D6-8DF1-05183C3C5346}" type="presParOf" srcId="{D09A2C91-448F-4B17-B6DB-57BD74AE4340}" destId="{E9BE635E-49F8-4B44-9E47-0605E530C72D}" srcOrd="1" destOrd="0" presId="urn:microsoft.com/office/officeart/2008/layout/LinedList"/>
    <dgm:cxn modelId="{A5F0099C-3016-4192-ACB1-D231B9506F8C}" type="presParOf" srcId="{4C3FB57F-C309-451B-94BD-CF93F694758C}" destId="{3772DEEE-B251-4972-95D4-D6DDA63C5E0C}" srcOrd="2" destOrd="0" presId="urn:microsoft.com/office/officeart/2008/layout/LinedList"/>
    <dgm:cxn modelId="{C2D2B28E-AC8B-4E89-9D5D-EF17B7DA042C}" type="presParOf" srcId="{4C3FB57F-C309-451B-94BD-CF93F694758C}" destId="{4FD21D65-915F-4F27-8ECA-F40C1CC08248}" srcOrd="3" destOrd="0" presId="urn:microsoft.com/office/officeart/2008/layout/LinedList"/>
    <dgm:cxn modelId="{A2EFFC01-88A3-4102-880E-9F8441387733}" type="presParOf" srcId="{4FD21D65-915F-4F27-8ECA-F40C1CC08248}" destId="{D4DC6E35-4B9C-4EA6-BEEA-11738C0B7FEC}" srcOrd="0" destOrd="0" presId="urn:microsoft.com/office/officeart/2008/layout/LinedList"/>
    <dgm:cxn modelId="{048555FF-527E-4797-A057-175E6838028E}" type="presParOf" srcId="{4FD21D65-915F-4F27-8ECA-F40C1CC08248}" destId="{A9874211-8348-4112-975D-E326E05A5756}" srcOrd="1" destOrd="0" presId="urn:microsoft.com/office/officeart/2008/layout/LinedList"/>
    <dgm:cxn modelId="{55BB3B13-7ACD-4BDD-9C27-48B6109B7317}" type="presParOf" srcId="{4C3FB57F-C309-451B-94BD-CF93F694758C}" destId="{6D658FC8-197C-4F9A-AC27-9A5AD1E80E6F}" srcOrd="4" destOrd="0" presId="urn:microsoft.com/office/officeart/2008/layout/LinedList"/>
    <dgm:cxn modelId="{027A0E62-8E97-475C-9CC9-C9FE4E2180EF}" type="presParOf" srcId="{4C3FB57F-C309-451B-94BD-CF93F694758C}" destId="{F5453D54-F700-4350-8843-DC19760D9580}" srcOrd="5" destOrd="0" presId="urn:microsoft.com/office/officeart/2008/layout/LinedList"/>
    <dgm:cxn modelId="{A19D2871-084F-4C8C-834D-08DC9DF1ECBE}" type="presParOf" srcId="{F5453D54-F700-4350-8843-DC19760D9580}" destId="{6B89D164-7A91-434C-B882-33E3DAC155E8}" srcOrd="0" destOrd="0" presId="urn:microsoft.com/office/officeart/2008/layout/LinedList"/>
    <dgm:cxn modelId="{B675468B-C90F-4E06-AF29-B849E6C300E8}" type="presParOf" srcId="{F5453D54-F700-4350-8843-DC19760D9580}" destId="{65B89F66-2918-4E01-A4ED-4D38FA47F3BF}" srcOrd="1" destOrd="0" presId="urn:microsoft.com/office/officeart/2008/layout/LinedList"/>
    <dgm:cxn modelId="{41440AD0-F159-4157-A04A-9508C6CF84EF}" type="presParOf" srcId="{4C3FB57F-C309-451B-94BD-CF93F694758C}" destId="{5243BE81-E081-4A25-B98C-0C4D1C68FA33}" srcOrd="6" destOrd="0" presId="urn:microsoft.com/office/officeart/2008/layout/LinedList"/>
    <dgm:cxn modelId="{110E570A-860B-4E51-89FD-07B44FE24D80}" type="presParOf" srcId="{4C3FB57F-C309-451B-94BD-CF93F694758C}" destId="{86F2A576-3B77-4E56-9D4E-47EDDF008FF2}" srcOrd="7" destOrd="0" presId="urn:microsoft.com/office/officeart/2008/layout/LinedList"/>
    <dgm:cxn modelId="{3FEBB629-9DA4-4DCA-B362-85733FC35C5D}" type="presParOf" srcId="{86F2A576-3B77-4E56-9D4E-47EDDF008FF2}" destId="{320AB9E8-DA19-4331-B44B-9D684CABB1C5}" srcOrd="0" destOrd="0" presId="urn:microsoft.com/office/officeart/2008/layout/LinedList"/>
    <dgm:cxn modelId="{8A1CDAD6-78FA-49A9-BD6C-388C4870352E}" type="presParOf" srcId="{86F2A576-3B77-4E56-9D4E-47EDDF008FF2}" destId="{340884F4-18E6-40F7-BC19-422ACA0F056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F0BABF-8D84-4309-A65C-FBFD8255C418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7BADD-30B9-435F-B5F3-4A2AD26E3313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Rozvíjí </a:t>
          </a:r>
          <a:r>
            <a:rPr lang="cs-CZ" sz="3800" b="1" kern="1200" dirty="0"/>
            <a:t>sloveso,</a:t>
          </a:r>
          <a:r>
            <a:rPr lang="cs-CZ" sz="3800" kern="1200" dirty="0"/>
            <a:t> přídavné jméno, příslovce.</a:t>
          </a:r>
          <a:endParaRPr lang="en-US" sz="3800" kern="1200" dirty="0"/>
        </a:p>
      </dsp:txBody>
      <dsp:txXfrm>
        <a:off x="0" y="0"/>
        <a:ext cx="6900512" cy="1384035"/>
      </dsp:txXfrm>
    </dsp:sp>
    <dsp:sp modelId="{3772DEEE-B251-4972-95D4-D6DDA63C5E0C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2">
            <a:hueOff val="-482067"/>
            <a:satOff val="-3308"/>
            <a:lumOff val="1699"/>
            <a:alphaOff val="0"/>
          </a:schemeClr>
        </a:solidFill>
        <a:ln w="12700" cap="flat" cmpd="sng" algn="ctr">
          <a:solidFill>
            <a:schemeClr val="accent2">
              <a:hueOff val="-482067"/>
              <a:satOff val="-3308"/>
              <a:lumOff val="169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C6E35-4B9C-4EA6-BEEA-11738C0B7FEC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Vztah  ve skladební dvojici – slabá závislost = přimykání</a:t>
          </a:r>
          <a:endParaRPr lang="en-US" sz="3800" kern="1200" dirty="0"/>
        </a:p>
      </dsp:txBody>
      <dsp:txXfrm>
        <a:off x="0" y="1384035"/>
        <a:ext cx="6900512" cy="1384035"/>
      </dsp:txXfrm>
    </dsp:sp>
    <dsp:sp modelId="{6D658FC8-197C-4F9A-AC27-9A5AD1E80E6F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-964133"/>
            <a:satOff val="-6616"/>
            <a:lumOff val="3399"/>
            <a:alphaOff val="0"/>
          </a:schemeClr>
        </a:solidFill>
        <a:ln w="12700" cap="flat" cmpd="sng" algn="ctr">
          <a:solidFill>
            <a:schemeClr val="accent2">
              <a:hueOff val="-964133"/>
              <a:satOff val="-6616"/>
              <a:lumOff val="339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9D164-7A91-434C-B882-33E3DAC155E8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Bývá vyjádřeno příslovcem nebo podstatným jménem.</a:t>
          </a:r>
          <a:endParaRPr lang="en-US" sz="3800" kern="1200" dirty="0"/>
        </a:p>
      </dsp:txBody>
      <dsp:txXfrm>
        <a:off x="0" y="2768070"/>
        <a:ext cx="6900512" cy="1384035"/>
      </dsp:txXfrm>
    </dsp:sp>
    <dsp:sp modelId="{5243BE81-E081-4A25-B98C-0C4D1C68FA33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2">
            <a:hueOff val="-1446200"/>
            <a:satOff val="-9924"/>
            <a:lumOff val="5098"/>
            <a:alphaOff val="0"/>
          </a:schemeClr>
        </a:solidFill>
        <a:ln w="12700" cap="flat" cmpd="sng" algn="ctr">
          <a:solidFill>
            <a:schemeClr val="accent2">
              <a:hueOff val="-1446200"/>
              <a:satOff val="-9924"/>
              <a:lumOff val="50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0AB9E8-DA19-4331-B44B-9D684CABB1C5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Určuje různé okolnosti děje.</a:t>
          </a:r>
          <a:endParaRPr lang="en-US" sz="3800" kern="1200" dirty="0"/>
        </a:p>
      </dsp:txBody>
      <dsp:txXfrm>
        <a:off x="0" y="4152105"/>
        <a:ext cx="6900512" cy="1384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1E0A3-1665-466C-B1AD-AD3E4D707466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7270A-BC65-45E0-86D3-07BBBA73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705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CCB99-3F57-40F8-9273-9ED67E8D262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50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4E32-C101-458C-93B5-29B3D320D30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2843-53B2-4760-B5BB-59F86982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88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4E32-C101-458C-93B5-29B3D320D30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2843-53B2-4760-B5BB-59F86982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37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4E32-C101-458C-93B5-29B3D320D30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2843-53B2-4760-B5BB-59F86982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801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4E32-C101-458C-93B5-29B3D320D30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2843-53B2-4760-B5BB-59F86982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27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4E32-C101-458C-93B5-29B3D320D30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2843-53B2-4760-B5BB-59F86982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56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4E32-C101-458C-93B5-29B3D320D30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2843-53B2-4760-B5BB-59F86982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86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4E32-C101-458C-93B5-29B3D320D30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2843-53B2-4760-B5BB-59F86982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32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4E32-C101-458C-93B5-29B3D320D30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2843-53B2-4760-B5BB-59F86982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84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4E32-C101-458C-93B5-29B3D320D30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2843-53B2-4760-B5BB-59F86982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04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4E32-C101-458C-93B5-29B3D320D30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2843-53B2-4760-B5BB-59F86982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13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4E32-C101-458C-93B5-29B3D320D30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2843-53B2-4760-B5BB-59F86982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45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E4E32-C101-458C-93B5-29B3D320D30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92843-53B2-4760-B5BB-59F869822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29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AAAAA7-0C2F-409D-9AB6-EF42A9F7F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Příslovečné určení, úvod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6F9231-10BF-4EDD-BD01-1D3D83756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7. třída </a:t>
            </a:r>
          </a:p>
        </p:txBody>
      </p:sp>
    </p:spTree>
    <p:extLst>
      <p:ext uri="{BB962C8B-B14F-4D97-AF65-F5344CB8AC3E}">
        <p14:creationId xmlns:p14="http://schemas.microsoft.com/office/powerpoint/2010/main" val="3902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Druhy příslovečných určení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příslovečné určení místa</a:t>
            </a:r>
          </a:p>
          <a:p>
            <a:endParaRPr lang="cs-CZ" dirty="0"/>
          </a:p>
          <a:p>
            <a:r>
              <a:rPr lang="cs-CZ" dirty="0"/>
              <a:t>příslovečné určení času</a:t>
            </a:r>
          </a:p>
          <a:p>
            <a:endParaRPr lang="cs-CZ" dirty="0"/>
          </a:p>
          <a:p>
            <a:r>
              <a:rPr lang="cs-CZ" dirty="0"/>
              <a:t>příslovečné určení způsobu</a:t>
            </a:r>
          </a:p>
          <a:p>
            <a:endParaRPr lang="cs-CZ" dirty="0"/>
          </a:p>
          <a:p>
            <a:r>
              <a:rPr lang="cs-CZ" dirty="0"/>
              <a:t>příslovečné určení míry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příslovečné určení podmínky</a:t>
            </a:r>
          </a:p>
          <a:p>
            <a:r>
              <a:rPr lang="cs-CZ" dirty="0"/>
              <a:t>příslovečné určení příčiny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příslovečné určení účelu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příslovečné určení přípustky</a:t>
            </a:r>
          </a:p>
        </p:txBody>
      </p:sp>
    </p:spTree>
    <p:extLst>
      <p:ext uri="{BB962C8B-B14F-4D97-AF65-F5344CB8AC3E}">
        <p14:creationId xmlns:p14="http://schemas.microsoft.com/office/powerpoint/2010/main" val="1352404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Příslovečné určení místa  -  Pum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66473" y="1992601"/>
            <a:ext cx="10515600" cy="43513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přišel 	 - domů – Kam?</a:t>
            </a:r>
          </a:p>
          <a:p>
            <a:r>
              <a:rPr lang="cs-CZ" dirty="0"/>
              <a:t>šel		 - lesem – Kudy?</a:t>
            </a:r>
          </a:p>
          <a:p>
            <a:r>
              <a:rPr lang="cs-CZ" dirty="0"/>
              <a:t>tábořil   	 - na louce – Kde?</a:t>
            </a:r>
          </a:p>
          <a:p>
            <a:r>
              <a:rPr lang="cs-CZ" dirty="0"/>
              <a:t>vrátil se  -  z práce – Odkud?</a:t>
            </a:r>
          </a:p>
          <a:p>
            <a:pPr marL="0" indent="0">
              <a:buNone/>
            </a:pPr>
            <a:r>
              <a:rPr lang="cs-CZ" dirty="0"/>
              <a:t>		 Pracoval </a:t>
            </a:r>
            <a:r>
              <a:rPr lang="cs-CZ" dirty="0">
                <a:solidFill>
                  <a:srgbClr val="FF0000"/>
                </a:solidFill>
              </a:rPr>
              <a:t>v lese</a:t>
            </a:r>
            <a:r>
              <a:rPr lang="cs-CZ" dirty="0"/>
              <a:t>.</a:t>
            </a:r>
          </a:p>
        </p:txBody>
      </p:sp>
      <p:sp>
        <p:nvSpPr>
          <p:cNvPr id="9" name="Levá jednoduchá závorka 8"/>
          <p:cNvSpPr/>
          <p:nvPr/>
        </p:nvSpPr>
        <p:spPr>
          <a:xfrm rot="16200000">
            <a:off x="3623108" y="4231440"/>
            <a:ext cx="474386" cy="79513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307647" y="5024095"/>
            <a:ext cx="1296144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Kde?</a:t>
            </a:r>
          </a:p>
        </p:txBody>
      </p:sp>
    </p:spTree>
    <p:extLst>
      <p:ext uri="{BB962C8B-B14F-4D97-AF65-F5344CB8AC3E}">
        <p14:creationId xmlns:p14="http://schemas.microsoft.com/office/powerpoint/2010/main" val="1430618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Příslovečné určení času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vrátil se	 	 -  večer		</a:t>
            </a:r>
            <a:r>
              <a:rPr lang="cs-CZ" dirty="0">
                <a:solidFill>
                  <a:srgbClr val="0070C0"/>
                </a:solidFill>
              </a:rPr>
              <a:t>Kdy?</a:t>
            </a:r>
          </a:p>
          <a:p>
            <a:r>
              <a:rPr lang="cs-CZ" dirty="0"/>
              <a:t>pršelo		 - od rána		</a:t>
            </a:r>
            <a:r>
              <a:rPr lang="cs-CZ" dirty="0">
                <a:solidFill>
                  <a:srgbClr val="0070C0"/>
                </a:solidFill>
              </a:rPr>
              <a:t>Odkdy?</a:t>
            </a:r>
          </a:p>
          <a:p>
            <a:r>
              <a:rPr lang="cs-CZ" dirty="0"/>
              <a:t>koná se		 - každoročně	</a:t>
            </a:r>
            <a:r>
              <a:rPr lang="cs-CZ" dirty="0">
                <a:solidFill>
                  <a:srgbClr val="0070C0"/>
                </a:solidFill>
              </a:rPr>
              <a:t>Jak často?</a:t>
            </a:r>
          </a:p>
          <a:p>
            <a:r>
              <a:rPr lang="cs-CZ" dirty="0"/>
              <a:t>poslouchal	 - do noci			</a:t>
            </a:r>
            <a:r>
              <a:rPr lang="cs-CZ" dirty="0">
                <a:solidFill>
                  <a:srgbClr val="0070C0"/>
                </a:solidFill>
              </a:rPr>
              <a:t>Dokdy?</a:t>
            </a:r>
          </a:p>
          <a:p>
            <a:r>
              <a:rPr lang="cs-CZ" dirty="0">
                <a:solidFill>
                  <a:srgbClr val="FF0000"/>
                </a:solidFill>
              </a:rPr>
              <a:t>Občas</a:t>
            </a:r>
            <a:r>
              <a:rPr lang="cs-CZ" dirty="0"/>
              <a:t> tu zaprší.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9" name="Levá jednoduchá závorka 8"/>
          <p:cNvSpPr/>
          <p:nvPr/>
        </p:nvSpPr>
        <p:spPr>
          <a:xfrm rot="16200000">
            <a:off x="1743200" y="3879497"/>
            <a:ext cx="360040" cy="118813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419164" y="4788520"/>
            <a:ext cx="100811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Kdy?</a:t>
            </a:r>
          </a:p>
        </p:txBody>
      </p:sp>
    </p:spTree>
    <p:extLst>
      <p:ext uri="{BB962C8B-B14F-4D97-AF65-F5344CB8AC3E}">
        <p14:creationId xmlns:p14="http://schemas.microsoft.com/office/powerpoint/2010/main" val="3884243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Příslovečné určení způsobu - </a:t>
            </a:r>
            <a:r>
              <a:rPr lang="cs-CZ" dirty="0" err="1"/>
              <a:t>Puz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0208" y="1722583"/>
            <a:ext cx="10515600" cy="43513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choval se			- nemožně 		Jak?</a:t>
            </a:r>
          </a:p>
          <a:p>
            <a:r>
              <a:rPr lang="cs-CZ" dirty="0"/>
              <a:t>cítil se 			- mizerně		Jak?</a:t>
            </a:r>
          </a:p>
          <a:p>
            <a:r>
              <a:rPr lang="cs-CZ" dirty="0"/>
              <a:t>maloval			-  štětcem		Jak?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>
                <a:solidFill>
                  <a:srgbClr val="FF0000"/>
                </a:solidFill>
              </a:rPr>
              <a:t>Upřeně</a:t>
            </a:r>
            <a:r>
              <a:rPr lang="cs-CZ" dirty="0"/>
              <a:t> nás pozoroval.</a:t>
            </a:r>
          </a:p>
        </p:txBody>
      </p:sp>
      <p:sp>
        <p:nvSpPr>
          <p:cNvPr id="4" name="Levá jednoduchá závorka 3"/>
          <p:cNvSpPr/>
          <p:nvPr/>
        </p:nvSpPr>
        <p:spPr>
          <a:xfrm rot="16200000">
            <a:off x="3971764" y="3764175"/>
            <a:ext cx="360040" cy="136815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078358" y="4895640"/>
            <a:ext cx="2664296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Jak? Jakým způsobem?</a:t>
            </a:r>
          </a:p>
        </p:txBody>
      </p:sp>
    </p:spTree>
    <p:extLst>
      <p:ext uri="{BB962C8B-B14F-4D97-AF65-F5344CB8AC3E}">
        <p14:creationId xmlns:p14="http://schemas.microsoft.com/office/powerpoint/2010/main" val="1042868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Příslovečné určení míry - </a:t>
            </a:r>
            <a:r>
              <a:rPr lang="cs-CZ" dirty="0" err="1"/>
              <a:t>Pumír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0208" y="1722583"/>
            <a:ext cx="10515600" cy="43513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choval se			-  hodně nemožně 		Jakou měrou?</a:t>
            </a:r>
          </a:p>
          <a:p>
            <a:r>
              <a:rPr lang="cs-CZ" dirty="0"/>
              <a:t>cítil se 			-  velmi mizerně		Jak do jaké míry?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>
                <a:solidFill>
                  <a:schemeClr val="tx1"/>
                </a:solidFill>
              </a:rPr>
              <a:t>Drak se vznášel </a:t>
            </a:r>
            <a:r>
              <a:rPr lang="cs-CZ" dirty="0">
                <a:solidFill>
                  <a:srgbClr val="FF0000"/>
                </a:solidFill>
              </a:rPr>
              <a:t>velmi </a:t>
            </a:r>
            <a:r>
              <a:rPr lang="cs-CZ" dirty="0">
                <a:solidFill>
                  <a:schemeClr val="tx1"/>
                </a:solidFill>
              </a:rPr>
              <a:t>vysoko.</a:t>
            </a:r>
            <a:endParaRPr lang="cs-CZ" dirty="0"/>
          </a:p>
        </p:txBody>
      </p:sp>
      <p:sp>
        <p:nvSpPr>
          <p:cNvPr id="4" name="Levá jednoduchá závorka 3"/>
          <p:cNvSpPr/>
          <p:nvPr/>
        </p:nvSpPr>
        <p:spPr>
          <a:xfrm rot="16200000">
            <a:off x="5832369" y="3213303"/>
            <a:ext cx="360040" cy="136815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581787" y="4180020"/>
            <a:ext cx="3028426" cy="7577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Jak moc vysoko? Do jaké míry vysoko? </a:t>
            </a:r>
          </a:p>
        </p:txBody>
      </p:sp>
    </p:spTree>
    <p:extLst>
      <p:ext uri="{BB962C8B-B14F-4D97-AF65-F5344CB8AC3E}">
        <p14:creationId xmlns:p14="http://schemas.microsoft.com/office/powerpoint/2010/main" val="1425207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Urči druh vyznačeného </a:t>
            </a:r>
            <a:r>
              <a:rPr lang="cs-CZ" dirty="0" err="1"/>
              <a:t>Pu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991544" y="1844824"/>
          <a:ext cx="8064450" cy="4079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6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Puz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Důrazně </a:t>
                      </a:r>
                      <a:r>
                        <a:rPr lang="cs-CZ" dirty="0"/>
                        <a:t>mi to připomněl.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/>
                        <a:t>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Spolužáci se sešli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v klubu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Řeka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divoce</a:t>
                      </a:r>
                      <a:r>
                        <a:rPr lang="cs-CZ" dirty="0"/>
                        <a:t> stoupala.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Denně</a:t>
                      </a:r>
                      <a:r>
                        <a:rPr lang="cs-CZ" dirty="0"/>
                        <a:t> se vracel.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Udělalo se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ošklivo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Odpovídal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rozumně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Koupal se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v rybníku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Blížíme se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do města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Vypadal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unaveně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Obrazy prohlížel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se zájmem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Násobení 7"/>
          <p:cNvSpPr/>
          <p:nvPr/>
        </p:nvSpPr>
        <p:spPr>
          <a:xfrm>
            <a:off x="9408368" y="2204864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ásobení 8"/>
          <p:cNvSpPr/>
          <p:nvPr/>
        </p:nvSpPr>
        <p:spPr>
          <a:xfrm>
            <a:off x="7587115" y="2590608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Násobení 9"/>
          <p:cNvSpPr/>
          <p:nvPr/>
        </p:nvSpPr>
        <p:spPr>
          <a:xfrm>
            <a:off x="9312470" y="4128661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ásobení 10"/>
          <p:cNvSpPr/>
          <p:nvPr/>
        </p:nvSpPr>
        <p:spPr>
          <a:xfrm>
            <a:off x="7608168" y="4497972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Násobení 11"/>
          <p:cNvSpPr/>
          <p:nvPr/>
        </p:nvSpPr>
        <p:spPr>
          <a:xfrm>
            <a:off x="7608168" y="4858012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Násobení 12"/>
          <p:cNvSpPr/>
          <p:nvPr/>
        </p:nvSpPr>
        <p:spPr>
          <a:xfrm>
            <a:off x="9313859" y="5218052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Násobení 13"/>
          <p:cNvSpPr/>
          <p:nvPr/>
        </p:nvSpPr>
        <p:spPr>
          <a:xfrm>
            <a:off x="9350982" y="5589240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Násobení 14"/>
          <p:cNvSpPr/>
          <p:nvPr/>
        </p:nvSpPr>
        <p:spPr>
          <a:xfrm>
            <a:off x="9327219" y="2935338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Násobení 15"/>
          <p:cNvSpPr/>
          <p:nvPr/>
        </p:nvSpPr>
        <p:spPr>
          <a:xfrm>
            <a:off x="8472264" y="3295378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ásobení 16"/>
          <p:cNvSpPr/>
          <p:nvPr/>
        </p:nvSpPr>
        <p:spPr>
          <a:xfrm>
            <a:off x="9312470" y="3645024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76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Vypiš příslovečná určení do správného sloupce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890470"/>
              </p:ext>
            </p:extLst>
          </p:nvPr>
        </p:nvGraphicFramePr>
        <p:xfrm>
          <a:off x="1981200" y="1600200"/>
          <a:ext cx="8229600" cy="3876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90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0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Puz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Vypadala unaveně.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Blížili se rychle do cíle.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Denně se vracím domů.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Údolím líně plynula řeka.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Dopoledne</a:t>
                      </a:r>
                      <a:r>
                        <a:rPr lang="cs-CZ" baseline="0" dirty="0"/>
                        <a:t> uklízela ve sklepě.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Na louce rostly kopretiny.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 lesa stála osaměle chalupa.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Falešně si pískal.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8400256" y="1920718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unaveně</a:t>
            </a:r>
          </a:p>
        </p:txBody>
      </p:sp>
      <p:sp>
        <p:nvSpPr>
          <p:cNvPr id="6" name="Obdélník 5"/>
          <p:cNvSpPr/>
          <p:nvPr/>
        </p:nvSpPr>
        <p:spPr>
          <a:xfrm>
            <a:off x="4902622" y="3068960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údolím</a:t>
            </a:r>
          </a:p>
        </p:txBody>
      </p:sp>
      <p:sp>
        <p:nvSpPr>
          <p:cNvPr id="7" name="Obdélník 6"/>
          <p:cNvSpPr/>
          <p:nvPr/>
        </p:nvSpPr>
        <p:spPr>
          <a:xfrm>
            <a:off x="6589264" y="3587372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dopoledne</a:t>
            </a:r>
          </a:p>
        </p:txBody>
      </p:sp>
      <p:sp>
        <p:nvSpPr>
          <p:cNvPr id="8" name="Obdélník 7"/>
          <p:cNvSpPr/>
          <p:nvPr/>
        </p:nvSpPr>
        <p:spPr>
          <a:xfrm>
            <a:off x="4892302" y="3587372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ve sklepě</a:t>
            </a:r>
          </a:p>
        </p:txBody>
      </p:sp>
      <p:sp>
        <p:nvSpPr>
          <p:cNvPr id="9" name="Obdélník 8"/>
          <p:cNvSpPr/>
          <p:nvPr/>
        </p:nvSpPr>
        <p:spPr>
          <a:xfrm>
            <a:off x="4892302" y="4100750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na louce</a:t>
            </a:r>
          </a:p>
        </p:txBody>
      </p:sp>
      <p:sp>
        <p:nvSpPr>
          <p:cNvPr id="10" name="Obdélník 9"/>
          <p:cNvSpPr/>
          <p:nvPr/>
        </p:nvSpPr>
        <p:spPr>
          <a:xfrm>
            <a:off x="8389464" y="4581128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osaměle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902622" y="4601577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 lesa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8389464" y="5085184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falešně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892302" y="2322308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do cíle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8400256" y="3068960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líně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8389464" y="2356652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rychle 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6702822" y="2678462"/>
            <a:ext cx="1686642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denně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892302" y="2712806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domů</a:t>
            </a:r>
          </a:p>
        </p:txBody>
      </p:sp>
    </p:spTree>
    <p:extLst>
      <p:ext uri="{BB962C8B-B14F-4D97-AF65-F5344CB8AC3E}">
        <p14:creationId xmlns:p14="http://schemas.microsoft.com/office/powerpoint/2010/main" val="99298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E3B003-2C5E-4589-8A7D-4913435F7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Procvičování učiva 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10CE38-ACB0-4F12-8903-C3CC1E122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400" dirty="0"/>
              <a:t>1. Vyhledejte ve větě PŘEDMĚT,PŘEDMĚTY.</a:t>
            </a:r>
          </a:p>
          <a:p>
            <a:r>
              <a:rPr lang="cs-CZ" sz="2400" dirty="0"/>
              <a:t>ZÍTRA MU NAPÍŠU DOPIS.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ČEKALI JSME NA NĚHO NA ROHU ULICE.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POPROSILI NÁS O POMOC.</a:t>
            </a:r>
          </a:p>
          <a:p>
            <a:pPr marL="0" indent="0">
              <a:buNone/>
            </a:pPr>
            <a:r>
              <a:rPr lang="cs-CZ" sz="2400" dirty="0"/>
              <a:t> </a:t>
            </a:r>
          </a:p>
          <a:p>
            <a:r>
              <a:rPr lang="cs-CZ" sz="2400" dirty="0"/>
              <a:t>K OBĚDU SNĚDL SVÍČKOVOU.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POLICIE VČERA ZADRŽELA DVA ZLODĚJE.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UŽ JSEM NA MARCELU ZVĚDAVÁ. </a:t>
            </a:r>
          </a:p>
        </p:txBody>
      </p:sp>
    </p:spTree>
    <p:extLst>
      <p:ext uri="{BB962C8B-B14F-4D97-AF65-F5344CB8AC3E}">
        <p14:creationId xmlns:p14="http://schemas.microsoft.com/office/powerpoint/2010/main" val="139394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C38156-08C1-4EE1-AC6A-D79C57B0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Procvičování učiva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D57B65-19E1-4582-924B-F2B6803FC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2. Doplňte ke slovesu předmět, určete pád. </a:t>
            </a:r>
          </a:p>
          <a:p>
            <a:r>
              <a:rPr lang="cs-CZ" dirty="0"/>
              <a:t>POTKAL SE ..........................</a:t>
            </a:r>
          </a:p>
          <a:p>
            <a:r>
              <a:rPr lang="cs-CZ" dirty="0"/>
              <a:t>KOUPIL ...............</a:t>
            </a:r>
          </a:p>
          <a:p>
            <a:r>
              <a:rPr lang="cs-CZ" dirty="0"/>
              <a:t>NAVŠTÍVÍME .......................</a:t>
            </a:r>
          </a:p>
          <a:p>
            <a:r>
              <a:rPr lang="cs-CZ" dirty="0"/>
              <a:t>3. Ve které větě není žádný předmět. </a:t>
            </a:r>
          </a:p>
          <a:p>
            <a:pPr marL="0" indent="0">
              <a:buNone/>
            </a:pPr>
            <a:r>
              <a:rPr lang="cs-CZ" dirty="0"/>
              <a:t>a) Jí se to netýká.	</a:t>
            </a:r>
          </a:p>
          <a:p>
            <a:pPr marL="0" indent="0">
              <a:buNone/>
            </a:pPr>
            <a:r>
              <a:rPr lang="cs-CZ" dirty="0"/>
              <a:t>b) Věřil jejím slibům. </a:t>
            </a:r>
          </a:p>
          <a:p>
            <a:pPr marL="0" indent="0">
              <a:buNone/>
            </a:pPr>
            <a:r>
              <a:rPr lang="cs-CZ" dirty="0"/>
              <a:t>c) Přišel včas. </a:t>
            </a:r>
          </a:p>
        </p:txBody>
      </p:sp>
    </p:spTree>
    <p:extLst>
      <p:ext uri="{BB962C8B-B14F-4D97-AF65-F5344CB8AC3E}">
        <p14:creationId xmlns:p14="http://schemas.microsoft.com/office/powerpoint/2010/main" val="663406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E3B003-2C5E-4589-8A7D-4913435F7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Procvičování učiva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10CE38-ACB0-4F12-8903-C3CC1E122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400" dirty="0"/>
              <a:t>1. Vyhledejte ve větě PŘEDMĚT,PŘEDMĚTY.</a:t>
            </a:r>
          </a:p>
          <a:p>
            <a:r>
              <a:rPr lang="cs-CZ" sz="2400" dirty="0"/>
              <a:t>ZÍTRA </a:t>
            </a:r>
            <a:r>
              <a:rPr lang="cs-CZ" sz="2400" b="1" i="1" u="dashLongHeavy" dirty="0">
                <a:highlight>
                  <a:srgbClr val="00FF00"/>
                </a:highlight>
              </a:rPr>
              <a:t>MU</a:t>
            </a:r>
            <a:r>
              <a:rPr lang="cs-CZ" sz="2400" dirty="0"/>
              <a:t> NAPÍŠU </a:t>
            </a:r>
            <a:r>
              <a:rPr lang="cs-CZ" sz="2400" b="1" i="1" u="dashLongHeavy" dirty="0">
                <a:highlight>
                  <a:srgbClr val="00FF00"/>
                </a:highlight>
              </a:rPr>
              <a:t>DOPIS.</a:t>
            </a:r>
            <a:r>
              <a:rPr lang="cs-CZ" sz="2400" u="dashLongHeavy" dirty="0"/>
              <a:t> </a:t>
            </a:r>
          </a:p>
          <a:p>
            <a:r>
              <a:rPr lang="cs-CZ" sz="2400" dirty="0"/>
              <a:t>2. Vyhledejte ve větě PŘEDMĚT,PŘEDMĚTY.</a:t>
            </a:r>
          </a:p>
          <a:p>
            <a:r>
              <a:rPr lang="cs-CZ" sz="2400" dirty="0"/>
              <a:t>ČEKALI JSME </a:t>
            </a:r>
            <a:r>
              <a:rPr lang="cs-CZ" sz="2400" b="1" i="1" u="dashLongHeavy" dirty="0">
                <a:highlight>
                  <a:srgbClr val="00FF00"/>
                </a:highlight>
              </a:rPr>
              <a:t>NA NĚHO </a:t>
            </a:r>
            <a:r>
              <a:rPr lang="cs-CZ" sz="2400" dirty="0"/>
              <a:t>NA ROHU ULICE. </a:t>
            </a:r>
          </a:p>
          <a:p>
            <a:r>
              <a:rPr lang="cs-CZ" sz="2400" dirty="0"/>
              <a:t>3. Vyhledejte ve větě PŘEDMĚT,PŘEDMĚTY.</a:t>
            </a:r>
          </a:p>
          <a:p>
            <a:r>
              <a:rPr lang="cs-CZ" sz="2400" dirty="0"/>
              <a:t>POPROSILI </a:t>
            </a:r>
            <a:r>
              <a:rPr lang="cs-CZ" sz="2400" b="1" i="1" u="dashLongHeavy" dirty="0">
                <a:highlight>
                  <a:srgbClr val="00FF00"/>
                </a:highlight>
              </a:rPr>
              <a:t>NÁS</a:t>
            </a:r>
            <a:r>
              <a:rPr lang="cs-CZ" sz="2400" dirty="0"/>
              <a:t> </a:t>
            </a:r>
            <a:r>
              <a:rPr lang="cs-CZ" sz="2400" b="1" i="1" u="dashLongHeavy" dirty="0">
                <a:highlight>
                  <a:srgbClr val="00FF00"/>
                </a:highlight>
              </a:rPr>
              <a:t>O POMOC</a:t>
            </a:r>
            <a:r>
              <a:rPr lang="cs-CZ" sz="2400" dirty="0"/>
              <a:t>. </a:t>
            </a:r>
          </a:p>
          <a:p>
            <a:r>
              <a:rPr lang="cs-CZ" sz="2400" dirty="0"/>
              <a:t>4. Vyhledejte ve větě PŘEDMĚT,PŘEDMĚTY.</a:t>
            </a:r>
          </a:p>
          <a:p>
            <a:r>
              <a:rPr lang="cs-CZ" sz="2400" dirty="0"/>
              <a:t>K OBĚDU SNĚDL </a:t>
            </a:r>
            <a:r>
              <a:rPr lang="cs-CZ" sz="2400" b="1" i="1" u="dashLongHeavy" dirty="0">
                <a:highlight>
                  <a:srgbClr val="00FF00"/>
                </a:highlight>
              </a:rPr>
              <a:t>SVÍČKOVOU</a:t>
            </a:r>
            <a:r>
              <a:rPr lang="cs-CZ" sz="2400" u="dashLongHeavy" dirty="0"/>
              <a:t>.</a:t>
            </a:r>
            <a:r>
              <a:rPr lang="cs-CZ" sz="2400" dirty="0"/>
              <a:t> </a:t>
            </a:r>
          </a:p>
          <a:p>
            <a:r>
              <a:rPr lang="cs-CZ" sz="2400" dirty="0"/>
              <a:t>5. Vyhledejte ve větě PŘEDMĚT,PŘEDMĚTY.</a:t>
            </a:r>
          </a:p>
          <a:p>
            <a:r>
              <a:rPr lang="cs-CZ" sz="2400" dirty="0"/>
              <a:t>POLICIE VČERA ZADRŽELA </a:t>
            </a:r>
            <a:r>
              <a:rPr lang="cs-CZ" sz="2400" b="1" i="1" u="dashLongHeavy" dirty="0">
                <a:highlight>
                  <a:srgbClr val="00FF00"/>
                </a:highlight>
              </a:rPr>
              <a:t>DVA ZLODĚJE</a:t>
            </a:r>
            <a:r>
              <a:rPr lang="cs-CZ" sz="2400" dirty="0"/>
              <a:t>. </a:t>
            </a:r>
          </a:p>
          <a:p>
            <a:r>
              <a:rPr lang="cs-CZ" sz="2400" dirty="0"/>
              <a:t>6. Vyhledejte ve větě PŘEDMĚT,PŘEDMĚTY.</a:t>
            </a:r>
          </a:p>
          <a:p>
            <a:r>
              <a:rPr lang="cs-CZ" sz="2400" dirty="0"/>
              <a:t>UŽ JSEM </a:t>
            </a:r>
            <a:r>
              <a:rPr lang="cs-CZ" sz="2400" b="1" i="1" u="dashLongHeavy" dirty="0">
                <a:highlight>
                  <a:srgbClr val="00FF00"/>
                </a:highlight>
              </a:rPr>
              <a:t>NA MARCELU </a:t>
            </a:r>
            <a:r>
              <a:rPr lang="cs-CZ" sz="2400" dirty="0"/>
              <a:t>ZVĚDAVÁ. </a:t>
            </a:r>
          </a:p>
        </p:txBody>
      </p:sp>
    </p:spTree>
    <p:extLst>
      <p:ext uri="{BB962C8B-B14F-4D97-AF65-F5344CB8AC3E}">
        <p14:creationId xmlns:p14="http://schemas.microsoft.com/office/powerpoint/2010/main" val="363643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C38156-08C1-4EE1-AC6A-D79C57B0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Procvičování učiva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D57B65-19E1-4582-924B-F2B6803FC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6. Doplňte ke slovesu předmět, určete pád. </a:t>
            </a:r>
          </a:p>
          <a:p>
            <a:r>
              <a:rPr lang="cs-CZ" dirty="0"/>
              <a:t>POTKAL SE .....</a:t>
            </a:r>
            <a:r>
              <a:rPr lang="cs-CZ" b="1" u="dashLongHeavy" dirty="0">
                <a:highlight>
                  <a:srgbClr val="00FF00"/>
                </a:highlight>
              </a:rPr>
              <a:t>s kým, čím 7. pád </a:t>
            </a:r>
          </a:p>
          <a:p>
            <a:r>
              <a:rPr lang="cs-CZ" dirty="0"/>
              <a:t>7. Doplňte ke slovesu předmět, určete pád</a:t>
            </a:r>
          </a:p>
          <a:p>
            <a:r>
              <a:rPr lang="cs-CZ" dirty="0"/>
              <a:t>KOUPIL ......</a:t>
            </a:r>
            <a:r>
              <a:rPr lang="cs-CZ" b="1" u="dashLongHeavy" dirty="0">
                <a:highlight>
                  <a:srgbClr val="00FF00"/>
                </a:highlight>
              </a:rPr>
              <a:t>koho, co - 4.pád, komu čemu -3.pád </a:t>
            </a:r>
          </a:p>
          <a:p>
            <a:r>
              <a:rPr lang="cs-CZ" dirty="0"/>
              <a:t>8. Doplňte ke slovesu předmět, určete pád</a:t>
            </a:r>
          </a:p>
          <a:p>
            <a:r>
              <a:rPr lang="cs-CZ" dirty="0"/>
              <a:t>NAVŠTÍVÍME ... </a:t>
            </a:r>
            <a:r>
              <a:rPr lang="cs-CZ" b="1" u="dashLongHeavy" dirty="0">
                <a:highlight>
                  <a:srgbClr val="00FF00"/>
                </a:highlight>
              </a:rPr>
              <a:t>koho, co 4. pád </a:t>
            </a:r>
          </a:p>
          <a:p>
            <a:r>
              <a:rPr lang="cs-CZ" dirty="0"/>
              <a:t>9. Ve které větě není žádný předmět. </a:t>
            </a:r>
          </a:p>
          <a:p>
            <a:r>
              <a:rPr lang="cs-CZ" dirty="0"/>
              <a:t>a) Jí se to netýká.	b) Věřil jejím slibům. 	</a:t>
            </a:r>
          </a:p>
          <a:p>
            <a:pPr marL="0" indent="0">
              <a:buNone/>
            </a:pPr>
            <a:r>
              <a:rPr lang="cs-CZ" dirty="0">
                <a:highlight>
                  <a:srgbClr val="00FF00"/>
                </a:highlight>
              </a:rPr>
              <a:t>c) Přišel včas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2158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cs-CZ" sz="5400" u="dotDashHeavy" dirty="0"/>
              <a:t>Příslovečné určení - PU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034632E-6208-44A9-9AE9-6FBBB80C94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070147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621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200" dirty="0"/>
              <a:t>Jaké okolnosti děje?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367808" y="2229147"/>
            <a:ext cx="237626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/>
              <a:t>Maruška šla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744072" y="3864708"/>
            <a:ext cx="114374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přípustka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170903" y="2539064"/>
            <a:ext cx="82845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účel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283968" y="3777748"/>
            <a:ext cx="97210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způsob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444124" y="3408416"/>
            <a:ext cx="60803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čas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329602" y="3058902"/>
            <a:ext cx="90284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místo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530788" y="3864708"/>
            <a:ext cx="108012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příčina</a:t>
            </a:r>
          </a:p>
        </p:txBody>
      </p:sp>
      <p:cxnSp>
        <p:nvCxnSpPr>
          <p:cNvPr id="13" name="Přímá spojnice 12"/>
          <p:cNvCxnSpPr/>
          <p:nvPr/>
        </p:nvCxnSpPr>
        <p:spPr>
          <a:xfrm flipV="1">
            <a:off x="2999656" y="2813922"/>
            <a:ext cx="1440160" cy="244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4052156" y="2813922"/>
            <a:ext cx="717866" cy="614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stCxn id="8" idx="0"/>
            <a:endCxn id="3" idx="2"/>
          </p:cNvCxnSpPr>
          <p:nvPr/>
        </p:nvCxnSpPr>
        <p:spPr>
          <a:xfrm flipV="1">
            <a:off x="4770022" y="2813922"/>
            <a:ext cx="785918" cy="96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H="1" flipV="1">
            <a:off x="5646613" y="2853754"/>
            <a:ext cx="432048" cy="96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stCxn id="6" idx="0"/>
          </p:cNvCxnSpPr>
          <p:nvPr/>
        </p:nvCxnSpPr>
        <p:spPr>
          <a:xfrm flipH="1" flipV="1">
            <a:off x="6206108" y="2853754"/>
            <a:ext cx="1109836" cy="1010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 flipV="1">
            <a:off x="6741953" y="2521534"/>
            <a:ext cx="1383808" cy="289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8324959" y="3864708"/>
            <a:ext cx="114374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míra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8896831" y="3295834"/>
            <a:ext cx="114374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896831" y="3304083"/>
            <a:ext cx="1120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dirty="0">
                <a:solidFill>
                  <a:prstClr val="black"/>
                </a:solidFill>
              </a:rPr>
              <a:t>podmínka</a:t>
            </a:r>
          </a:p>
        </p:txBody>
      </p:sp>
      <p:cxnSp>
        <p:nvCxnSpPr>
          <p:cNvPr id="12" name="Přímá spojnice 11"/>
          <p:cNvCxnSpPr>
            <a:stCxn id="4" idx="1"/>
          </p:cNvCxnSpPr>
          <p:nvPr/>
        </p:nvCxnSpPr>
        <p:spPr>
          <a:xfrm flipH="1" flipV="1">
            <a:off x="6744073" y="2813921"/>
            <a:ext cx="2152759" cy="674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6610908" y="2853754"/>
            <a:ext cx="1800200" cy="1010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51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Jak se ptáme na okolnosti děje 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412858" y="2341465"/>
            <a:ext cx="244827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/>
              <a:t>Maruška šla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639616" y="37170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792016" y="38694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818268" y="4437112"/>
            <a:ext cx="144016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Přes co?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759078" y="3057159"/>
            <a:ext cx="190892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Za jakým účelem ?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133815" y="4437112"/>
            <a:ext cx="144016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Proč?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791745" y="4054098"/>
            <a:ext cx="1102645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Jak?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482652" y="3375124"/>
            <a:ext cx="144016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Kdy?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919536" y="2845022"/>
            <a:ext cx="144016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Kam?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V="1">
            <a:off x="3359696" y="2780928"/>
            <a:ext cx="1152128" cy="219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4592374" y="3000336"/>
            <a:ext cx="639530" cy="1174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>
            <a:stCxn id="10" idx="0"/>
          </p:cNvCxnSpPr>
          <p:nvPr/>
        </p:nvCxnSpPr>
        <p:spPr>
          <a:xfrm flipV="1">
            <a:off x="5853895" y="2926240"/>
            <a:ext cx="0" cy="1510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6786551" y="2802090"/>
            <a:ext cx="1578252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H="1">
            <a:off x="3497238" y="2909116"/>
            <a:ext cx="1158602" cy="466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6796078" y="2780929"/>
            <a:ext cx="1798982" cy="460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2252618" y="4621778"/>
            <a:ext cx="168314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Jak moc, málo?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141050" y="3712698"/>
            <a:ext cx="144016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Za jakých podmínek?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6475995" y="3000337"/>
            <a:ext cx="310557" cy="730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>
            <a:stCxn id="21" idx="0"/>
          </p:cNvCxnSpPr>
          <p:nvPr/>
        </p:nvCxnSpPr>
        <p:spPr>
          <a:xfrm flipV="1">
            <a:off x="3094189" y="3000336"/>
            <a:ext cx="1800200" cy="16214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53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6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6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1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Okolnosti děje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265446" y="2156869"/>
            <a:ext cx="244827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/>
              <a:t>Maruška šla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432888" y="4581128"/>
            <a:ext cx="93610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pěšky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69976" y="3403522"/>
            <a:ext cx="93610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v zimě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847528" y="2610838"/>
            <a:ext cx="93610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do lesa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083836" y="4211796"/>
            <a:ext cx="139330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kvůli maceše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713718" y="4585458"/>
            <a:ext cx="129614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přes mráz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8400256" y="3403522"/>
            <a:ext cx="136815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pro jahody</a:t>
            </a:r>
          </a:p>
        </p:txBody>
      </p:sp>
      <p:cxnSp>
        <p:nvCxnSpPr>
          <p:cNvPr id="15" name="Přímá spojnice 14"/>
          <p:cNvCxnSpPr>
            <a:endCxn id="4" idx="1"/>
          </p:cNvCxnSpPr>
          <p:nvPr/>
        </p:nvCxnSpPr>
        <p:spPr>
          <a:xfrm flipV="1">
            <a:off x="2753278" y="2449257"/>
            <a:ext cx="1512168" cy="477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3506080" y="2795504"/>
            <a:ext cx="789720" cy="662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>
            <a:stCxn id="7" idx="0"/>
          </p:cNvCxnSpPr>
          <p:nvPr/>
        </p:nvCxnSpPr>
        <p:spPr>
          <a:xfrm flipV="1">
            <a:off x="3900940" y="2795504"/>
            <a:ext cx="826908" cy="1785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stCxn id="10" idx="0"/>
            <a:endCxn id="4" idx="2"/>
          </p:cNvCxnSpPr>
          <p:nvPr/>
        </p:nvCxnSpPr>
        <p:spPr>
          <a:xfrm flipH="1" flipV="1">
            <a:off x="5489582" y="2741644"/>
            <a:ext cx="290906" cy="1470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 flipV="1">
            <a:off x="5990570" y="2842446"/>
            <a:ext cx="973140" cy="1743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H="1" flipV="1">
            <a:off x="6744072" y="2687782"/>
            <a:ext cx="1800200" cy="715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 flipH="1">
            <a:off x="3849779" y="5229200"/>
            <a:ext cx="163603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pouze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8400256" y="2503116"/>
            <a:ext cx="136815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při rozkazu</a:t>
            </a:r>
          </a:p>
        </p:txBody>
      </p:sp>
      <p:cxnSp>
        <p:nvCxnSpPr>
          <p:cNvPr id="6" name="Přímá spojnice 5"/>
          <p:cNvCxnSpPr>
            <a:stCxn id="4" idx="3"/>
            <a:endCxn id="20" idx="1"/>
          </p:cNvCxnSpPr>
          <p:nvPr/>
        </p:nvCxnSpPr>
        <p:spPr>
          <a:xfrm>
            <a:off x="6713718" y="2449256"/>
            <a:ext cx="1686538" cy="238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4368992" y="4950460"/>
            <a:ext cx="502872" cy="278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12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8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Modro-zelená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</TotalTime>
  <Words>728</Words>
  <Application>Microsoft Office PowerPoint</Application>
  <PresentationFormat>Širokoúhlá obrazovka</PresentationFormat>
  <Paragraphs>164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Příslovečné určení, úvod </vt:lpstr>
      <vt:lpstr>Procvičování učiva </vt:lpstr>
      <vt:lpstr>Procvičování učiva</vt:lpstr>
      <vt:lpstr>Procvičování učiva </vt:lpstr>
      <vt:lpstr>Procvičování učiva</vt:lpstr>
      <vt:lpstr>Příslovečné určení - PU</vt:lpstr>
      <vt:lpstr>Jaké okolnosti děje?</vt:lpstr>
      <vt:lpstr>Jak se ptáme na okolnosti děje ?</vt:lpstr>
      <vt:lpstr>Okolnosti děje</vt:lpstr>
      <vt:lpstr>Druhy příslovečných určení</vt:lpstr>
      <vt:lpstr>Příslovečné určení místa  -  Pum</vt:lpstr>
      <vt:lpstr>Příslovečné určení času</vt:lpstr>
      <vt:lpstr>Příslovečné určení způsobu - Puz</vt:lpstr>
      <vt:lpstr>Příslovečné určení míry - Pumír</vt:lpstr>
      <vt:lpstr>Urči druh vyznačeného Pu</vt:lpstr>
      <vt:lpstr>Vypiš příslovečná určení do správného sloupce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Příslovečné určení, úvod</dc:title>
  <dc:creator>Bednář Milan, nprap.</dc:creator>
  <cp:lastModifiedBy>Milan Bednář</cp:lastModifiedBy>
  <cp:revision>6</cp:revision>
  <dcterms:created xsi:type="dcterms:W3CDTF">2021-02-17T09:21:44Z</dcterms:created>
  <dcterms:modified xsi:type="dcterms:W3CDTF">2025-02-20T20:16:06Z</dcterms:modified>
</cp:coreProperties>
</file>