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61" r:id="rId3"/>
    <p:sldId id="270" r:id="rId4"/>
    <p:sldId id="258" r:id="rId5"/>
    <p:sldId id="259" r:id="rId6"/>
    <p:sldId id="260" r:id="rId7"/>
    <p:sldId id="262" r:id="rId8"/>
    <p:sldId id="263" r:id="rId9"/>
    <p:sldId id="264" r:id="rId10"/>
    <p:sldId id="272" r:id="rId11"/>
    <p:sldId id="265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892BA5-3E1E-4D24-B245-92067C921CC8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815C1-F7FD-490D-B870-1EF44D20EF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620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399" cy="411552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399" cy="411552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399" cy="411552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7110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399" cy="411552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399" cy="411552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399" cy="411552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399" cy="411552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399" cy="411552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399" cy="411552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399" cy="411552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9E30BB-4246-6C79-331F-988273A509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18D7055-0330-26A1-1234-8E3936E7E4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B8E06C-BF6A-1CD5-565E-682B4ADB9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C231-52CE-4AD8-8890-C6A472B1FDA3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AA62082-BCFF-D5E9-81C2-63B131549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CA1FC1-136A-1415-4C6A-B31E03A74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C0599-FF8D-4AF1-A71B-661ACB70AF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22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854C4D-5B45-8644-94C4-4B1E143DB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0129E7A-720D-215B-0136-7404F2ABB8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583DBA-47CC-CAB5-2022-55217F44D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C231-52CE-4AD8-8890-C6A472B1FDA3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8D4032-BA85-6760-A2AC-391E44CC0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BBAEA3-AA24-D198-E4F1-05DD79316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C0599-FF8D-4AF1-A71B-661ACB70AF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02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79A0109-69A5-FAD5-1168-FD4F24DECF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B808BAF-B48F-C07A-E625-FC3DE536A9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72871A-F801-B55B-C307-02808842D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C231-52CE-4AD8-8890-C6A472B1FDA3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C0D4DC-61C6-30F3-F4A5-437D866A5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0D9C3B-0C7E-8C15-205F-1DBFC95F3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C0599-FF8D-4AF1-A71B-661ACB70AF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228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9A53F-589E-F89A-87E4-04A463F12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F5E561-926A-3BC3-5151-2629C0FEC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469CA1-5816-B568-5F6E-BFFD873A9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C231-52CE-4AD8-8890-C6A472B1FDA3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047952-8A1A-E442-5DB7-595A81E3C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90FAA5-7971-1E35-98D3-2C1CB7A93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C0599-FF8D-4AF1-A71B-661ACB70AF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902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3069E6-7A5D-C024-324E-922AE9FD7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74ED780-160F-B56D-1855-1B8807ECE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9B3EF9-A742-24E9-EF07-C560D0196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C231-52CE-4AD8-8890-C6A472B1FDA3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092294-1FA8-DD22-C8D3-DABB042ED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B8177D-81B8-2A92-38B1-E28721506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C0599-FF8D-4AF1-A71B-661ACB70AF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98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118587-0A86-A5C9-98AE-7961FEA35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4A60F0-D709-525E-5BE3-79BCAB4D3A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7FDC5B5-2CFD-2A4D-FB93-4BBA71EBC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7FAE69B-4A51-D66E-A5E3-99C13D434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C231-52CE-4AD8-8890-C6A472B1FDA3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8D7F328-68BD-399F-409D-5F04BEB8D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9D62E3D-B21E-39B2-86D0-744DA6782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C0599-FF8D-4AF1-A71B-661ACB70AF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50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6F4A53-C509-D3A0-3D63-08DF66306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F7CA8AC-E8BA-A40F-C16F-BF80C820D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2912F0-5D5F-83DE-9D1B-1BCAB47DBE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7FC79F1-C91B-F868-C209-D85008888E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8111E32-1EE7-4C92-D921-4F2E9E33CB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8CB01F5-22D8-897E-0191-64D718E94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C231-52CE-4AD8-8890-C6A472B1FDA3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EC08486-82FE-170E-8E96-4803F389B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4470C37-96FA-5260-0A1E-922CF75BD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C0599-FF8D-4AF1-A71B-661ACB70AF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40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E91D05-98BC-5E35-DA3F-F1C9D3F7C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8004DFE-6057-15EA-0BEF-B54C69199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C231-52CE-4AD8-8890-C6A472B1FDA3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1CC4E69-FE95-655D-2CE9-A891F045D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5E831B7-2039-4C41-E2B3-C3CFA7C2E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C0599-FF8D-4AF1-A71B-661ACB70AF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50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28B6E1E-6FCD-003F-8C8A-410A5BCA0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C231-52CE-4AD8-8890-C6A472B1FDA3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F72F052-50BC-AA2B-A869-AC0BE933F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8DA04A7-2FE9-809A-825A-D72FD57CD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C0599-FF8D-4AF1-A71B-661ACB70AF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657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1DD048-37F8-F881-DD60-BC3B63C25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19903F-43B8-998B-E71A-BA227511B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339CA29-9782-76AA-0B54-5795E104A6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CCE87EA-269D-EC07-7FDD-34F0C4AFA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C231-52CE-4AD8-8890-C6A472B1FDA3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828EF95-FC06-218F-19AF-12B8F1A69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9CB00FA-9E80-8EFA-69A8-B8EDCCE67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C0599-FF8D-4AF1-A71B-661ACB70AF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336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50B114-E2A7-A0F6-48A2-1E97CD94E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1CA7DDF-E801-46D8-FC6D-B203FC7F85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CD12CA0-96C0-A0EC-FEDB-76F6FC302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C7A57B6-38BB-BF1C-E868-D73B47194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C231-52CE-4AD8-8890-C6A472B1FDA3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F33B838-D51C-14DB-FAFC-E011F2754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2F8E7A-68FB-6035-BB1C-593BC43E7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C0599-FF8D-4AF1-A71B-661ACB70AF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475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91B3B52-5EED-A44D-0282-0082EB79C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4F09411-95D3-C105-6EF1-CBF9E8A63B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F2DD0F-D225-F6BF-CC61-CEA52EF2E4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C231-52CE-4AD8-8890-C6A472B1FDA3}" type="datetimeFigureOut">
              <a:rPr lang="cs-CZ" smtClean="0"/>
              <a:t>20.02.2025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5A8943-1DAC-D3D3-79D4-68FF0DF88A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FCB4C7-6EB9-9313-2C5E-B5FD45E799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C0599-FF8D-4AF1-A71B-661ACB70AF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22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avopisne.cz/2015/05/druhy-zajmen-2-pravoxeso-8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umimecesky.cz/pexeso-zajmena-druhy-2-uroven/249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2208359" y="1379519"/>
            <a:ext cx="7772400" cy="1469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algn="ctr"/>
            <a:r>
              <a:rPr lang="cs-CZ" sz="6000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Zájmena, druhy</a:t>
            </a:r>
          </a:p>
        </p:txBody>
      </p:sp>
      <p:sp>
        <p:nvSpPr>
          <p:cNvPr id="3" name="Rectangle 5"/>
          <p:cNvSpPr/>
          <p:nvPr/>
        </p:nvSpPr>
        <p:spPr>
          <a:xfrm>
            <a:off x="2887681" y="3151080"/>
            <a:ext cx="6400799" cy="17528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/>
          <a:lstStyle/>
          <a:p>
            <a:pPr algn="ctr">
              <a:spcBef>
                <a:spcPts val="799"/>
              </a:spcBef>
            </a:pPr>
            <a:endParaRPr lang="cs-CZ" sz="3200" dirty="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Text Box 8"/>
          <p:cNvSpPr/>
          <p:nvPr/>
        </p:nvSpPr>
        <p:spPr>
          <a:xfrm>
            <a:off x="1524000" y="5840281"/>
            <a:ext cx="9144000" cy="30098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r"/>
            <a:r>
              <a:rPr lang="cs-CZ" sz="1400" b="1" dirty="0">
                <a:latin typeface="Times New Roman" pitchFamily="18"/>
                <a:ea typeface="Times New Roman" pitchFamily="18"/>
                <a:cs typeface="Times New Roman" pitchFamily="18"/>
              </a:rPr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Vyhledejte zájmena, určete druh. 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7529" y="1727702"/>
            <a:ext cx="8220029" cy="5001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1981200" y="274680"/>
            <a:ext cx="8229600" cy="1143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algn="ctr"/>
            <a:r>
              <a:rPr lang="cs-CZ" sz="44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Zájmena</a:t>
            </a:r>
          </a:p>
        </p:txBody>
      </p:sp>
      <p:sp>
        <p:nvSpPr>
          <p:cNvPr id="3" name="Text Box 5"/>
          <p:cNvSpPr/>
          <p:nvPr/>
        </p:nvSpPr>
        <p:spPr>
          <a:xfrm>
            <a:off x="1855920" y="1471681"/>
            <a:ext cx="443052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>
              <a:spcBef>
                <a:spcPts val="1500"/>
              </a:spcBef>
            </a:pPr>
            <a:r>
              <a:rPr lang="cs-CZ" sz="2400" b="1">
                <a:latin typeface="Times New Roman" pitchFamily="18"/>
                <a:ea typeface="Arial Unicode MS" pitchFamily="2"/>
                <a:cs typeface="Tahoma" pitchFamily="2"/>
              </a:rPr>
              <a:t>Najdi v textu zájmena.</a:t>
            </a:r>
          </a:p>
        </p:txBody>
      </p:sp>
      <p:sp>
        <p:nvSpPr>
          <p:cNvPr id="4" name="Text Box 6"/>
          <p:cNvSpPr/>
          <p:nvPr/>
        </p:nvSpPr>
        <p:spPr>
          <a:xfrm>
            <a:off x="1855920" y="2381400"/>
            <a:ext cx="8083440" cy="367498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Jednoho dne jsem šel já, můj kamarád Pepa a jeho bratr do lesa. Najednou jsme uviděli starý dům. Pepa otevřel dveře.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„Je tu někdo?“ zeptal se Pepa.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„Nikdo tady není,“ odpověděl jsem.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„Co to tady je?“ zeptal se Pepův bratr.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„Nějaká truhla,“ řekl jsem.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„Čí asi bude?“ tázal se Pepa.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„Asi ničí,“ řekl Pepův bratr.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A najednou se ozval hlas z temnoty: „Ta truhla je moje.“</a:t>
            </a:r>
          </a:p>
        </p:txBody>
      </p:sp>
      <p:sp>
        <p:nvSpPr>
          <p:cNvPr id="5" name="Text Box 7"/>
          <p:cNvSpPr/>
          <p:nvPr/>
        </p:nvSpPr>
        <p:spPr>
          <a:xfrm>
            <a:off x="1850881" y="2378161"/>
            <a:ext cx="8083799" cy="367498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Jednoho dne jsem šel </a:t>
            </a:r>
            <a:r>
              <a:rPr lang="cs-CZ" sz="240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já</a:t>
            </a: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, </a:t>
            </a:r>
            <a:r>
              <a:rPr lang="cs-CZ" sz="240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můj</a:t>
            </a: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 kamarád Pepa a </a:t>
            </a:r>
            <a:r>
              <a:rPr lang="cs-CZ" sz="240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jeho</a:t>
            </a: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 bratr do lesa. Najednou jsme uviděli starý dům. Pepa otevřel dveře.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„Je tu </a:t>
            </a:r>
            <a:r>
              <a:rPr lang="cs-CZ" sz="240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někdo</a:t>
            </a: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?“ zeptal </a:t>
            </a:r>
            <a:r>
              <a:rPr lang="cs-CZ" sz="240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se</a:t>
            </a: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 Pepa.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„</a:t>
            </a:r>
            <a:r>
              <a:rPr lang="cs-CZ" sz="240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Nikdo</a:t>
            </a: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 tady není,“ odpověděl jsem.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„</a:t>
            </a:r>
            <a:r>
              <a:rPr lang="cs-CZ" sz="240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Co</a:t>
            </a: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 </a:t>
            </a:r>
            <a:r>
              <a:rPr lang="cs-CZ" sz="240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to</a:t>
            </a: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 tady je?“ zeptal </a:t>
            </a:r>
            <a:r>
              <a:rPr lang="cs-CZ" sz="240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se</a:t>
            </a: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 Pepův bratr.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„</a:t>
            </a:r>
            <a:r>
              <a:rPr lang="cs-CZ" sz="240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Nějaká</a:t>
            </a: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 truhla,“ řekl jsem.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„</a:t>
            </a:r>
            <a:r>
              <a:rPr lang="cs-CZ" sz="240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Čí</a:t>
            </a: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 asi bude?“ tázal </a:t>
            </a:r>
            <a:r>
              <a:rPr lang="cs-CZ" sz="240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se</a:t>
            </a: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 Pepa.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„Asi </a:t>
            </a:r>
            <a:r>
              <a:rPr lang="cs-CZ" sz="240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ničí</a:t>
            </a: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,“ řekl Pepův bratr.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A najednou </a:t>
            </a:r>
            <a:r>
              <a:rPr lang="cs-CZ" sz="240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se</a:t>
            </a: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 ozval hlas z temnoty: „</a:t>
            </a:r>
            <a:r>
              <a:rPr lang="cs-CZ" sz="240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Ta</a:t>
            </a: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 truhla je </a:t>
            </a:r>
            <a:r>
              <a:rPr lang="cs-CZ" sz="240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moje</a:t>
            </a: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.“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2130490" y="487822"/>
            <a:ext cx="8229600" cy="701731"/>
          </a:xfrm>
        </p:spPr>
        <p:txBody>
          <a:bodyPr vert="horz" wrap="square" lIns="91440" tIns="45720" rIns="91440" bIns="45720" rtlCol="0" anchor="ctr">
            <a:spAutoFit/>
          </a:bodyPr>
          <a:lstStyle>
            <a:defPPr lvl="0">
              <a:buNone/>
            </a:defPPr>
            <a:lvl1pPr lvl="0">
              <a:buNone/>
            </a:lvl1pPr>
          </a:lstStyle>
          <a:p>
            <a:pPr lvl="0" hangingPunct="1"/>
            <a:r>
              <a:rPr lang="cs-CZ" dirty="0">
                <a:latin typeface="Comic Sans MS" panose="030F0702030302020204" pitchFamily="66" charset="0"/>
              </a:rPr>
              <a:t>Najdi zájmena:</a:t>
            </a:r>
          </a:p>
        </p:txBody>
      </p:sp>
      <p:sp>
        <p:nvSpPr>
          <p:cNvPr id="3" name="Text Box 3"/>
          <p:cNvSpPr/>
          <p:nvPr/>
        </p:nvSpPr>
        <p:spPr>
          <a:xfrm>
            <a:off x="2414529" y="1980249"/>
            <a:ext cx="131292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 b="1">
                <a:latin typeface="Times New Roman" pitchFamily="18"/>
                <a:ea typeface="Arial Unicode MS" pitchFamily="2"/>
                <a:cs typeface="Tahoma" pitchFamily="2"/>
              </a:rPr>
              <a:t>zpíval</a:t>
            </a:r>
          </a:p>
        </p:txBody>
      </p:sp>
      <p:sp>
        <p:nvSpPr>
          <p:cNvPr id="4" name="Text Box 4"/>
          <p:cNvSpPr/>
          <p:nvPr/>
        </p:nvSpPr>
        <p:spPr>
          <a:xfrm>
            <a:off x="3233640" y="2981160"/>
            <a:ext cx="123192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 b="1">
                <a:latin typeface="Times New Roman" pitchFamily="18"/>
                <a:ea typeface="Arial Unicode MS" pitchFamily="2"/>
                <a:cs typeface="Tahoma" pitchFamily="2"/>
              </a:rPr>
              <a:t>jejich</a:t>
            </a:r>
          </a:p>
        </p:txBody>
      </p:sp>
      <p:sp>
        <p:nvSpPr>
          <p:cNvPr id="5" name="Text Box 5"/>
          <p:cNvSpPr/>
          <p:nvPr/>
        </p:nvSpPr>
        <p:spPr>
          <a:xfrm>
            <a:off x="2238240" y="3841921"/>
            <a:ext cx="155124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 b="1">
                <a:latin typeface="Times New Roman" pitchFamily="18"/>
                <a:ea typeface="Arial Unicode MS" pitchFamily="2"/>
                <a:cs typeface="Tahoma" pitchFamily="2"/>
              </a:rPr>
              <a:t>pracoval</a:t>
            </a:r>
          </a:p>
        </p:txBody>
      </p:sp>
      <p:sp>
        <p:nvSpPr>
          <p:cNvPr id="6" name="Text Box 6"/>
          <p:cNvSpPr/>
          <p:nvPr/>
        </p:nvSpPr>
        <p:spPr>
          <a:xfrm>
            <a:off x="4994400" y="4478401"/>
            <a:ext cx="1630079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 b="1">
                <a:latin typeface="Times New Roman" pitchFamily="18"/>
                <a:ea typeface="Arial Unicode MS" pitchFamily="2"/>
                <a:cs typeface="Tahoma" pitchFamily="2"/>
              </a:rPr>
              <a:t>šnek</a:t>
            </a:r>
          </a:p>
        </p:txBody>
      </p:sp>
      <p:sp>
        <p:nvSpPr>
          <p:cNvPr id="7" name="Text Box 7"/>
          <p:cNvSpPr/>
          <p:nvPr/>
        </p:nvSpPr>
        <p:spPr>
          <a:xfrm>
            <a:off x="5154600" y="3498841"/>
            <a:ext cx="123336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 b="1">
                <a:latin typeface="Times New Roman" pitchFamily="18"/>
                <a:ea typeface="Arial Unicode MS" pitchFamily="2"/>
                <a:cs typeface="Tahoma" pitchFamily="2"/>
              </a:rPr>
              <a:t>první</a:t>
            </a:r>
          </a:p>
        </p:txBody>
      </p:sp>
      <p:sp>
        <p:nvSpPr>
          <p:cNvPr id="8" name="Text Box 8"/>
          <p:cNvSpPr/>
          <p:nvPr/>
        </p:nvSpPr>
        <p:spPr>
          <a:xfrm>
            <a:off x="3816481" y="2052721"/>
            <a:ext cx="1880999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 b="1">
                <a:latin typeface="Times New Roman" pitchFamily="18"/>
                <a:ea typeface="Arial Unicode MS" pitchFamily="2"/>
                <a:cs typeface="Tahoma" pitchFamily="2"/>
              </a:rPr>
              <a:t>on</a:t>
            </a:r>
          </a:p>
        </p:txBody>
      </p:sp>
      <p:sp>
        <p:nvSpPr>
          <p:cNvPr id="9" name="Text Box 9"/>
          <p:cNvSpPr/>
          <p:nvPr/>
        </p:nvSpPr>
        <p:spPr>
          <a:xfrm>
            <a:off x="6878640" y="3352681"/>
            <a:ext cx="158904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 b="1">
                <a:latin typeface="Times New Roman" pitchFamily="18"/>
                <a:ea typeface="Arial Unicode MS" pitchFamily="2"/>
                <a:cs typeface="Tahoma" pitchFamily="2"/>
              </a:rPr>
              <a:t>můj</a:t>
            </a:r>
          </a:p>
        </p:txBody>
      </p:sp>
      <p:sp>
        <p:nvSpPr>
          <p:cNvPr id="10" name="Text Box 10"/>
          <p:cNvSpPr/>
          <p:nvPr/>
        </p:nvSpPr>
        <p:spPr>
          <a:xfrm>
            <a:off x="6812040" y="4452841"/>
            <a:ext cx="146988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 b="1">
                <a:latin typeface="Times New Roman" pitchFamily="18"/>
                <a:ea typeface="Arial Unicode MS" pitchFamily="2"/>
                <a:cs typeface="Tahoma" pitchFamily="2"/>
              </a:rPr>
              <a:t>ach</a:t>
            </a:r>
          </a:p>
        </p:txBody>
      </p:sp>
      <p:sp>
        <p:nvSpPr>
          <p:cNvPr id="11" name="Text Box 11"/>
          <p:cNvSpPr/>
          <p:nvPr/>
        </p:nvSpPr>
        <p:spPr>
          <a:xfrm>
            <a:off x="5991241" y="2185921"/>
            <a:ext cx="1549439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 b="1">
                <a:latin typeface="Times New Roman" pitchFamily="18"/>
                <a:ea typeface="Arial Unicode MS" pitchFamily="2"/>
                <a:cs typeface="Tahoma" pitchFamily="2"/>
              </a:rPr>
              <a:t>pes</a:t>
            </a:r>
          </a:p>
        </p:txBody>
      </p:sp>
      <p:sp>
        <p:nvSpPr>
          <p:cNvPr id="12" name="Text Box 12"/>
          <p:cNvSpPr/>
          <p:nvPr/>
        </p:nvSpPr>
        <p:spPr>
          <a:xfrm>
            <a:off x="8043960" y="2185921"/>
            <a:ext cx="145728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 b="1">
                <a:latin typeface="Times New Roman" pitchFamily="18"/>
                <a:ea typeface="Arial Unicode MS" pitchFamily="2"/>
                <a:cs typeface="Tahoma" pitchFamily="2"/>
              </a:rPr>
              <a:t>píšete</a:t>
            </a:r>
          </a:p>
        </p:txBody>
      </p:sp>
      <p:sp>
        <p:nvSpPr>
          <p:cNvPr id="13" name="Text Box 13"/>
          <p:cNvSpPr/>
          <p:nvPr/>
        </p:nvSpPr>
        <p:spPr>
          <a:xfrm>
            <a:off x="8202720" y="4240080"/>
            <a:ext cx="137772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 b="1">
                <a:latin typeface="Times New Roman" pitchFamily="18"/>
                <a:ea typeface="Arial Unicode MS" pitchFamily="2"/>
                <a:cs typeface="Tahoma" pitchFamily="2"/>
              </a:rPr>
              <a:t>ne</a:t>
            </a:r>
          </a:p>
        </p:txBody>
      </p:sp>
      <p:sp>
        <p:nvSpPr>
          <p:cNvPr id="14" name="Text Box 14"/>
          <p:cNvSpPr/>
          <p:nvPr/>
        </p:nvSpPr>
        <p:spPr>
          <a:xfrm>
            <a:off x="3192600" y="4799161"/>
            <a:ext cx="161748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 b="1">
                <a:latin typeface="Times New Roman" pitchFamily="18"/>
                <a:ea typeface="Arial Unicode MS" pitchFamily="2"/>
                <a:cs typeface="Tahoma" pitchFamily="2"/>
              </a:rPr>
              <a:t>tento</a:t>
            </a:r>
          </a:p>
        </p:txBody>
      </p:sp>
      <p:sp>
        <p:nvSpPr>
          <p:cNvPr id="15" name="Text Box 15"/>
          <p:cNvSpPr/>
          <p:nvPr/>
        </p:nvSpPr>
        <p:spPr>
          <a:xfrm>
            <a:off x="7778640" y="5114880"/>
            <a:ext cx="153684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 b="1">
                <a:latin typeface="Times New Roman" pitchFamily="18"/>
                <a:ea typeface="Arial Unicode MS" pitchFamily="2"/>
                <a:cs typeface="Tahoma" pitchFamily="2"/>
              </a:rPr>
              <a:t>protože</a:t>
            </a:r>
          </a:p>
        </p:txBody>
      </p:sp>
    </p:spTree>
    <p:extLst>
      <p:ext uri="{BB962C8B-B14F-4D97-AF65-F5344CB8AC3E}">
        <p14:creationId xmlns:p14="http://schemas.microsoft.com/office/powerpoint/2010/main" val="277986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xit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Class="path" accel="500" decel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 -6 -1.17484 -6 L 0.11007 0.19473">
                                      <p:cBhvr>
                                        <p:cTn id="53" dur="2000" fill="hold"/>
                                        <p:tgtEl>
                                          <p:spTgt spid="8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4" presetClass="path" accel="500" decel="5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 -6 4.94912 -6 L -0.2 0.1931">
                                      <p:cBhvr>
                                        <p:cTn id="55" dur="2000" fill="hold"/>
                                        <p:tgtEl>
                                          <p:spTgt spid="9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6" presetClass="path" accel="500" decel="5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 -7 -2.57169 -6 L 0.22465 0.14894">
                                      <p:cBhvr>
                                        <p:cTn id="57" dur="2000" fill="hold"/>
                                        <p:tgtEl>
                                          <p:spTgt spid="4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8" presetClass="path" accel="500" decel="5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 -6 -3.68178 -6 L 0.20539 0.07332">
                                      <p:cBhvr>
                                        <p:cTn id="59" dur="2000" fill="hold"/>
                                        <p:tgtEl>
                                          <p:spTgt spid="14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1981200" y="274680"/>
            <a:ext cx="8229600" cy="1143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algn="ctr"/>
            <a:r>
              <a:rPr lang="cs-CZ" sz="4400" b="1" dirty="0">
                <a:solidFill>
                  <a:srgbClr val="000000"/>
                </a:solidFill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Zájmena, druhy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1613104" y="1821857"/>
            <a:ext cx="4330440" cy="3691080"/>
          </a:xfrm>
        </p:spPr>
        <p:txBody>
          <a:bodyPr vert="horz" wrap="square" lIns="91440" tIns="45720" rIns="91440" bIns="45720" rtlCol="0">
            <a:spAutoFit/>
          </a:bodyPr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s-CZ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Mangal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cs-CZ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Mangal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cs-CZ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Mangal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cs-CZ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Mangal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cs-CZ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Mangal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s-CZ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Mangal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s-CZ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Mangal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s-CZ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Mangal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s-CZ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Mangal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cs-CZ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Arial Unicode MS" pitchFamily="2"/>
                <a:cs typeface="Mangal" pitchFamily="2"/>
              </a:defRPr>
            </a:lvl9pPr>
          </a:lstStyle>
          <a:p>
            <a:pPr marL="0" indent="0" hangingPunct="1">
              <a:spcBef>
                <a:spcPts val="697"/>
              </a:spcBef>
            </a:pPr>
            <a:r>
              <a:rPr lang="cs-CZ" sz="2800" dirty="0">
                <a:latin typeface="Comic Sans MS" panose="030F0702030302020204" pitchFamily="66" charset="0"/>
              </a:rPr>
              <a:t>Zájmena osobní</a:t>
            </a:r>
          </a:p>
          <a:p>
            <a:pPr marL="0" indent="0" hangingPunct="1">
              <a:spcBef>
                <a:spcPts val="697"/>
              </a:spcBef>
            </a:pPr>
            <a:r>
              <a:rPr lang="cs-CZ" sz="2800" dirty="0">
                <a:latin typeface="Comic Sans MS" panose="030F0702030302020204" pitchFamily="66" charset="0"/>
              </a:rPr>
              <a:t>Zájmena ukazovací</a:t>
            </a:r>
          </a:p>
          <a:p>
            <a:pPr marL="0" indent="0" hangingPunct="1">
              <a:spcBef>
                <a:spcPts val="697"/>
              </a:spcBef>
            </a:pPr>
            <a:r>
              <a:rPr lang="cs-CZ" sz="2800" dirty="0">
                <a:latin typeface="Comic Sans MS" panose="030F0702030302020204" pitchFamily="66" charset="0"/>
              </a:rPr>
              <a:t>Zájmena přivlastňovací</a:t>
            </a:r>
          </a:p>
          <a:p>
            <a:pPr marL="0" indent="0" hangingPunct="1">
              <a:spcBef>
                <a:spcPts val="697"/>
              </a:spcBef>
            </a:pPr>
            <a:r>
              <a:rPr lang="cs-CZ" sz="2800" dirty="0">
                <a:latin typeface="Comic Sans MS" panose="030F0702030302020204" pitchFamily="66" charset="0"/>
              </a:rPr>
              <a:t>Zájmena tázací</a:t>
            </a:r>
          </a:p>
          <a:p>
            <a:pPr marL="0" indent="0" hangingPunct="1">
              <a:spcBef>
                <a:spcPts val="697"/>
              </a:spcBef>
            </a:pPr>
            <a:r>
              <a:rPr lang="cs-CZ" sz="2800" dirty="0">
                <a:latin typeface="Comic Sans MS" panose="030F0702030302020204" pitchFamily="66" charset="0"/>
              </a:rPr>
              <a:t>Zájmena vztažná</a:t>
            </a:r>
          </a:p>
          <a:p>
            <a:pPr marL="0" indent="0" hangingPunct="1">
              <a:spcBef>
                <a:spcPts val="697"/>
              </a:spcBef>
            </a:pPr>
            <a:r>
              <a:rPr lang="cs-CZ" sz="2800" dirty="0">
                <a:latin typeface="Comic Sans MS" panose="030F0702030302020204" pitchFamily="66" charset="0"/>
              </a:rPr>
              <a:t>Zájmena záporná</a:t>
            </a:r>
          </a:p>
          <a:p>
            <a:pPr marL="0" indent="0" hangingPunct="1">
              <a:spcBef>
                <a:spcPts val="697"/>
              </a:spcBef>
            </a:pPr>
            <a:r>
              <a:rPr lang="cs-CZ" sz="2800" dirty="0">
                <a:latin typeface="Comic Sans MS" panose="030F0702030302020204" pitchFamily="66" charset="0"/>
              </a:rPr>
              <a:t>Zájmena neurčitá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2006760" y="220454"/>
            <a:ext cx="8229600" cy="701731"/>
          </a:xfrm>
        </p:spPr>
        <p:txBody>
          <a:bodyPr vert="horz" wrap="square" lIns="91440" tIns="45720" rIns="91440" bIns="45720" rtlCol="0" anchor="ctr">
            <a:spAutoFit/>
          </a:bodyPr>
          <a:lstStyle>
            <a:defPPr lvl="0">
              <a:buNone/>
            </a:defPPr>
            <a:lvl1pPr lvl="0">
              <a:buNone/>
            </a:lvl1pPr>
          </a:lstStyle>
          <a:p>
            <a:pPr lvl="0" hangingPunct="1"/>
            <a:r>
              <a:rPr lang="cs-CZ" dirty="0">
                <a:latin typeface="Comic Sans MS" panose="030F0702030302020204" pitchFamily="66" charset="0"/>
              </a:rPr>
              <a:t>Zájmena osobní</a:t>
            </a:r>
          </a:p>
        </p:txBody>
      </p:sp>
      <p:sp>
        <p:nvSpPr>
          <p:cNvPr id="3" name="Text Box 6"/>
          <p:cNvSpPr/>
          <p:nvPr/>
        </p:nvSpPr>
        <p:spPr>
          <a:xfrm>
            <a:off x="1974721" y="1087561"/>
            <a:ext cx="8202599" cy="52341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 b="1" i="1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(já</a:t>
            </a:r>
            <a:r>
              <a:rPr lang="cs-CZ" sz="2400" b="1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, </a:t>
            </a:r>
            <a:r>
              <a:rPr lang="cs-CZ" sz="2400" b="1" i="1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ty</a:t>
            </a:r>
            <a:r>
              <a:rPr lang="cs-CZ" sz="2400" b="1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, </a:t>
            </a:r>
            <a:r>
              <a:rPr lang="cs-CZ" sz="2400" b="1" i="1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on</a:t>
            </a:r>
            <a:r>
              <a:rPr lang="cs-CZ" sz="2400" b="1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, </a:t>
            </a:r>
            <a:r>
              <a:rPr lang="cs-CZ" sz="2400" b="1" i="1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ona</a:t>
            </a:r>
            <a:r>
              <a:rPr lang="cs-CZ" sz="2400" b="1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, </a:t>
            </a:r>
            <a:r>
              <a:rPr lang="cs-CZ" sz="2400" b="1" i="1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ono</a:t>
            </a:r>
            <a:r>
              <a:rPr lang="cs-CZ" sz="2400" b="1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, </a:t>
            </a:r>
            <a:r>
              <a:rPr lang="cs-CZ" sz="2400" b="1" i="1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my</a:t>
            </a:r>
            <a:r>
              <a:rPr lang="cs-CZ" sz="2400" b="1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, </a:t>
            </a:r>
            <a:r>
              <a:rPr lang="cs-CZ" sz="2400" b="1" i="1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vy</a:t>
            </a:r>
            <a:r>
              <a:rPr lang="cs-CZ" sz="2400" b="1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, </a:t>
            </a:r>
            <a:r>
              <a:rPr lang="cs-CZ" sz="2400" b="1" i="1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oni</a:t>
            </a:r>
            <a:r>
              <a:rPr lang="cs-CZ" sz="2400" b="1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, </a:t>
            </a:r>
            <a:r>
              <a:rPr lang="cs-CZ" sz="2400" b="1" i="1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ony</a:t>
            </a:r>
            <a:r>
              <a:rPr lang="cs-CZ" sz="2400" b="1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, </a:t>
            </a:r>
            <a:r>
              <a:rPr lang="cs-CZ" sz="2400" b="1" i="1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ona</a:t>
            </a:r>
            <a:r>
              <a:rPr lang="cs-CZ" sz="2400" b="1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, </a:t>
            </a:r>
            <a:r>
              <a:rPr lang="cs-CZ" sz="2400" b="1" i="1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se</a:t>
            </a:r>
            <a:r>
              <a:rPr lang="cs-CZ" sz="2400" b="1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, </a:t>
            </a:r>
            <a:r>
              <a:rPr lang="cs-CZ" sz="2400" b="1" i="1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si)</a:t>
            </a:r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4837080" y="2654280"/>
            <a:ext cx="2687760" cy="3049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9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8232600" y="2678040"/>
            <a:ext cx="2078280" cy="31352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 Box 10"/>
          <p:cNvSpPr/>
          <p:nvPr/>
        </p:nvSpPr>
        <p:spPr>
          <a:xfrm>
            <a:off x="876319" y="2401561"/>
            <a:ext cx="2716200" cy="385740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Já mám hlad.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Ty jsi hodný.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On běží.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Ona se hlásí.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Ono brečí.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My hrajeme.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Vy se máte!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Oni hezky zpívají.</a:t>
            </a:r>
          </a:p>
        </p:txBody>
      </p:sp>
      <p:sp>
        <p:nvSpPr>
          <p:cNvPr id="8" name="Text Box 12"/>
          <p:cNvSpPr/>
          <p:nvPr/>
        </p:nvSpPr>
        <p:spPr>
          <a:xfrm>
            <a:off x="1995601" y="1744561"/>
            <a:ext cx="8202599" cy="52341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Najdeš zájmena osobní v následujících větách?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 build="p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1927200" y="0"/>
            <a:ext cx="8229600" cy="1143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algn="ctr"/>
            <a:r>
              <a:rPr lang="cs-CZ" sz="4400" dirty="0">
                <a:solidFill>
                  <a:srgbClr val="000000"/>
                </a:solidFill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Zájmena ukazovací</a:t>
            </a:r>
          </a:p>
        </p:txBody>
      </p:sp>
      <p:sp>
        <p:nvSpPr>
          <p:cNvPr id="3" name="Text Box 19"/>
          <p:cNvSpPr/>
          <p:nvPr/>
        </p:nvSpPr>
        <p:spPr>
          <a:xfrm>
            <a:off x="1881121" y="1033560"/>
            <a:ext cx="8202599" cy="52341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 b="1" i="1" dirty="0">
                <a:latin typeface="Times New Roman" pitchFamily="18"/>
                <a:ea typeface="Arial Unicode MS" pitchFamily="2"/>
                <a:cs typeface="Tahoma" pitchFamily="2"/>
              </a:rPr>
              <a:t>(</a:t>
            </a:r>
            <a:r>
              <a:rPr lang="cs-CZ" sz="2400" b="1" i="1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ten, ta, to, ti, ty, ta, tento, tato…)</a:t>
            </a:r>
          </a:p>
        </p:txBody>
      </p:sp>
      <p:pic>
        <p:nvPicPr>
          <p:cNvPr id="5" name="Picture 21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7108680" y="2789280"/>
            <a:ext cx="2403720" cy="2481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2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4648079" y="2774880"/>
            <a:ext cx="2103480" cy="250992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 Box 24"/>
          <p:cNvSpPr/>
          <p:nvPr/>
        </p:nvSpPr>
        <p:spPr>
          <a:xfrm>
            <a:off x="1208820" y="2101138"/>
            <a:ext cx="2941560" cy="385740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ten chlapec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ta holka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to dítě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ti muži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ty ženy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ta zvířata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tento člověk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tato otázka</a:t>
            </a:r>
          </a:p>
        </p:txBody>
      </p:sp>
      <p:sp>
        <p:nvSpPr>
          <p:cNvPr id="8" name="Text Box 25"/>
          <p:cNvSpPr/>
          <p:nvPr/>
        </p:nvSpPr>
        <p:spPr>
          <a:xfrm>
            <a:off x="1995601" y="1744561"/>
            <a:ext cx="8202599" cy="52341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Poznáš zájmena ukazovací?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1981200" y="0"/>
            <a:ext cx="8229600" cy="1143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algn="ctr"/>
            <a:r>
              <a:rPr lang="cs-CZ" sz="4400" dirty="0">
                <a:solidFill>
                  <a:srgbClr val="000000"/>
                </a:solidFill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Zájmena přivlastňovací</a:t>
            </a:r>
          </a:p>
        </p:txBody>
      </p:sp>
      <p:sp>
        <p:nvSpPr>
          <p:cNvPr id="3" name="Text Box 3"/>
          <p:cNvSpPr/>
          <p:nvPr/>
        </p:nvSpPr>
        <p:spPr>
          <a:xfrm>
            <a:off x="1946281" y="1073161"/>
            <a:ext cx="8202599" cy="52341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 b="1" i="1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(můj, tvůj, jeho, její, náš, váš, jejich, svůj)</a:t>
            </a:r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4306801" y="2424240"/>
            <a:ext cx="1689119" cy="2398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6480120" y="3776760"/>
            <a:ext cx="3603600" cy="227952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 Box 7"/>
          <p:cNvSpPr/>
          <p:nvPr/>
        </p:nvSpPr>
        <p:spPr>
          <a:xfrm>
            <a:off x="1995601" y="1744561"/>
            <a:ext cx="8202599" cy="52341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/>
            <a:r>
              <a:rPr lang="cs-CZ" sz="2400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Vyhledej zájmena přivlastňovací.</a:t>
            </a:r>
          </a:p>
        </p:txBody>
      </p:sp>
      <p:sp>
        <p:nvSpPr>
          <p:cNvPr id="8" name="Text Box 8"/>
          <p:cNvSpPr/>
          <p:nvPr/>
        </p:nvSpPr>
        <p:spPr>
          <a:xfrm>
            <a:off x="891715" y="2209388"/>
            <a:ext cx="2941560" cy="385740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můj dům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tvoje postel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jeho kytara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její kočka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náš automobil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váš byt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jejich rozum</a:t>
            </a:r>
          </a:p>
          <a:p>
            <a:pPr>
              <a:lnSpc>
                <a:spcPct val="70000"/>
              </a:lnSpc>
              <a:spcBef>
                <a:spcPts val="1500"/>
              </a:spcBef>
            </a:pPr>
            <a:r>
              <a:rPr lang="cs-CZ" sz="2400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svoje jméno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2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1716240" y="0"/>
            <a:ext cx="4200480" cy="9320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algn="ctr"/>
            <a:r>
              <a:rPr lang="cs-CZ" sz="4000" b="1" dirty="0">
                <a:solidFill>
                  <a:srgbClr val="000000"/>
                </a:solidFill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Zájmena tázací</a:t>
            </a:r>
          </a:p>
        </p:txBody>
      </p:sp>
      <p:sp>
        <p:nvSpPr>
          <p:cNvPr id="3" name="Text Box 5"/>
          <p:cNvSpPr/>
          <p:nvPr/>
        </p:nvSpPr>
        <p:spPr>
          <a:xfrm>
            <a:off x="825600" y="760624"/>
            <a:ext cx="4424400" cy="95231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 b="1" i="1" dirty="0">
                <a:latin typeface="Times New Roman" pitchFamily="18"/>
                <a:ea typeface="Arial Unicode MS" pitchFamily="2"/>
                <a:cs typeface="Tahoma" pitchFamily="2"/>
              </a:rPr>
              <a:t>(</a:t>
            </a:r>
            <a:r>
              <a:rPr lang="cs-CZ" sz="2400" b="1" i="1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Kdo? Co? Jaký? Který? Čí?)</a:t>
            </a:r>
          </a:p>
        </p:txBody>
      </p:sp>
      <p:sp>
        <p:nvSpPr>
          <p:cNvPr id="4" name="Text Box 7"/>
          <p:cNvSpPr/>
          <p:nvPr/>
        </p:nvSpPr>
        <p:spPr>
          <a:xfrm>
            <a:off x="2201880" y="2227321"/>
            <a:ext cx="245124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>
              <a:spcBef>
                <a:spcPts val="1500"/>
              </a:spcBef>
            </a:pPr>
            <a:r>
              <a:rPr lang="cs-CZ" sz="240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Co</a:t>
            </a: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 se stalo</a:t>
            </a:r>
            <a:r>
              <a:rPr lang="cs-CZ" sz="240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?</a:t>
            </a:r>
          </a:p>
        </p:txBody>
      </p:sp>
      <p:sp>
        <p:nvSpPr>
          <p:cNvPr id="5" name="Text Box 8"/>
          <p:cNvSpPr/>
          <p:nvPr/>
        </p:nvSpPr>
        <p:spPr>
          <a:xfrm>
            <a:off x="2233560" y="1571760"/>
            <a:ext cx="245124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>
              <a:spcBef>
                <a:spcPts val="1500"/>
              </a:spcBef>
            </a:pPr>
            <a:r>
              <a:rPr lang="cs-CZ" sz="2400" dirty="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Kdo</a:t>
            </a:r>
            <a:r>
              <a:rPr lang="cs-CZ" sz="2400" dirty="0">
                <a:latin typeface="Times New Roman" pitchFamily="18"/>
                <a:ea typeface="Arial Unicode MS" pitchFamily="2"/>
                <a:cs typeface="Tahoma" pitchFamily="2"/>
              </a:rPr>
              <a:t> to udělal</a:t>
            </a:r>
            <a:r>
              <a:rPr lang="cs-CZ" sz="2400" dirty="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?</a:t>
            </a:r>
          </a:p>
        </p:txBody>
      </p:sp>
      <p:sp>
        <p:nvSpPr>
          <p:cNvPr id="6" name="Text Box 9"/>
          <p:cNvSpPr/>
          <p:nvPr/>
        </p:nvSpPr>
        <p:spPr>
          <a:xfrm>
            <a:off x="2182800" y="2913121"/>
            <a:ext cx="270180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Jaký</a:t>
            </a:r>
            <a:r>
              <a:rPr lang="cs-CZ" sz="2400" dirty="0">
                <a:latin typeface="Times New Roman" pitchFamily="18"/>
                <a:ea typeface="Arial Unicode MS" pitchFamily="2"/>
                <a:cs typeface="Tahoma" pitchFamily="2"/>
              </a:rPr>
              <a:t> máme úkol</a:t>
            </a:r>
            <a:r>
              <a:rPr lang="cs-CZ" sz="2400" dirty="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?</a:t>
            </a:r>
          </a:p>
        </p:txBody>
      </p:sp>
      <p:sp>
        <p:nvSpPr>
          <p:cNvPr id="7" name="Text Box 10"/>
          <p:cNvSpPr/>
          <p:nvPr/>
        </p:nvSpPr>
        <p:spPr>
          <a:xfrm>
            <a:off x="2219160" y="3568681"/>
            <a:ext cx="3524399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r>
              <a:rPr lang="cs-CZ" sz="240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Který </a:t>
            </a: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žák doběhl první</a:t>
            </a:r>
            <a:r>
              <a:rPr lang="cs-CZ" sz="240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?</a:t>
            </a:r>
          </a:p>
        </p:txBody>
      </p:sp>
      <p:sp>
        <p:nvSpPr>
          <p:cNvPr id="8" name="Text Box 11"/>
          <p:cNvSpPr/>
          <p:nvPr/>
        </p:nvSpPr>
        <p:spPr>
          <a:xfrm>
            <a:off x="2220960" y="4156201"/>
            <a:ext cx="245088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r>
              <a:rPr lang="cs-CZ" sz="240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Čí</a:t>
            </a: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 jsou to boty</a:t>
            </a:r>
            <a:r>
              <a:rPr lang="cs-CZ" sz="240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?</a:t>
            </a:r>
          </a:p>
        </p:txBody>
      </p:sp>
      <p:sp>
        <p:nvSpPr>
          <p:cNvPr id="9" name="Rectangle 12"/>
          <p:cNvSpPr/>
          <p:nvPr/>
        </p:nvSpPr>
        <p:spPr>
          <a:xfrm>
            <a:off x="5886479" y="7920"/>
            <a:ext cx="4438800" cy="9320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algn="ctr"/>
            <a:r>
              <a:rPr lang="cs-CZ" sz="4000" b="1" dirty="0">
                <a:solidFill>
                  <a:srgbClr val="000000"/>
                </a:solidFill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Zájmena vztažná</a:t>
            </a:r>
          </a:p>
        </p:txBody>
      </p:sp>
      <p:sp>
        <p:nvSpPr>
          <p:cNvPr id="10" name="Text Box 13"/>
          <p:cNvSpPr/>
          <p:nvPr/>
        </p:nvSpPr>
        <p:spPr>
          <a:xfrm>
            <a:off x="6467484" y="759374"/>
            <a:ext cx="4438440" cy="95231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 b="1" i="1" dirty="0">
                <a:latin typeface="Comic Sans MS" panose="030F0702030302020204" pitchFamily="66" charset="0"/>
                <a:ea typeface="Arial Unicode MS" pitchFamily="2"/>
                <a:cs typeface="Tahoma" pitchFamily="2"/>
              </a:rPr>
              <a:t>(kdo, co, jaký, který, čí, jenž)</a:t>
            </a:r>
          </a:p>
        </p:txBody>
      </p:sp>
      <p:sp>
        <p:nvSpPr>
          <p:cNvPr id="11" name="Text Box 14"/>
          <p:cNvSpPr/>
          <p:nvPr/>
        </p:nvSpPr>
        <p:spPr>
          <a:xfrm>
            <a:off x="6148560" y="1552681"/>
            <a:ext cx="396216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Přiznejte se, </a:t>
            </a:r>
            <a:r>
              <a:rPr lang="cs-CZ" sz="240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kdo</a:t>
            </a: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 to udělal.</a:t>
            </a:r>
          </a:p>
        </p:txBody>
      </p:sp>
      <p:sp>
        <p:nvSpPr>
          <p:cNvPr id="12" name="Text Box 15"/>
          <p:cNvSpPr/>
          <p:nvPr/>
        </p:nvSpPr>
        <p:spPr>
          <a:xfrm>
            <a:off x="6143520" y="2208241"/>
            <a:ext cx="318132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Řekni mi, </a:t>
            </a:r>
            <a:r>
              <a:rPr lang="cs-CZ" sz="240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co</a:t>
            </a: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 se stalo.</a:t>
            </a:r>
          </a:p>
        </p:txBody>
      </p:sp>
      <p:sp>
        <p:nvSpPr>
          <p:cNvPr id="13" name="Text Box 16"/>
          <p:cNvSpPr/>
          <p:nvPr/>
        </p:nvSpPr>
        <p:spPr>
          <a:xfrm>
            <a:off x="6207240" y="4195801"/>
            <a:ext cx="360360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Zeptej se, </a:t>
            </a:r>
            <a:r>
              <a:rPr lang="cs-CZ" sz="240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čí</a:t>
            </a: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 jsou to boty.</a:t>
            </a:r>
          </a:p>
        </p:txBody>
      </p:sp>
      <p:sp>
        <p:nvSpPr>
          <p:cNvPr id="14" name="Text Box 17"/>
          <p:cNvSpPr/>
          <p:nvPr/>
        </p:nvSpPr>
        <p:spPr>
          <a:xfrm>
            <a:off x="6164400" y="3578401"/>
            <a:ext cx="427824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Vím, </a:t>
            </a:r>
            <a:r>
              <a:rPr lang="cs-CZ" sz="240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který</a:t>
            </a: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 žák doběhl první.</a:t>
            </a:r>
          </a:p>
        </p:txBody>
      </p:sp>
      <p:sp>
        <p:nvSpPr>
          <p:cNvPr id="15" name="Text Box 18"/>
          <p:cNvSpPr/>
          <p:nvPr/>
        </p:nvSpPr>
        <p:spPr>
          <a:xfrm>
            <a:off x="6162600" y="2901961"/>
            <a:ext cx="396252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Nevím, </a:t>
            </a:r>
            <a:r>
              <a:rPr lang="cs-CZ" sz="240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jaký</a:t>
            </a: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 máme úkol.</a:t>
            </a:r>
          </a:p>
        </p:txBody>
      </p:sp>
      <p:sp>
        <p:nvSpPr>
          <p:cNvPr id="16" name="Text Box 19"/>
          <p:cNvSpPr/>
          <p:nvPr/>
        </p:nvSpPr>
        <p:spPr>
          <a:xfrm>
            <a:off x="1749360" y="5154480"/>
            <a:ext cx="8705880" cy="5814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998"/>
              </a:spcBef>
            </a:pPr>
            <a:r>
              <a:rPr lang="cs-CZ" sz="3200">
                <a:latin typeface="Times New Roman" pitchFamily="18"/>
                <a:ea typeface="Arial Unicode MS" pitchFamily="2"/>
                <a:cs typeface="Tahoma" pitchFamily="2"/>
              </a:rPr>
              <a:t>Jaký je mezi nimi rozdíl?</a:t>
            </a:r>
          </a:p>
        </p:txBody>
      </p:sp>
      <p:sp>
        <p:nvSpPr>
          <p:cNvPr id="17" name="Text Box 20"/>
          <p:cNvSpPr/>
          <p:nvPr/>
        </p:nvSpPr>
        <p:spPr>
          <a:xfrm>
            <a:off x="2187480" y="5908681"/>
            <a:ext cx="233388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Ptáme se jimi.</a:t>
            </a:r>
          </a:p>
        </p:txBody>
      </p:sp>
      <p:sp>
        <p:nvSpPr>
          <p:cNvPr id="18" name="Text Box 22"/>
          <p:cNvSpPr/>
          <p:nvPr/>
        </p:nvSpPr>
        <p:spPr>
          <a:xfrm>
            <a:off x="5903760" y="5878441"/>
            <a:ext cx="455940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Spojujeme jimi věty do souvětí.</a:t>
            </a:r>
          </a:p>
        </p:txBody>
      </p:sp>
      <p:sp>
        <p:nvSpPr>
          <p:cNvPr id="19" name="Text Box 23"/>
          <p:cNvSpPr/>
          <p:nvPr/>
        </p:nvSpPr>
        <p:spPr>
          <a:xfrm>
            <a:off x="6173761" y="4759201"/>
            <a:ext cx="4224239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Mám úkol, </a:t>
            </a:r>
            <a:r>
              <a:rPr lang="cs-CZ" sz="240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jenž</a:t>
            </a: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 mi není jasný.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1887600" y="1203480"/>
            <a:ext cx="3244680" cy="8254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algn="ctr"/>
            <a:r>
              <a:rPr lang="cs-CZ" sz="28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Zájmena</a:t>
            </a:r>
            <a:br>
              <a:rPr lang="cs-CZ" sz="28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</a:br>
            <a:r>
              <a:rPr lang="cs-CZ" sz="28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záporná</a:t>
            </a:r>
          </a:p>
        </p:txBody>
      </p:sp>
      <p:sp>
        <p:nvSpPr>
          <p:cNvPr id="3" name="Rectangle 9"/>
          <p:cNvSpPr/>
          <p:nvPr/>
        </p:nvSpPr>
        <p:spPr>
          <a:xfrm>
            <a:off x="7476960" y="1314360"/>
            <a:ext cx="2797200" cy="773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algn="ctr"/>
            <a:r>
              <a:rPr lang="cs-CZ" sz="28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Zájmena</a:t>
            </a:r>
            <a:br>
              <a:rPr lang="cs-CZ" sz="28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</a:br>
            <a:r>
              <a:rPr lang="cs-CZ" sz="28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neurčitá</a:t>
            </a:r>
          </a:p>
        </p:txBody>
      </p:sp>
      <p:sp>
        <p:nvSpPr>
          <p:cNvPr id="4" name="Text Box 16"/>
          <p:cNvSpPr/>
          <p:nvPr/>
        </p:nvSpPr>
        <p:spPr>
          <a:xfrm>
            <a:off x="4727640" y="1208160"/>
            <a:ext cx="2914560" cy="94715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749"/>
              </a:spcBef>
            </a:pPr>
            <a:r>
              <a:rPr lang="cs-CZ" sz="28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Zájmena</a:t>
            </a:r>
          </a:p>
          <a:p>
            <a:pPr algn="ctr"/>
            <a:r>
              <a:rPr lang="cs-CZ" sz="28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vztažná</a:t>
            </a:r>
          </a:p>
        </p:txBody>
      </p:sp>
      <p:sp>
        <p:nvSpPr>
          <p:cNvPr id="5" name="Text Box 18"/>
          <p:cNvSpPr/>
          <p:nvPr/>
        </p:nvSpPr>
        <p:spPr>
          <a:xfrm>
            <a:off x="5753279" y="2597040"/>
            <a:ext cx="1006200" cy="32407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kdo</a:t>
            </a:r>
          </a:p>
          <a:p>
            <a:pPr algn="ctr"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co</a:t>
            </a:r>
          </a:p>
          <a:p>
            <a:pPr algn="ctr"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jaký</a:t>
            </a:r>
          </a:p>
          <a:p>
            <a:pPr algn="ctr"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který</a:t>
            </a:r>
          </a:p>
          <a:p>
            <a:pPr algn="ctr"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čí</a:t>
            </a:r>
          </a:p>
          <a:p>
            <a:pPr algn="ctr"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jenž</a:t>
            </a:r>
          </a:p>
        </p:txBody>
      </p:sp>
      <p:sp>
        <p:nvSpPr>
          <p:cNvPr id="6" name="Text Box 19"/>
          <p:cNvSpPr/>
          <p:nvPr/>
        </p:nvSpPr>
        <p:spPr>
          <a:xfrm>
            <a:off x="8302800" y="2563919"/>
            <a:ext cx="1338120" cy="26845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někdo</a:t>
            </a:r>
          </a:p>
          <a:p>
            <a:pPr algn="ctr"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něco</a:t>
            </a:r>
          </a:p>
          <a:p>
            <a:pPr algn="ctr"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nějaký</a:t>
            </a:r>
          </a:p>
          <a:p>
            <a:pPr algn="ctr"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některý</a:t>
            </a:r>
          </a:p>
          <a:p>
            <a:pPr algn="ctr"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něčí</a:t>
            </a:r>
          </a:p>
        </p:txBody>
      </p:sp>
      <p:sp>
        <p:nvSpPr>
          <p:cNvPr id="7" name="Text Box 20"/>
          <p:cNvSpPr/>
          <p:nvPr/>
        </p:nvSpPr>
        <p:spPr>
          <a:xfrm>
            <a:off x="3141840" y="2544840"/>
            <a:ext cx="1152360" cy="26845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nikdo</a:t>
            </a:r>
          </a:p>
          <a:p>
            <a:pPr algn="ctr"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nic</a:t>
            </a:r>
          </a:p>
          <a:p>
            <a:pPr algn="ctr"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nijaký</a:t>
            </a:r>
          </a:p>
          <a:p>
            <a:pPr algn="ctr"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nikterý</a:t>
            </a:r>
          </a:p>
          <a:p>
            <a:pPr algn="ctr"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ničí</a:t>
            </a:r>
          </a:p>
        </p:txBody>
      </p:sp>
      <p:sp>
        <p:nvSpPr>
          <p:cNvPr id="8" name="Text Box 21"/>
          <p:cNvSpPr/>
          <p:nvPr/>
        </p:nvSpPr>
        <p:spPr>
          <a:xfrm>
            <a:off x="1790760" y="198361"/>
            <a:ext cx="869292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 b="1">
                <a:latin typeface="Times New Roman" pitchFamily="18"/>
                <a:ea typeface="Arial Unicode MS" pitchFamily="2"/>
                <a:cs typeface="Tahoma" pitchFamily="2"/>
              </a:rPr>
              <a:t>Pozoruj, jak vznikla tato zájmena.</a:t>
            </a:r>
          </a:p>
        </p:txBody>
      </p:sp>
      <p:sp>
        <p:nvSpPr>
          <p:cNvPr id="9" name="Line 22"/>
          <p:cNvSpPr/>
          <p:nvPr/>
        </p:nvSpPr>
        <p:spPr>
          <a:xfrm flipH="1">
            <a:off x="4320840" y="596880"/>
            <a:ext cx="1284120" cy="64764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0" name="Line 24"/>
          <p:cNvSpPr/>
          <p:nvPr/>
        </p:nvSpPr>
        <p:spPr>
          <a:xfrm>
            <a:off x="6580201" y="603720"/>
            <a:ext cx="1267199" cy="70956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2063552" y="59492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400" dirty="0">
                <a:hlinkClick r:id="rId3"/>
              </a:rPr>
              <a:t>https://www.pravopisne.cz/2015/05/druhy-zajmen-2-pravoxeso-8/</a:t>
            </a:r>
            <a:endParaRPr lang="cs-CZ" sz="1400" dirty="0"/>
          </a:p>
        </p:txBody>
      </p:sp>
      <p:sp>
        <p:nvSpPr>
          <p:cNvPr id="12" name="Obdélník 11"/>
          <p:cNvSpPr/>
          <p:nvPr/>
        </p:nvSpPr>
        <p:spPr>
          <a:xfrm>
            <a:off x="6312024" y="5877272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400" dirty="0">
                <a:hlinkClick r:id="rId4"/>
              </a:rPr>
              <a:t>https://www.umimecesky.cz/pexeso-zajmena-druhy-2-uroven/249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800" decel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800" decel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 decel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800" decel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 build="p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/>
          <p:nvPr/>
        </p:nvSpPr>
        <p:spPr>
          <a:xfrm>
            <a:off x="1524000" y="1420920"/>
            <a:ext cx="9144000" cy="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Line 3"/>
          <p:cNvSpPr/>
          <p:nvPr/>
        </p:nvSpPr>
        <p:spPr>
          <a:xfrm>
            <a:off x="3406800" y="928800"/>
            <a:ext cx="0" cy="363060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Line 4"/>
          <p:cNvSpPr/>
          <p:nvPr/>
        </p:nvSpPr>
        <p:spPr>
          <a:xfrm>
            <a:off x="5189520" y="928800"/>
            <a:ext cx="0" cy="363060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Line 5"/>
          <p:cNvSpPr/>
          <p:nvPr/>
        </p:nvSpPr>
        <p:spPr>
          <a:xfrm>
            <a:off x="6992760" y="928800"/>
            <a:ext cx="0" cy="363060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6" name="Line 6"/>
          <p:cNvSpPr/>
          <p:nvPr/>
        </p:nvSpPr>
        <p:spPr>
          <a:xfrm>
            <a:off x="8634360" y="968400"/>
            <a:ext cx="0" cy="363060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7" name="Line 7"/>
          <p:cNvSpPr/>
          <p:nvPr/>
        </p:nvSpPr>
        <p:spPr>
          <a:xfrm>
            <a:off x="1511400" y="4546440"/>
            <a:ext cx="9144000" cy="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8" name="Line 8"/>
          <p:cNvSpPr/>
          <p:nvPr/>
        </p:nvSpPr>
        <p:spPr>
          <a:xfrm>
            <a:off x="1524000" y="941399"/>
            <a:ext cx="9144000" cy="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9" name="Rectangle 9"/>
          <p:cNvSpPr/>
          <p:nvPr/>
        </p:nvSpPr>
        <p:spPr>
          <a:xfrm>
            <a:off x="2020800" y="0"/>
            <a:ext cx="8229600" cy="1143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algn="ctr"/>
            <a:r>
              <a:rPr lang="cs-CZ" sz="3200" b="1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Roztřídíš zájmena na jednotlivé skupiny?</a:t>
            </a:r>
          </a:p>
        </p:txBody>
      </p:sp>
      <p:sp>
        <p:nvSpPr>
          <p:cNvPr id="10" name="Text Box 10"/>
          <p:cNvSpPr/>
          <p:nvPr/>
        </p:nvSpPr>
        <p:spPr>
          <a:xfrm>
            <a:off x="1524000" y="1019159"/>
            <a:ext cx="1789200" cy="429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375"/>
              </a:spcBef>
            </a:pPr>
            <a:r>
              <a:rPr lang="cs-CZ" sz="2200" b="1">
                <a:latin typeface="Times New Roman" pitchFamily="18"/>
                <a:ea typeface="Arial Unicode MS" pitchFamily="2"/>
                <a:cs typeface="Tahoma" pitchFamily="2"/>
              </a:rPr>
              <a:t>osobní</a:t>
            </a:r>
          </a:p>
        </p:txBody>
      </p:sp>
      <p:sp>
        <p:nvSpPr>
          <p:cNvPr id="11" name="Text Box 11"/>
          <p:cNvSpPr/>
          <p:nvPr/>
        </p:nvSpPr>
        <p:spPr>
          <a:xfrm>
            <a:off x="3392399" y="1020599"/>
            <a:ext cx="1720800" cy="429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375"/>
              </a:spcBef>
            </a:pPr>
            <a:r>
              <a:rPr lang="cs-CZ" sz="2200" b="1">
                <a:latin typeface="Times New Roman" pitchFamily="18"/>
                <a:ea typeface="Arial Unicode MS" pitchFamily="2"/>
                <a:cs typeface="Tahoma" pitchFamily="2"/>
              </a:rPr>
              <a:t>ukazovací</a:t>
            </a:r>
          </a:p>
        </p:txBody>
      </p:sp>
      <p:sp>
        <p:nvSpPr>
          <p:cNvPr id="12" name="Text Box 12"/>
          <p:cNvSpPr/>
          <p:nvPr/>
        </p:nvSpPr>
        <p:spPr>
          <a:xfrm>
            <a:off x="5365920" y="1007999"/>
            <a:ext cx="1404720" cy="429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375"/>
              </a:spcBef>
            </a:pPr>
            <a:r>
              <a:rPr lang="cs-CZ" sz="2200" b="1">
                <a:latin typeface="Times New Roman" pitchFamily="18"/>
                <a:ea typeface="Arial Unicode MS" pitchFamily="2"/>
                <a:cs typeface="Tahoma" pitchFamily="2"/>
              </a:rPr>
              <a:t>tázací</a:t>
            </a:r>
          </a:p>
        </p:txBody>
      </p:sp>
      <p:sp>
        <p:nvSpPr>
          <p:cNvPr id="13" name="Text Box 13"/>
          <p:cNvSpPr/>
          <p:nvPr/>
        </p:nvSpPr>
        <p:spPr>
          <a:xfrm>
            <a:off x="7050000" y="979560"/>
            <a:ext cx="1576440" cy="429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375"/>
              </a:spcBef>
            </a:pPr>
            <a:r>
              <a:rPr lang="cs-CZ" sz="2200" b="1">
                <a:latin typeface="Times New Roman" pitchFamily="18"/>
                <a:ea typeface="Arial Unicode MS" pitchFamily="2"/>
                <a:cs typeface="Tahoma" pitchFamily="2"/>
              </a:rPr>
              <a:t>záporná</a:t>
            </a:r>
          </a:p>
        </p:txBody>
      </p:sp>
      <p:sp>
        <p:nvSpPr>
          <p:cNvPr id="14" name="Text Box 14"/>
          <p:cNvSpPr/>
          <p:nvPr/>
        </p:nvSpPr>
        <p:spPr>
          <a:xfrm>
            <a:off x="8586840" y="968400"/>
            <a:ext cx="2081160" cy="429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375"/>
              </a:spcBef>
            </a:pPr>
            <a:r>
              <a:rPr lang="cs-CZ" sz="2200" b="1">
                <a:latin typeface="Times New Roman" pitchFamily="18"/>
                <a:ea typeface="Arial Unicode MS" pitchFamily="2"/>
                <a:cs typeface="Tahoma" pitchFamily="2"/>
              </a:rPr>
              <a:t>přivlastňovací</a:t>
            </a:r>
          </a:p>
        </p:txBody>
      </p:sp>
      <p:sp>
        <p:nvSpPr>
          <p:cNvPr id="15" name="Text Box 15"/>
          <p:cNvSpPr/>
          <p:nvPr/>
        </p:nvSpPr>
        <p:spPr>
          <a:xfrm>
            <a:off x="1836120" y="1882800"/>
            <a:ext cx="124596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 dirty="0">
                <a:latin typeface="Times New Roman" pitchFamily="18"/>
                <a:ea typeface="Arial Unicode MS" pitchFamily="2"/>
                <a:cs typeface="Tahoma" pitchFamily="2"/>
              </a:rPr>
              <a:t>já</a:t>
            </a:r>
          </a:p>
        </p:txBody>
      </p:sp>
      <p:sp>
        <p:nvSpPr>
          <p:cNvPr id="16" name="Text Box 16"/>
          <p:cNvSpPr/>
          <p:nvPr/>
        </p:nvSpPr>
        <p:spPr>
          <a:xfrm>
            <a:off x="3379799" y="5473801"/>
            <a:ext cx="140508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můj</a:t>
            </a:r>
          </a:p>
        </p:txBody>
      </p:sp>
      <p:sp>
        <p:nvSpPr>
          <p:cNvPr id="17" name="Text Box 17"/>
          <p:cNvSpPr/>
          <p:nvPr/>
        </p:nvSpPr>
        <p:spPr>
          <a:xfrm>
            <a:off x="4995839" y="5394241"/>
            <a:ext cx="140508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nikdo</a:t>
            </a:r>
          </a:p>
        </p:txBody>
      </p:sp>
      <p:sp>
        <p:nvSpPr>
          <p:cNvPr id="18" name="Text Box 18"/>
          <p:cNvSpPr/>
          <p:nvPr/>
        </p:nvSpPr>
        <p:spPr>
          <a:xfrm>
            <a:off x="7407120" y="5553001"/>
            <a:ext cx="114012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co?</a:t>
            </a:r>
          </a:p>
        </p:txBody>
      </p:sp>
      <p:sp>
        <p:nvSpPr>
          <p:cNvPr id="19" name="Text Box 19"/>
          <p:cNvSpPr/>
          <p:nvPr/>
        </p:nvSpPr>
        <p:spPr>
          <a:xfrm>
            <a:off x="2570160" y="6269041"/>
            <a:ext cx="1193759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ten</a:t>
            </a:r>
          </a:p>
        </p:txBody>
      </p:sp>
      <p:sp>
        <p:nvSpPr>
          <p:cNvPr id="20" name="Text Box 20"/>
          <p:cNvSpPr/>
          <p:nvPr/>
        </p:nvSpPr>
        <p:spPr>
          <a:xfrm>
            <a:off x="5565719" y="6122881"/>
            <a:ext cx="129852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jeho</a:t>
            </a:r>
          </a:p>
        </p:txBody>
      </p:sp>
      <p:sp>
        <p:nvSpPr>
          <p:cNvPr id="21" name="Text Box 21"/>
          <p:cNvSpPr/>
          <p:nvPr/>
        </p:nvSpPr>
        <p:spPr>
          <a:xfrm>
            <a:off x="8467679" y="5062681"/>
            <a:ext cx="152388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on</a:t>
            </a:r>
          </a:p>
        </p:txBody>
      </p:sp>
      <p:sp>
        <p:nvSpPr>
          <p:cNvPr id="22" name="Text Box 22"/>
          <p:cNvSpPr/>
          <p:nvPr/>
        </p:nvSpPr>
        <p:spPr>
          <a:xfrm>
            <a:off x="8586840" y="6029280"/>
            <a:ext cx="161748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ta</a:t>
            </a:r>
          </a:p>
        </p:txBody>
      </p:sp>
      <p:sp>
        <p:nvSpPr>
          <p:cNvPr id="23" name="Text Box 23"/>
          <p:cNvSpPr/>
          <p:nvPr/>
        </p:nvSpPr>
        <p:spPr>
          <a:xfrm>
            <a:off x="6492720" y="4929121"/>
            <a:ext cx="133992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ničí</a:t>
            </a:r>
          </a:p>
        </p:txBody>
      </p:sp>
      <p:sp>
        <p:nvSpPr>
          <p:cNvPr id="24" name="Text Box 24"/>
          <p:cNvSpPr/>
          <p:nvPr/>
        </p:nvSpPr>
        <p:spPr>
          <a:xfrm>
            <a:off x="7407120" y="6308641"/>
            <a:ext cx="107496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algn="ctr">
              <a:spcBef>
                <a:spcPts val="1500"/>
              </a:spcBef>
            </a:pPr>
            <a:r>
              <a:rPr lang="cs-CZ" sz="2400">
                <a:latin typeface="Times New Roman" pitchFamily="18"/>
                <a:ea typeface="Arial Unicode MS" pitchFamily="2"/>
                <a:cs typeface="Tahoma" pitchFamily="2"/>
              </a:rPr>
              <a:t>kdo?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path" accel="500" decel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 -6 8.88067 -7 L -0.00139 -0.47872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path" accel="500" decel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01157 L -0.73924 -0.27983">
                                      <p:cBhvr>
                                        <p:cTn id="10" dur="2000" fill="hold"/>
                                        <p:tgtEl>
                                          <p:spTgt spid="21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path" accel="500" decel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 -7 -7.60407 -6 L 0.11458 -0.63322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path" accel="500" decel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 -6 4.12581 -6 L -0.56961 -0.41328">
                                      <p:cBhvr>
                                        <p:cTn id="18" dur="2000" fill="hold"/>
                                        <p:tgtEl>
                                          <p:spTgt spid="22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path" accel="500" decel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 -6 -7.60407 -6 L -0.2 -0.52313">
                                      <p:cBhvr>
                                        <p:cTn id="22" dur="2000" fill="hold"/>
                                        <p:tgtEl>
                                          <p:spTgt spid="18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path" accel="500" decel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 -6 -1.11008 -6 L -0.18837 -0.45745">
                                      <p:cBhvr>
                                        <p:cTn id="26" dur="2000" fill="hold"/>
                                        <p:tgtEl>
                                          <p:spTgt spid="24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path" accel="500" decel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 -6 -6.93802 -7 L 0.06961 -0.4401">
                                      <p:cBhvr>
                                        <p:cTn id="30" dur="2000" fill="hold"/>
                                        <p:tgtEl>
                                          <p:spTgt spid="23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path" accel="500" decel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 -6 1.06383 -6 L 0.22014 -0.32447">
                                      <p:cBhvr>
                                        <p:cTn id="34" dur="2000" fill="hold"/>
                                        <p:tgtEl>
                                          <p:spTgt spid="17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path" accel="500" decel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 -6 2.39593 -6 L 0.3783 -0.60245">
                                      <p:cBhvr>
                                        <p:cTn id="38" dur="2000" fill="hold"/>
                                        <p:tgtEl>
                                          <p:spTgt spid="20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path" accel="500" decel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 -7 4.21832 -6 L 0.60573 -0.32632">
                                      <p:cBhvr>
                                        <p:cTn id="42" dur="2000" fill="hold"/>
                                        <p:tgtEl>
                                          <p:spTgt spid="16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104029A4-CD9D-4201-A5ED-B30CD9FE9E34}">
  <we:reference id="wa200006000" version="1.2.1.0" store="cs-CZ" storeType="OMEX"/>
  <we:alternateReferences>
    <we:reference id="wa200006000" version="1.2.1.0" store="" storeType="OMEX"/>
  </we:alternateReferences>
  <we:properties>
    <we:property name="document_UID" value="&quot;5825db3a-168f-44fd-ad79-20eb01c93d12&quot;"/>
  </we:properties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558</Words>
  <Application>Microsoft Office PowerPoint</Application>
  <PresentationFormat>Širokoúhlá obrazovka</PresentationFormat>
  <Paragraphs>133</Paragraphs>
  <Slides>11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Times New Roman</vt:lpstr>
      <vt:lpstr>Motiv Office</vt:lpstr>
      <vt:lpstr>Prezentace aplikace PowerPoint</vt:lpstr>
      <vt:lpstr>Najdi zájmena:</vt:lpstr>
      <vt:lpstr>Prezentace aplikace PowerPoint</vt:lpstr>
      <vt:lpstr>Zájmena osobní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Vyhledejte zájmena, určete druh.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Milan Bednář</dc:creator>
  <cp:lastModifiedBy>Milan Bednář</cp:lastModifiedBy>
  <cp:revision>1</cp:revision>
  <dcterms:created xsi:type="dcterms:W3CDTF">2025-02-20T18:03:35Z</dcterms:created>
  <dcterms:modified xsi:type="dcterms:W3CDTF">2025-02-20T18:19:31Z</dcterms:modified>
</cp:coreProperties>
</file>