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7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75" r:id="rId13"/>
    <p:sldId id="276" r:id="rId14"/>
    <p:sldId id="267" r:id="rId15"/>
    <p:sldId id="272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D3DE4-5C04-46B1-9C4C-BE970F5BEBF0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D9132-F472-4E03-963B-3F6208FE4A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02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7424-0F06-498D-BE0C-4E2DC8BC6789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0E47-DDC2-4092-A8DF-9EEAE83AB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72358-E05B-4280-8586-AAC67045EF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Doplněk  - Dopl.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919F1A-CAC8-4196-92ED-48A4A7089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7. </a:t>
            </a:r>
            <a:r>
              <a:rPr lang="cs-CZ" dirty="0"/>
              <a:t>ročník </a:t>
            </a:r>
          </a:p>
        </p:txBody>
      </p:sp>
      <p:sp>
        <p:nvSpPr>
          <p:cNvPr id="4" name="Znak násobení 3">
            <a:extLst>
              <a:ext uri="{FF2B5EF4-FFF2-40B4-BE49-F238E27FC236}">
                <a16:creationId xmlns:a16="http://schemas.microsoft.com/office/drawing/2014/main" id="{D5AE1476-6B8A-4A3A-AE8A-684538D573FD}"/>
              </a:ext>
            </a:extLst>
          </p:cNvPr>
          <p:cNvSpPr/>
          <p:nvPr/>
        </p:nvSpPr>
        <p:spPr>
          <a:xfrm>
            <a:off x="2555776" y="3203265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nak násobení 4">
            <a:extLst>
              <a:ext uri="{FF2B5EF4-FFF2-40B4-BE49-F238E27FC236}">
                <a16:creationId xmlns:a16="http://schemas.microsoft.com/office/drawing/2014/main" id="{CC516E6C-02EA-4C19-B558-E0A3BF098BC7}"/>
              </a:ext>
            </a:extLst>
          </p:cNvPr>
          <p:cNvSpPr/>
          <p:nvPr/>
        </p:nvSpPr>
        <p:spPr>
          <a:xfrm>
            <a:off x="3203848" y="3190623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793C6374-56CB-450D-B234-ADB1AB9F7358}"/>
              </a:ext>
            </a:extLst>
          </p:cNvPr>
          <p:cNvSpPr/>
          <p:nvPr/>
        </p:nvSpPr>
        <p:spPr>
          <a:xfrm>
            <a:off x="3821818" y="3190623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nak násobení 6">
            <a:extLst>
              <a:ext uri="{FF2B5EF4-FFF2-40B4-BE49-F238E27FC236}">
                <a16:creationId xmlns:a16="http://schemas.microsoft.com/office/drawing/2014/main" id="{3858075B-E441-4C1D-A1B4-0ED6B8CA9D15}"/>
              </a:ext>
            </a:extLst>
          </p:cNvPr>
          <p:cNvSpPr/>
          <p:nvPr/>
        </p:nvSpPr>
        <p:spPr>
          <a:xfrm>
            <a:off x="4469890" y="3190551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nak násobení 7">
            <a:extLst>
              <a:ext uri="{FF2B5EF4-FFF2-40B4-BE49-F238E27FC236}">
                <a16:creationId xmlns:a16="http://schemas.microsoft.com/office/drawing/2014/main" id="{3E62EBCE-4CE8-4B3B-B3D0-262A7F690BD4}"/>
              </a:ext>
            </a:extLst>
          </p:cNvPr>
          <p:cNvSpPr/>
          <p:nvPr/>
        </p:nvSpPr>
        <p:spPr>
          <a:xfrm>
            <a:off x="5117962" y="3190479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nak násobení 8">
            <a:extLst>
              <a:ext uri="{FF2B5EF4-FFF2-40B4-BE49-F238E27FC236}">
                <a16:creationId xmlns:a16="http://schemas.microsoft.com/office/drawing/2014/main" id="{11D40C78-A6C3-46B1-A039-78C61BFA1797}"/>
              </a:ext>
            </a:extLst>
          </p:cNvPr>
          <p:cNvSpPr/>
          <p:nvPr/>
        </p:nvSpPr>
        <p:spPr>
          <a:xfrm>
            <a:off x="5766034" y="3190479"/>
            <a:ext cx="936104" cy="360040"/>
          </a:xfrm>
          <a:prstGeom prst="mathMultiply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75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78579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Vybrali jsme Honzu za třídního pokladníka.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857224" y="2214554"/>
            <a:ext cx="9144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my</a:t>
            </a:r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2214546" y="2214554"/>
            <a:ext cx="2357454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vybrali jsme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3643306" y="3714752"/>
            <a:ext cx="1571636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Honzu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5786446" y="3714752"/>
            <a:ext cx="2786082" cy="612648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za pokladníka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429256" y="4929198"/>
            <a:ext cx="1857388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třídního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rot="16200000" flipH="1">
            <a:off x="3679025" y="3107529"/>
            <a:ext cx="857256" cy="35719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572000" y="2786058"/>
            <a:ext cx="1928826" cy="8572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5" idx="3"/>
            <a:endCxn id="6" idx="1"/>
          </p:cNvCxnSpPr>
          <p:nvPr/>
        </p:nvCxnSpPr>
        <p:spPr>
          <a:xfrm>
            <a:off x="5214942" y="4021076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6322231" y="4536289"/>
            <a:ext cx="500066" cy="14287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715140" y="3214686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17" name="Přímá spojovací čára 16"/>
          <p:cNvCxnSpPr>
            <a:stCxn id="3" idx="3"/>
            <a:endCxn id="4" idx="1"/>
          </p:cNvCxnSpPr>
          <p:nvPr/>
        </p:nvCxnSpPr>
        <p:spPr>
          <a:xfrm>
            <a:off x="1771624" y="2520878"/>
            <a:ext cx="442922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785918" y="2714620"/>
            <a:ext cx="428628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153" name="Picture 9" descr="C:\Users\doma\AppData\Local\Microsoft\Windows\INetCache\IE\T41VSVZQ\MC90039632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9032"/>
            <a:ext cx="2428892" cy="24095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1538" y="500042"/>
            <a:ext cx="8072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Viděl jsem kočku chytit myš.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428596" y="1857364"/>
            <a:ext cx="242889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Viděl jsem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4143372" y="3286124"/>
            <a:ext cx="135732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kočku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6215074" y="3286124"/>
            <a:ext cx="135732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chytit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7500958" y="4429132"/>
            <a:ext cx="1200152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myš</a:t>
            </a:r>
          </a:p>
        </p:txBody>
      </p:sp>
      <p:sp>
        <p:nvSpPr>
          <p:cNvPr id="8" name="Vývojový diagram: alternativní postup 7"/>
          <p:cNvSpPr/>
          <p:nvPr/>
        </p:nvSpPr>
        <p:spPr>
          <a:xfrm>
            <a:off x="3428992" y="1857364"/>
            <a:ext cx="1071570" cy="61264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já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2643174" y="2500306"/>
            <a:ext cx="1785950" cy="7143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2857488" y="2428868"/>
            <a:ext cx="3357586" cy="85725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5500694" y="3786190"/>
            <a:ext cx="714380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16200000" flipH="1">
            <a:off x="7215206" y="3929066"/>
            <a:ext cx="500066" cy="50006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572264" y="271462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pic>
        <p:nvPicPr>
          <p:cNvPr id="7171" name="Picture 3" descr="C:\Users\doma\AppData\Local\Microsoft\Windows\INetCache\IE\8SW8QZKS\MP90044658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928934"/>
            <a:ext cx="2821544" cy="3643314"/>
          </a:xfrm>
          <a:prstGeom prst="rect">
            <a:avLst/>
          </a:prstGeom>
          <a:noFill/>
        </p:spPr>
      </p:pic>
      <p:cxnSp>
        <p:nvCxnSpPr>
          <p:cNvPr id="23" name="Přímá spojovací čára 22"/>
          <p:cNvCxnSpPr>
            <a:stCxn id="3" idx="3"/>
            <a:endCxn id="8" idx="1"/>
          </p:cNvCxnSpPr>
          <p:nvPr/>
        </p:nvCxnSpPr>
        <p:spPr>
          <a:xfrm>
            <a:off x="2857488" y="2163688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2857488" y="235743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cs-CZ" dirty="0"/>
              <a:t>Vyhledejte ve větách doplňky.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976" y="1772816"/>
            <a:ext cx="8229600" cy="492922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dirty="0"/>
              <a:t>Chaloupka stála v lese osamocena.</a:t>
            </a:r>
          </a:p>
          <a:p>
            <a:pPr>
              <a:lnSpc>
                <a:spcPct val="200000"/>
              </a:lnSpc>
            </a:pPr>
            <a:r>
              <a:rPr lang="cs-CZ" dirty="0"/>
              <a:t>Voják se vrátil z války živ a zdráv.</a:t>
            </a:r>
          </a:p>
          <a:p>
            <a:pPr>
              <a:lnSpc>
                <a:spcPct val="200000"/>
              </a:lnSpc>
            </a:pPr>
            <a:r>
              <a:rPr lang="cs-CZ" dirty="0"/>
              <a:t>Ta dívka velmi ráda hraje na klavír.</a:t>
            </a:r>
          </a:p>
          <a:p>
            <a:pPr>
              <a:lnSpc>
                <a:spcPct val="200000"/>
              </a:lnSpc>
            </a:pPr>
            <a:r>
              <a:rPr lang="cs-CZ" dirty="0"/>
              <a:t>Výletníci vstali ráno z postele svěží a odpočatí.</a:t>
            </a:r>
          </a:p>
        </p:txBody>
      </p:sp>
      <p:pic>
        <p:nvPicPr>
          <p:cNvPr id="8194" name="Picture 2" descr="C:\Users\doma\AppData\Local\Microsoft\Windows\INetCache\IE\11BE311H\MC90042836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452151"/>
            <a:ext cx="2214546" cy="24483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639885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58F03-CA28-4FCD-ACAA-20495BA7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ve větách doplňky.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117E90-EF85-4CC7-915A-4D7FBF29B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Rychlá jízda autem mi připadala nebezpečná.</a:t>
            </a:r>
          </a:p>
          <a:p>
            <a:pPr>
              <a:lnSpc>
                <a:spcPct val="200000"/>
              </a:lnSpc>
            </a:pPr>
            <a:r>
              <a:rPr lang="cs-CZ" dirty="0"/>
              <a:t>Třída si vybrala Jirku jako svého zástupce.</a:t>
            </a:r>
          </a:p>
          <a:p>
            <a:pPr>
              <a:lnSpc>
                <a:spcPct val="200000"/>
              </a:lnSpc>
            </a:pPr>
            <a:r>
              <a:rPr lang="cs-CZ" dirty="0"/>
              <a:t>Slyšeli jste zpívat skřivana?</a:t>
            </a:r>
          </a:p>
          <a:p>
            <a:pPr>
              <a:lnSpc>
                <a:spcPct val="200000"/>
              </a:lnSpc>
            </a:pPr>
            <a:r>
              <a:rPr lang="cs-CZ" dirty="0"/>
              <a:t>Skončili  jsme v závodě třetí.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760458"/>
      </p:ext>
    </p:extLst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cs-CZ" dirty="0"/>
              <a:t>Vyhledejte ve větách doplňky a pak věty znázorněte graficky,</a:t>
            </a:r>
            <a:br>
              <a:rPr lang="cs-CZ" dirty="0"/>
            </a:br>
            <a:r>
              <a:rPr lang="cs-CZ" dirty="0"/>
              <a:t> určete všechny větné členy: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929222"/>
          </a:xfrm>
        </p:spPr>
        <p:txBody>
          <a:bodyPr>
            <a:normAutofit/>
          </a:bodyPr>
          <a:lstStyle/>
          <a:p>
            <a:r>
              <a:rPr lang="cs-CZ" dirty="0"/>
              <a:t>Chaloupka stála v lese osamocena.</a:t>
            </a:r>
          </a:p>
          <a:p>
            <a:r>
              <a:rPr lang="cs-CZ" dirty="0"/>
              <a:t>Voják se vrátil z války živ a zdráv.</a:t>
            </a:r>
          </a:p>
          <a:p>
            <a:r>
              <a:rPr lang="cs-CZ" dirty="0"/>
              <a:t>Ta dívka velmi ráda hraje na klavír.</a:t>
            </a:r>
          </a:p>
          <a:p>
            <a:r>
              <a:rPr lang="cs-CZ" dirty="0"/>
              <a:t>Výletníci vstali ráno z postele svěží a odpočatí.</a:t>
            </a:r>
          </a:p>
          <a:p>
            <a:r>
              <a:rPr lang="cs-CZ" dirty="0"/>
              <a:t>Rychlá jízda autem mi připadala nebezpečná.</a:t>
            </a:r>
          </a:p>
          <a:p>
            <a:r>
              <a:rPr lang="cs-CZ" dirty="0"/>
              <a:t>Třída si vybrala Jirku jako svého zástupce.</a:t>
            </a:r>
          </a:p>
          <a:p>
            <a:r>
              <a:rPr lang="cs-CZ" dirty="0"/>
              <a:t>Slyšeli jste zpívat skřivana?</a:t>
            </a:r>
          </a:p>
          <a:p>
            <a:r>
              <a:rPr lang="cs-CZ" dirty="0"/>
              <a:t>Skončili  jsme v závodě třetí.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643438" y="2643182"/>
            <a:ext cx="178595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429124" y="3214686"/>
            <a:ext cx="164307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5715008" y="4429132"/>
            <a:ext cx="250033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6215074" y="5000636"/>
            <a:ext cx="178595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643174" y="6143644"/>
            <a:ext cx="92869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286248" y="5572140"/>
            <a:ext cx="321471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3286116" y="3857628"/>
            <a:ext cx="71438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714876" y="6715148"/>
            <a:ext cx="71438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194" name="Picture 2" descr="C:\Users\doma\AppData\Local\Microsoft\Windows\INetCache\IE\11BE311H\MC90042836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452151"/>
            <a:ext cx="2214546" cy="24483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048108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domácího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1. Vrátili jsme se </a:t>
            </a:r>
            <a:r>
              <a:rPr lang="cs-CZ" b="1" dirty="0">
                <a:solidFill>
                  <a:srgbClr val="FF0000"/>
                </a:solidFill>
              </a:rPr>
              <a:t>spokojeni.</a:t>
            </a:r>
            <a:endParaRPr lang="cs-CZ" dirty="0"/>
          </a:p>
          <a:p>
            <a:pPr lvl="0"/>
            <a:r>
              <a:rPr lang="cs-CZ" dirty="0"/>
              <a:t>2. Děti zůstaly doma </a:t>
            </a:r>
            <a:r>
              <a:rPr lang="cs-CZ" b="1" dirty="0">
                <a:solidFill>
                  <a:srgbClr val="FF0000"/>
                </a:solidFill>
              </a:rPr>
              <a:t>samy.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3. Dům se zdál </a:t>
            </a:r>
            <a:r>
              <a:rPr lang="cs-CZ" b="1" dirty="0">
                <a:solidFill>
                  <a:srgbClr val="FF0000"/>
                </a:solidFill>
              </a:rPr>
              <a:t>opuštěn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 4. Vážil jsem si ho </a:t>
            </a:r>
            <a:r>
              <a:rPr lang="cs-CZ" b="1" dirty="0">
                <a:solidFill>
                  <a:srgbClr val="FF0000"/>
                </a:solidFill>
              </a:rPr>
              <a:t>jako</a:t>
            </a:r>
            <a:r>
              <a:rPr lang="cs-CZ" dirty="0"/>
              <a:t> dobrého </a:t>
            </a:r>
            <a:r>
              <a:rPr lang="cs-CZ" b="1" dirty="0">
                <a:solidFill>
                  <a:srgbClr val="FF0000"/>
                </a:solidFill>
              </a:rPr>
              <a:t>kamaráda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5. Chodil do divadla </a:t>
            </a:r>
            <a:r>
              <a:rPr lang="cs-CZ" b="1" dirty="0">
                <a:solidFill>
                  <a:srgbClr val="FF0000"/>
                </a:solidFill>
              </a:rPr>
              <a:t>rád.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6. Vybrali jsme ho </a:t>
            </a:r>
            <a:r>
              <a:rPr lang="cs-CZ" b="1" dirty="0">
                <a:solidFill>
                  <a:srgbClr val="FF0000"/>
                </a:solidFill>
              </a:rPr>
              <a:t>za vedoucího. </a:t>
            </a:r>
          </a:p>
          <a:p>
            <a:pPr lvl="0"/>
            <a:r>
              <a:rPr lang="cs-CZ" dirty="0"/>
              <a:t>7. Syn se vyučil </a:t>
            </a:r>
            <a:r>
              <a:rPr lang="cs-CZ" b="1" dirty="0">
                <a:solidFill>
                  <a:srgbClr val="FF0000"/>
                </a:solidFill>
              </a:rPr>
              <a:t>truhlářem.</a:t>
            </a:r>
          </a:p>
          <a:p>
            <a:pPr lvl="0"/>
            <a:r>
              <a:rPr lang="cs-CZ" dirty="0"/>
              <a:t> 8. Chlapec se vrátil z turnaje </a:t>
            </a:r>
            <a:r>
              <a:rPr lang="cs-CZ" b="1" dirty="0">
                <a:solidFill>
                  <a:srgbClr val="FF0000"/>
                </a:solidFill>
              </a:rPr>
              <a:t>spokojen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115899"/>
      </p:ext>
    </p:extLst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 doplňky a jiné větné členy: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00882" cy="49720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Chlapec byl </a:t>
            </a:r>
            <a:r>
              <a:rPr lang="cs-CZ" b="1" i="1" dirty="0"/>
              <a:t>nemocný.</a:t>
            </a:r>
          </a:p>
          <a:p>
            <a:r>
              <a:rPr lang="cs-CZ" dirty="0"/>
              <a:t>Chlapec ležel v posteli </a:t>
            </a:r>
            <a:r>
              <a:rPr lang="cs-CZ" b="1" i="1" dirty="0"/>
              <a:t>nemocný.</a:t>
            </a:r>
          </a:p>
          <a:p>
            <a:r>
              <a:rPr lang="cs-CZ" dirty="0"/>
              <a:t>Táta se stal </a:t>
            </a:r>
            <a:r>
              <a:rPr lang="cs-CZ" b="1" i="1" dirty="0"/>
              <a:t>zedníkem</a:t>
            </a:r>
            <a:r>
              <a:rPr lang="cs-CZ" dirty="0"/>
              <a:t>.</a:t>
            </a:r>
          </a:p>
          <a:p>
            <a:r>
              <a:rPr lang="cs-CZ" dirty="0"/>
              <a:t>Táta se vyučil </a:t>
            </a:r>
            <a:r>
              <a:rPr lang="cs-CZ" b="1" i="1" dirty="0"/>
              <a:t>zedníkem</a:t>
            </a:r>
            <a:r>
              <a:rPr lang="cs-CZ" dirty="0"/>
              <a:t>.</a:t>
            </a:r>
          </a:p>
          <a:p>
            <a:r>
              <a:rPr lang="cs-CZ" b="1" i="1" dirty="0"/>
              <a:t>Jako malé dítě </a:t>
            </a:r>
            <a:r>
              <a:rPr lang="cs-CZ" dirty="0"/>
              <a:t>jsem chodil do školky.</a:t>
            </a:r>
          </a:p>
          <a:p>
            <a:r>
              <a:rPr lang="cs-CZ" dirty="0"/>
              <a:t>Chováš se </a:t>
            </a:r>
            <a:r>
              <a:rPr lang="cs-CZ" b="1" i="1" dirty="0"/>
              <a:t>jako malé dítě</a:t>
            </a:r>
            <a:r>
              <a:rPr lang="cs-CZ" dirty="0"/>
              <a:t>.</a:t>
            </a:r>
          </a:p>
          <a:p>
            <a:r>
              <a:rPr lang="cs-CZ" dirty="0"/>
              <a:t>Přiběhl zpět </a:t>
            </a:r>
            <a:r>
              <a:rPr lang="cs-CZ" b="1" i="1" dirty="0"/>
              <a:t>vyděšený</a:t>
            </a:r>
            <a:r>
              <a:rPr lang="cs-CZ" dirty="0"/>
              <a:t>.</a:t>
            </a:r>
          </a:p>
          <a:p>
            <a:r>
              <a:rPr lang="cs-CZ" b="1" i="1" dirty="0"/>
              <a:t>Vyděšeně</a:t>
            </a:r>
            <a:r>
              <a:rPr lang="cs-CZ" dirty="0"/>
              <a:t> mi něco šeptal do ucha.</a:t>
            </a:r>
          </a:p>
          <a:p>
            <a:r>
              <a:rPr lang="cs-CZ" dirty="0"/>
              <a:t>Dveře od bytu zůstaly </a:t>
            </a:r>
            <a:r>
              <a:rPr lang="cs-CZ" b="1" i="1" dirty="0"/>
              <a:t>odemčené.</a:t>
            </a:r>
          </a:p>
          <a:p>
            <a:r>
              <a:rPr lang="cs-CZ" dirty="0"/>
              <a:t>Dveře od bytu byly </a:t>
            </a:r>
            <a:r>
              <a:rPr lang="cs-CZ" b="1" i="1" dirty="0"/>
              <a:t>odemčené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786578" y="1600200"/>
            <a:ext cx="2357422" cy="4972072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Př.jm.se</a:t>
            </a:r>
            <a:r>
              <a:rPr lang="cs-CZ" dirty="0"/>
              <a:t> </a:t>
            </a:r>
            <a:r>
              <a:rPr lang="cs-CZ" dirty="0" err="1"/>
              <a:t>sp</a:t>
            </a:r>
            <a:r>
              <a:rPr lang="cs-CZ" dirty="0"/>
              <a:t>.</a:t>
            </a:r>
          </a:p>
          <a:p>
            <a:r>
              <a:rPr lang="cs-CZ" dirty="0"/>
              <a:t>D</a:t>
            </a:r>
          </a:p>
          <a:p>
            <a:r>
              <a:rPr lang="cs-CZ" dirty="0" err="1"/>
              <a:t>Př.jm.se</a:t>
            </a:r>
            <a:r>
              <a:rPr lang="cs-CZ" dirty="0"/>
              <a:t> </a:t>
            </a:r>
            <a:r>
              <a:rPr lang="cs-CZ" dirty="0" err="1"/>
              <a:t>sp</a:t>
            </a:r>
            <a:r>
              <a:rPr lang="cs-CZ" dirty="0"/>
              <a:t>.</a:t>
            </a:r>
          </a:p>
          <a:p>
            <a:r>
              <a:rPr lang="cs-CZ" dirty="0"/>
              <a:t>D</a:t>
            </a:r>
          </a:p>
          <a:p>
            <a:r>
              <a:rPr lang="cs-CZ" dirty="0"/>
              <a:t>D</a:t>
            </a:r>
          </a:p>
          <a:p>
            <a:r>
              <a:rPr lang="cs-CZ" dirty="0" err="1"/>
              <a:t>Puz</a:t>
            </a:r>
            <a:endParaRPr lang="cs-CZ" dirty="0"/>
          </a:p>
          <a:p>
            <a:r>
              <a:rPr lang="cs-CZ" dirty="0"/>
              <a:t>D</a:t>
            </a:r>
          </a:p>
          <a:p>
            <a:r>
              <a:rPr lang="cs-CZ" dirty="0" err="1"/>
              <a:t>Puz</a:t>
            </a:r>
            <a:endParaRPr lang="cs-CZ" dirty="0"/>
          </a:p>
          <a:p>
            <a:r>
              <a:rPr lang="cs-CZ" dirty="0"/>
              <a:t>D</a:t>
            </a:r>
          </a:p>
          <a:p>
            <a:r>
              <a:rPr lang="cs-CZ" dirty="0"/>
              <a:t> </a:t>
            </a:r>
            <a:r>
              <a:rPr lang="cs-CZ" dirty="0" err="1"/>
              <a:t>Př.jm.se</a:t>
            </a:r>
            <a:r>
              <a:rPr lang="cs-CZ" dirty="0"/>
              <a:t> </a:t>
            </a:r>
            <a:r>
              <a:rPr lang="cs-CZ" dirty="0" err="1"/>
              <a:t>sp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2143108" y="2000240"/>
            <a:ext cx="1714512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571604" y="3000372"/>
            <a:ext cx="2357454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3000364" y="6215082"/>
            <a:ext cx="2143140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47F79-E747-32FD-998E-B3EA7F3A1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B6DE1-CB76-31DC-5B94-E75DBEBAB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Jeskyně ve švýcarském ledovci nyní lákají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turisty z celého světa.</a:t>
            </a:r>
          </a:p>
        </p:txBody>
      </p:sp>
    </p:spTree>
    <p:extLst>
      <p:ext uri="{BB962C8B-B14F-4D97-AF65-F5344CB8AC3E}">
        <p14:creationId xmlns:p14="http://schemas.microsoft.com/office/powerpoint/2010/main" val="2085919241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cs-CZ" dirty="0"/>
              <a:t>Doplněk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Žáci se vrátili z výletu nadšení.</a:t>
            </a:r>
          </a:p>
          <a:p>
            <a:pPr>
              <a:buNone/>
            </a:pPr>
            <a:endParaRPr lang="cs-CZ" sz="4400" dirty="0"/>
          </a:p>
          <a:p>
            <a:pPr algn="ctr">
              <a:buNone/>
            </a:pPr>
            <a:r>
              <a:rPr lang="cs-CZ" sz="4400" dirty="0"/>
              <a:t>Jací byli žáci?        nadšení</a:t>
            </a:r>
          </a:p>
          <a:p>
            <a:pPr algn="ctr">
              <a:buNone/>
            </a:pPr>
            <a:r>
              <a:rPr lang="cs-CZ" sz="4400" dirty="0"/>
              <a:t>Jak se vrátili?        nadšení</a:t>
            </a:r>
          </a:p>
          <a:p>
            <a:pPr algn="ctr">
              <a:buNone/>
            </a:pPr>
            <a:endParaRPr lang="cs-CZ" sz="4400" dirty="0"/>
          </a:p>
          <a:p>
            <a:pPr algn="ctr">
              <a:buNone/>
            </a:pPr>
            <a:r>
              <a:rPr lang="cs-CZ" sz="4400" dirty="0"/>
              <a:t>          </a:t>
            </a:r>
            <a:r>
              <a:rPr lang="cs-CZ" sz="4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dvojí závislost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0100" y="92867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Po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00298" y="92867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/>
              <a:t>Přs</a:t>
            </a:r>
            <a:endParaRPr lang="cs-CZ" sz="2800" dirty="0"/>
          </a:p>
        </p:txBody>
      </p:sp>
      <p:sp>
        <p:nvSpPr>
          <p:cNvPr id="7" name="Zahnutá šipka nahoru 6"/>
          <p:cNvSpPr/>
          <p:nvPr/>
        </p:nvSpPr>
        <p:spPr>
          <a:xfrm>
            <a:off x="3214678" y="1857364"/>
            <a:ext cx="3429024" cy="714380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1571604" y="1857364"/>
            <a:ext cx="5715040" cy="857256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pka dolů 8"/>
          <p:cNvSpPr/>
          <p:nvPr/>
        </p:nvSpPr>
        <p:spPr>
          <a:xfrm>
            <a:off x="4786314" y="4357694"/>
            <a:ext cx="571504" cy="100013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072198" y="92867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pic>
        <p:nvPicPr>
          <p:cNvPr id="1026" name="Picture 2" descr="C:\Users\doma\AppData\Local\Microsoft\Windows\INetCache\IE\8SW8QZKS\MC90028049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357694"/>
            <a:ext cx="2285899" cy="250030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 animBg="1"/>
      <p:bldP spid="8" grpId="0" animBg="1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500042"/>
            <a:ext cx="9001156" cy="6643734"/>
          </a:xfrm>
        </p:spPr>
        <p:txBody>
          <a:bodyPr>
            <a:normAutofit/>
          </a:bodyPr>
          <a:lstStyle/>
          <a:p>
            <a:r>
              <a:rPr lang="cs-CZ" b="1" u="sng" dirty="0"/>
              <a:t>doplněk </a:t>
            </a:r>
            <a:r>
              <a:rPr lang="cs-CZ" dirty="0"/>
              <a:t>je rozvíjející větný člen</a:t>
            </a:r>
          </a:p>
          <a:p>
            <a:r>
              <a:rPr lang="cs-CZ" dirty="0"/>
              <a:t> vyjadřuje vlastnost,kterou má jméno za určitého děje nebo která se mu dějem přisuzuje</a:t>
            </a:r>
          </a:p>
          <a:p>
            <a:r>
              <a:rPr lang="cs-CZ" dirty="0"/>
              <a:t>závisí na </a:t>
            </a:r>
            <a:r>
              <a:rPr lang="cs-CZ" b="1" dirty="0">
                <a:solidFill>
                  <a:srgbClr val="00B0F0"/>
                </a:solidFill>
              </a:rPr>
              <a:t>slovesném</a:t>
            </a: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přísudku</a:t>
            </a:r>
            <a:r>
              <a:rPr lang="cs-CZ" dirty="0"/>
              <a:t> a zároveň se vztahuje ke </a:t>
            </a:r>
            <a:r>
              <a:rPr lang="cs-CZ" b="1" u="sng" dirty="0"/>
              <a:t>jménu</a:t>
            </a:r>
            <a:r>
              <a:rPr lang="cs-CZ" dirty="0"/>
              <a:t> v platnosti </a:t>
            </a:r>
            <a:r>
              <a:rPr lang="cs-CZ" b="1" dirty="0">
                <a:solidFill>
                  <a:srgbClr val="00B0F0"/>
                </a:solidFill>
              </a:rPr>
              <a:t>podmětu nebo předmětu</a:t>
            </a:r>
          </a:p>
          <a:p>
            <a:pPr>
              <a:buNone/>
            </a:pPr>
            <a:r>
              <a:rPr lang="cs-CZ" dirty="0"/>
              <a:t>                  </a:t>
            </a:r>
            <a:r>
              <a:rPr lang="cs-CZ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dvojitá závislost</a:t>
            </a:r>
          </a:p>
          <a:p>
            <a:r>
              <a:rPr lang="cs-CZ" dirty="0"/>
              <a:t>bývá vyjádřen: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chemeClr val="accent6"/>
                </a:solidFill>
              </a:rPr>
              <a:t>podstatným jménem </a:t>
            </a:r>
            <a:r>
              <a:rPr lang="cs-CZ" dirty="0"/>
              <a:t>– Táta byl zvolen </a:t>
            </a:r>
            <a:r>
              <a:rPr lang="cs-CZ" b="1" dirty="0">
                <a:solidFill>
                  <a:schemeClr val="accent6"/>
                </a:solidFill>
              </a:rPr>
              <a:t>starostou.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chemeClr val="accent3"/>
                </a:solidFill>
              </a:rPr>
              <a:t>přídavným jménem   </a:t>
            </a:r>
            <a:r>
              <a:rPr lang="cs-CZ" dirty="0"/>
              <a:t>-   Dědeček se cítil </a:t>
            </a:r>
            <a:r>
              <a:rPr lang="cs-CZ" b="1" dirty="0">
                <a:solidFill>
                  <a:schemeClr val="accent3"/>
                </a:solidFill>
              </a:rPr>
              <a:t>zdráv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dirty="0">
                <a:solidFill>
                  <a:srgbClr val="FFC000"/>
                </a:solidFill>
              </a:rPr>
              <a:t>infinitivem</a:t>
            </a:r>
            <a:r>
              <a:rPr lang="cs-CZ" dirty="0"/>
              <a:t> – Viděl jsem ho </a:t>
            </a:r>
            <a:r>
              <a:rPr lang="cs-CZ" b="1" dirty="0">
                <a:solidFill>
                  <a:srgbClr val="FFC000"/>
                </a:solidFill>
              </a:rPr>
              <a:t>plakat.</a:t>
            </a:r>
            <a:endParaRPr lang="cs-CZ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dirty="0"/>
              <a:t>                        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28662" y="3357562"/>
            <a:ext cx="857256" cy="28575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6357950" y="4857760"/>
            <a:ext cx="1357322" cy="142876"/>
          </a:xfrm>
          <a:prstGeom prst="curved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nahoru 5"/>
          <p:cNvSpPr/>
          <p:nvPr/>
        </p:nvSpPr>
        <p:spPr>
          <a:xfrm>
            <a:off x="4929190" y="4857760"/>
            <a:ext cx="3071834" cy="285752"/>
          </a:xfrm>
          <a:prstGeom prst="curvedUp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6715140" y="5429264"/>
            <a:ext cx="785818" cy="71438"/>
          </a:xfrm>
          <a:prstGeom prst="curved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>
            <a:off x="5143504" y="5429264"/>
            <a:ext cx="2643206" cy="285752"/>
          </a:xfrm>
          <a:prstGeom prst="curved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nahoru 9"/>
          <p:cNvSpPr/>
          <p:nvPr/>
        </p:nvSpPr>
        <p:spPr>
          <a:xfrm>
            <a:off x="4786314" y="6072206"/>
            <a:ext cx="714380" cy="214314"/>
          </a:xfrm>
          <a:prstGeom prst="curved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nahoru 10"/>
          <p:cNvSpPr/>
          <p:nvPr/>
        </p:nvSpPr>
        <p:spPr>
          <a:xfrm>
            <a:off x="3286116" y="6072206"/>
            <a:ext cx="2571768" cy="357190"/>
          </a:xfrm>
          <a:prstGeom prst="curved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5722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ptáme se na něj otázkami: </a:t>
            </a:r>
            <a:r>
              <a:rPr lang="cs-CZ" b="1" i="1" dirty="0"/>
              <a:t>jak? jaký? jako co?</a:t>
            </a:r>
          </a:p>
          <a:p>
            <a:pPr>
              <a:buNone/>
            </a:pPr>
            <a:r>
              <a:rPr lang="cs-CZ" dirty="0"/>
              <a:t>    </a:t>
            </a:r>
            <a:r>
              <a:rPr lang="cs-CZ" b="1" i="1" dirty="0"/>
              <a:t>za koho? kým?</a:t>
            </a:r>
          </a:p>
          <a:p>
            <a:r>
              <a:rPr lang="cs-CZ" dirty="0"/>
              <a:t>často následuje po </a:t>
            </a:r>
            <a:r>
              <a:rPr lang="cs-CZ" b="1" dirty="0"/>
              <a:t>slovesech smyslového vnímání</a:t>
            </a:r>
            <a:r>
              <a:rPr lang="cs-CZ" dirty="0"/>
              <a:t> – viděl ho odcházet, slyšel ji zpívat</a:t>
            </a:r>
          </a:p>
          <a:p>
            <a:r>
              <a:rPr lang="cs-CZ" dirty="0"/>
              <a:t>slova </a:t>
            </a:r>
            <a:r>
              <a:rPr lang="cs-CZ" b="1" dirty="0">
                <a:solidFill>
                  <a:srgbClr val="FF33CC"/>
                </a:solidFill>
              </a:rPr>
              <a:t>sám a rád </a:t>
            </a:r>
            <a:r>
              <a:rPr lang="cs-CZ" dirty="0"/>
              <a:t>bývají doplňky </a:t>
            </a:r>
          </a:p>
          <a:p>
            <a:r>
              <a:rPr lang="cs-CZ" dirty="0"/>
              <a:t>Pozor!  </a:t>
            </a:r>
            <a:r>
              <a:rPr lang="cs-CZ" u="sng" dirty="0"/>
              <a:t>Máma </a:t>
            </a:r>
            <a:r>
              <a:rPr lang="cs-CZ" b="1" i="1" dirty="0">
                <a:solidFill>
                  <a:srgbClr val="92D050"/>
                </a:solidFill>
              </a:rPr>
              <a:t>byla šťastná</a:t>
            </a:r>
            <a:r>
              <a:rPr lang="cs-CZ" dirty="0"/>
              <a:t>. </a:t>
            </a:r>
            <a:r>
              <a:rPr lang="cs-CZ" dirty="0" err="1"/>
              <a:t>př.jmenný</a:t>
            </a:r>
            <a:r>
              <a:rPr lang="cs-CZ" dirty="0"/>
              <a:t> se sponou,</a:t>
            </a:r>
          </a:p>
          <a:p>
            <a:pPr>
              <a:buNone/>
            </a:pPr>
            <a:r>
              <a:rPr lang="cs-CZ" dirty="0"/>
              <a:t>                      příd. jméno šťastná patří k přísudku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         </a:t>
            </a:r>
            <a:r>
              <a:rPr lang="cs-CZ" u="sng" dirty="0"/>
              <a:t>Máma</a:t>
            </a:r>
            <a:r>
              <a:rPr lang="cs-CZ" dirty="0"/>
              <a:t> </a:t>
            </a:r>
            <a:r>
              <a:rPr lang="cs-CZ" b="1" dirty="0">
                <a:solidFill>
                  <a:srgbClr val="92D050"/>
                </a:solidFill>
              </a:rPr>
              <a:t>se cítila </a:t>
            </a:r>
            <a:r>
              <a:rPr lang="cs-CZ" b="1" dirty="0">
                <a:solidFill>
                  <a:srgbClr val="FFFF00"/>
                </a:solidFill>
              </a:rPr>
              <a:t>šťastná</a:t>
            </a:r>
            <a:r>
              <a:rPr lang="cs-CZ" dirty="0"/>
              <a:t>. doplněk</a:t>
            </a:r>
          </a:p>
          <a:p>
            <a:pPr>
              <a:buNone/>
            </a:pPr>
            <a:r>
              <a:rPr lang="cs-CZ" dirty="0"/>
              <a:t>                       </a:t>
            </a:r>
          </a:p>
          <a:p>
            <a:pPr>
              <a:buNone/>
            </a:pPr>
            <a:r>
              <a:rPr lang="cs-CZ" dirty="0"/>
              <a:t>                       přísudek slovesný je </a:t>
            </a:r>
            <a:r>
              <a:rPr lang="cs-CZ" i="1" dirty="0"/>
              <a:t>cítila se,</a:t>
            </a:r>
          </a:p>
          <a:p>
            <a:pPr>
              <a:buNone/>
            </a:pPr>
            <a:r>
              <a:rPr lang="cs-CZ" i="1" dirty="0"/>
              <a:t>                       </a:t>
            </a:r>
            <a:r>
              <a:rPr lang="cs-CZ" dirty="0"/>
              <a:t>slovo šťastná je ve větě doplňkem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ahnutá šipka nahoru 4"/>
          <p:cNvSpPr/>
          <p:nvPr/>
        </p:nvSpPr>
        <p:spPr>
          <a:xfrm>
            <a:off x="4000496" y="4643446"/>
            <a:ext cx="1000132" cy="142876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2857488" y="4714884"/>
            <a:ext cx="2571768" cy="285752"/>
          </a:xfrm>
          <a:prstGeom prst="curved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Grafické znázornění: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/>
              <a:t>Víly tančily na palouku bosy.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1000100" y="2357430"/>
            <a:ext cx="914400" cy="61264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Víly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2285984" y="2357430"/>
            <a:ext cx="1500198" cy="61264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tančily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3500430" y="3857628"/>
            <a:ext cx="2071702" cy="61264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na palouku</a:t>
            </a:r>
          </a:p>
        </p:txBody>
      </p:sp>
      <p:sp>
        <p:nvSpPr>
          <p:cNvPr id="8" name="Vývojový diagram: alternativní postup 7"/>
          <p:cNvSpPr/>
          <p:nvPr/>
        </p:nvSpPr>
        <p:spPr>
          <a:xfrm>
            <a:off x="6072198" y="3857628"/>
            <a:ext cx="1071570" cy="612648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bosy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 rot="16200000" flipH="1">
            <a:off x="3178959" y="3178967"/>
            <a:ext cx="857256" cy="50006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785918" y="3000372"/>
            <a:ext cx="4572032" cy="8572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endCxn id="8" idx="0"/>
          </p:cNvCxnSpPr>
          <p:nvPr/>
        </p:nvCxnSpPr>
        <p:spPr>
          <a:xfrm>
            <a:off x="3786182" y="2786058"/>
            <a:ext cx="2821801" cy="107157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215074" y="335756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</a:t>
            </a:r>
          </a:p>
        </p:txBody>
      </p:sp>
      <p:cxnSp>
        <p:nvCxnSpPr>
          <p:cNvPr id="17" name="Přímá spojovací čára 16"/>
          <p:cNvCxnSpPr>
            <a:stCxn id="5" idx="3"/>
            <a:endCxn id="6" idx="1"/>
          </p:cNvCxnSpPr>
          <p:nvPr/>
        </p:nvCxnSpPr>
        <p:spPr>
          <a:xfrm>
            <a:off x="1914500" y="2663754"/>
            <a:ext cx="37148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928794" y="2857496"/>
            <a:ext cx="42862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63" name="Picture 15" descr="C:\Users\doma\AppData\Local\Microsoft\Windows\INetCache\IE\4OG6WNJ2\MP90041207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60"/>
            <a:ext cx="3143240" cy="31432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6" y="714356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Máma peče ráda cukroví.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1285852" y="2571744"/>
            <a:ext cx="1485904" cy="61264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Máma</a:t>
            </a:r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3071802" y="2571744"/>
            <a:ext cx="1271590" cy="61264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peče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4000496" y="3857628"/>
            <a:ext cx="1200152" cy="612648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ráda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5715008" y="3857628"/>
            <a:ext cx="2000264" cy="61264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cukroví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 rot="16200000" flipH="1">
            <a:off x="3857620" y="3429000"/>
            <a:ext cx="714380" cy="2857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2143108" y="3214686"/>
            <a:ext cx="2000264" cy="85725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357686" y="3000372"/>
            <a:ext cx="2000264" cy="78581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429124" y="335756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cxnSp>
        <p:nvCxnSpPr>
          <p:cNvPr id="14" name="Přímá spojovací čára 13"/>
          <p:cNvCxnSpPr>
            <a:stCxn id="3" idx="3"/>
            <a:endCxn id="4" idx="1"/>
          </p:cNvCxnSpPr>
          <p:nvPr/>
        </p:nvCxnSpPr>
        <p:spPr>
          <a:xfrm>
            <a:off x="2771756" y="2878068"/>
            <a:ext cx="30004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2714612" y="3071810"/>
            <a:ext cx="35719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075" name="Picture 3" descr="C:\Users\doma\AppData\Local\Microsoft\Windows\INetCache\IE\8SW8QZKS\MC90018307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643314"/>
            <a:ext cx="2641480" cy="29328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0100" y="714356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Ten pes se mi zdál vystrašený.</a:t>
            </a:r>
          </a:p>
        </p:txBody>
      </p:sp>
      <p:sp>
        <p:nvSpPr>
          <p:cNvPr id="3" name="Vývojový diagram: alternativní postup 2"/>
          <p:cNvSpPr/>
          <p:nvPr/>
        </p:nvSpPr>
        <p:spPr>
          <a:xfrm>
            <a:off x="857224" y="3857628"/>
            <a:ext cx="1414466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ten</a:t>
            </a:r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1571604" y="2285992"/>
            <a:ext cx="1485904" cy="75552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pes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3929058" y="2285992"/>
            <a:ext cx="1428760" cy="75552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se zdál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4143372" y="3857628"/>
            <a:ext cx="91440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mi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572132" y="3857628"/>
            <a:ext cx="2428892" cy="612648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vystrašený</a:t>
            </a:r>
          </a:p>
        </p:txBody>
      </p:sp>
      <p:cxnSp>
        <p:nvCxnSpPr>
          <p:cNvPr id="9" name="Přímá spojovací čára 8"/>
          <p:cNvCxnSpPr>
            <a:stCxn id="4" idx="2"/>
          </p:cNvCxnSpPr>
          <p:nvPr/>
        </p:nvCxnSpPr>
        <p:spPr>
          <a:xfrm rot="5400000">
            <a:off x="1677900" y="3149534"/>
            <a:ext cx="744674" cy="52863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4143372" y="3429000"/>
            <a:ext cx="714380" cy="158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000364" y="3000372"/>
            <a:ext cx="3071834" cy="78581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357818" y="2857496"/>
            <a:ext cx="1071570" cy="928694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715140" y="321468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</a:t>
            </a:r>
          </a:p>
        </p:txBody>
      </p:sp>
      <p:cxnSp>
        <p:nvCxnSpPr>
          <p:cNvPr id="17" name="Přímá spojovací čára 16"/>
          <p:cNvCxnSpPr>
            <a:stCxn id="4" idx="3"/>
            <a:endCxn id="5" idx="1"/>
          </p:cNvCxnSpPr>
          <p:nvPr/>
        </p:nvCxnSpPr>
        <p:spPr>
          <a:xfrm>
            <a:off x="3057508" y="2663754"/>
            <a:ext cx="871550" cy="158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071802" y="2857496"/>
            <a:ext cx="857256" cy="158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5" name="Picture 9" descr="C:\Users\doma\AppData\Local\Microsoft\Windows\INetCache\IE\RBBD75N6\MP90043103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9829" y="1"/>
            <a:ext cx="2144170" cy="321468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2976" y="85723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Bratr se vyučil zedníkem.</a:t>
            </a: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1000100" y="2214554"/>
            <a:ext cx="1343028" cy="612648"/>
          </a:xfrm>
          <a:prstGeom prst="flowChartAlternateProcess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bratr</a:t>
            </a:r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3214678" y="2214554"/>
            <a:ext cx="1857388" cy="612648"/>
          </a:xfrm>
          <a:prstGeom prst="flowChartAlternateProcess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se vyučil</a:t>
            </a: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072066" y="3929066"/>
            <a:ext cx="2071702" cy="75552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zedníkem</a:t>
            </a:r>
          </a:p>
        </p:txBody>
      </p:sp>
      <p:cxnSp>
        <p:nvCxnSpPr>
          <p:cNvPr id="9" name="Přímá spojovací čára 8"/>
          <p:cNvCxnSpPr>
            <a:stCxn id="5" idx="3"/>
            <a:endCxn id="6" idx="1"/>
          </p:cNvCxnSpPr>
          <p:nvPr/>
        </p:nvCxnSpPr>
        <p:spPr>
          <a:xfrm>
            <a:off x="2343128" y="2520878"/>
            <a:ext cx="871550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357422" y="2643182"/>
            <a:ext cx="785818" cy="1588"/>
          </a:xfrm>
          <a:prstGeom prst="line">
            <a:avLst/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4607719" y="3036091"/>
            <a:ext cx="1214446" cy="85725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1857356" y="2857496"/>
            <a:ext cx="3286148" cy="114300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857884" y="342900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</a:p>
        </p:txBody>
      </p:sp>
      <p:pic>
        <p:nvPicPr>
          <p:cNvPr id="5122" name="Picture 2" descr="C:\Users\doma\AppData\Local\Microsoft\Windows\INetCache\IE\11BE311H\MC90022899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78388"/>
            <a:ext cx="2500330" cy="308745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575</Words>
  <Application>Microsoft Office PowerPoint</Application>
  <PresentationFormat>Předvádění na obrazovce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Doplněk  - Dopl. </vt:lpstr>
      <vt:lpstr>Opakování učiva</vt:lpstr>
      <vt:lpstr>Doplněk</vt:lpstr>
      <vt:lpstr>Prezentace aplikace PowerPoint</vt:lpstr>
      <vt:lpstr>Prezentace aplikace PowerPoint</vt:lpstr>
      <vt:lpstr>Grafické znázornění: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Vyhledejte ve větách doplňky.</vt:lpstr>
      <vt:lpstr>Vyhledejte ve větách doplňky.</vt:lpstr>
      <vt:lpstr>Vyhledejte ve větách doplňky a pak věty znázorněte graficky,  určete všechny větné členy:</vt:lpstr>
      <vt:lpstr>Kontrola domácího úkolu</vt:lpstr>
      <vt:lpstr>Rozliš doplňky a jiné větné členy: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Milan Bednář</cp:lastModifiedBy>
  <cp:revision>55</cp:revision>
  <dcterms:created xsi:type="dcterms:W3CDTF">2014-05-04T11:59:50Z</dcterms:created>
  <dcterms:modified xsi:type="dcterms:W3CDTF">2025-03-06T19:41:44Z</dcterms:modified>
</cp:coreProperties>
</file>