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70" r:id="rId3"/>
    <p:sldId id="271" r:id="rId4"/>
    <p:sldId id="272" r:id="rId5"/>
    <p:sldId id="269" r:id="rId6"/>
    <p:sldId id="273" r:id="rId7"/>
    <p:sldId id="274" r:id="rId8"/>
    <p:sldId id="276" r:id="rId9"/>
    <p:sldId id="279" r:id="rId10"/>
    <p:sldId id="280" r:id="rId11"/>
    <p:sldId id="277" r:id="rId12"/>
    <p:sldId id="278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3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873B3-B646-42C6-A303-B4E81C6F352A}" type="datetimeFigureOut">
              <a:rPr lang="cs-CZ" smtClean="0"/>
              <a:t>23.03.2025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0C391-0F02-4239-9CE9-9B51DFEFF35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516439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873B3-B646-42C6-A303-B4E81C6F352A}" type="datetimeFigureOut">
              <a:rPr lang="cs-CZ" smtClean="0"/>
              <a:t>23.03.2025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0C391-0F02-4239-9CE9-9B51DFEFF35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278386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873B3-B646-42C6-A303-B4E81C6F352A}" type="datetimeFigureOut">
              <a:rPr lang="cs-CZ" smtClean="0"/>
              <a:t>23.03.2025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0C391-0F02-4239-9CE9-9B51DFEFF35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381569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873B3-B646-42C6-A303-B4E81C6F352A}" type="datetimeFigureOut">
              <a:rPr lang="cs-CZ" smtClean="0"/>
              <a:t>23.03.2025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0C391-0F02-4239-9CE9-9B51DFEFF35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759323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873B3-B646-42C6-A303-B4E81C6F352A}" type="datetimeFigureOut">
              <a:rPr lang="cs-CZ" smtClean="0"/>
              <a:t>23.03.2025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0C391-0F02-4239-9CE9-9B51DFEFF35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563746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873B3-B646-42C6-A303-B4E81C6F352A}" type="datetimeFigureOut">
              <a:rPr lang="cs-CZ" smtClean="0"/>
              <a:t>23.03.2025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0C391-0F02-4239-9CE9-9B51DFEFF35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039409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873B3-B646-42C6-A303-B4E81C6F352A}" type="datetimeFigureOut">
              <a:rPr lang="cs-CZ" smtClean="0"/>
              <a:t>23.03.2025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0C391-0F02-4239-9CE9-9B51DFEFF35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42291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873B3-B646-42C6-A303-B4E81C6F352A}" type="datetimeFigureOut">
              <a:rPr lang="cs-CZ" smtClean="0"/>
              <a:t>23.03.2025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0C391-0F02-4239-9CE9-9B51DFEFF35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442495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873B3-B646-42C6-A303-B4E81C6F352A}" type="datetimeFigureOut">
              <a:rPr lang="cs-CZ" smtClean="0"/>
              <a:t>23.03.2025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0C391-0F02-4239-9CE9-9B51DFEFF35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231025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873B3-B646-42C6-A303-B4E81C6F352A}" type="datetimeFigureOut">
              <a:rPr lang="cs-CZ" smtClean="0"/>
              <a:t>23.03.2025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0C391-0F02-4239-9CE9-9B51DFEFF35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323465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873B3-B646-42C6-A303-B4E81C6F352A}" type="datetimeFigureOut">
              <a:rPr lang="cs-CZ" smtClean="0"/>
              <a:t>23.03.2025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0C391-0F02-4239-9CE9-9B51DFEFF35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741014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F873B3-B646-42C6-A303-B4E81C6F352A}" type="datetimeFigureOut">
              <a:rPr lang="cs-CZ" smtClean="0"/>
              <a:t>23.03.2025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50C391-0F02-4239-9CE9-9B51DFEFF35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624615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6F5A5072-7B47-4D32-B52A-4EBBF590B8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9715DAF0-AE1B-46C9-8A6B-DB2AA05AB9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2" y="-22693"/>
            <a:ext cx="12191999" cy="4374129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rgbClr val="000000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6016219D-510E-4184-9090-6D5578A87B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908719" y="-3931841"/>
            <a:ext cx="4374557" cy="12192000"/>
          </a:xfrm>
          <a:prstGeom prst="rect">
            <a:avLst/>
          </a:prstGeom>
          <a:gradFill>
            <a:gsLst>
              <a:gs pos="40000">
                <a:schemeClr val="accent1">
                  <a:alpha val="0"/>
                </a:schemeClr>
              </a:gs>
              <a:gs pos="100000">
                <a:schemeClr val="accent1">
                  <a:lumMod val="75000"/>
                  <a:alpha val="52000"/>
                </a:scheme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AFF4A713-7B75-4B21-90D7-5AB19547C7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136696" y="-3703868"/>
            <a:ext cx="4374128" cy="11736479"/>
          </a:xfrm>
          <a:prstGeom prst="rect">
            <a:avLst/>
          </a:prstGeom>
          <a:gradFill>
            <a:gsLst>
              <a:gs pos="17000">
                <a:schemeClr val="accent1">
                  <a:alpha val="0"/>
                </a:schemeClr>
              </a:gs>
              <a:gs pos="100000">
                <a:srgbClr val="000000">
                  <a:alpha val="37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DC631C0B-6DA6-4E57-8231-CE32B3434A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5" y="-22690"/>
            <a:ext cx="8542485" cy="437412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  <a:alpha val="0"/>
                </a:schemeClr>
              </a:gs>
              <a:gs pos="100000">
                <a:srgbClr val="000000">
                  <a:alpha val="25000"/>
                </a:srgb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Freeform: Shape 81">
            <a:extLst>
              <a:ext uri="{FF2B5EF4-FFF2-40B4-BE49-F238E27FC236}">
                <a16:creationId xmlns:a16="http://schemas.microsoft.com/office/drawing/2014/main" id="{C29501E6-A978-4A61-9689-9085AF97A5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2508972">
            <a:off x="5945431" y="-1032053"/>
            <a:ext cx="4990147" cy="4439131"/>
          </a:xfrm>
          <a:custGeom>
            <a:avLst/>
            <a:gdLst>
              <a:gd name="connsiteX0" fmla="*/ 4990147 w 4990147"/>
              <a:gd name="connsiteY0" fmla="*/ 2229378 h 4439131"/>
              <a:gd name="connsiteX1" fmla="*/ 917384 w 4990147"/>
              <a:gd name="connsiteY1" fmla="*/ 4439131 h 4439131"/>
              <a:gd name="connsiteX2" fmla="*/ 910814 w 4990147"/>
              <a:gd name="connsiteY2" fmla="*/ 4434219 h 4439131"/>
              <a:gd name="connsiteX3" fmla="*/ 0 w 4990147"/>
              <a:gd name="connsiteY3" fmla="*/ 2502877 h 4439131"/>
              <a:gd name="connsiteX4" fmla="*/ 2502877 w 4990147"/>
              <a:gd name="connsiteY4" fmla="*/ 0 h 4439131"/>
              <a:gd name="connsiteX5" fmla="*/ 4954904 w 4990147"/>
              <a:gd name="connsiteY5" fmla="*/ 1998460 h 4439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90147" h="4439131">
                <a:moveTo>
                  <a:pt x="4990147" y="2229378"/>
                </a:moveTo>
                <a:lnTo>
                  <a:pt x="917384" y="4439131"/>
                </a:lnTo>
                <a:lnTo>
                  <a:pt x="910814" y="4434219"/>
                </a:lnTo>
                <a:cubicBezTo>
                  <a:pt x="354557" y="3975154"/>
                  <a:pt x="0" y="3280421"/>
                  <a:pt x="0" y="2502877"/>
                </a:cubicBezTo>
                <a:cubicBezTo>
                  <a:pt x="0" y="1120576"/>
                  <a:pt x="1120576" y="0"/>
                  <a:pt x="2502877" y="0"/>
                </a:cubicBezTo>
                <a:cubicBezTo>
                  <a:pt x="3712390" y="0"/>
                  <a:pt x="4721520" y="857941"/>
                  <a:pt x="4954904" y="1998460"/>
                </a:cubicBezTo>
                <a:close/>
              </a:path>
            </a:pathLst>
          </a:custGeom>
          <a:gradFill>
            <a:gsLst>
              <a:gs pos="0">
                <a:schemeClr val="accent1">
                  <a:alpha val="22000"/>
                </a:schemeClr>
              </a:gs>
              <a:gs pos="87000">
                <a:schemeClr val="accent1">
                  <a:lumMod val="60000"/>
                  <a:lumOff val="40000"/>
                  <a:alpha val="2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098" name="Rectangle 2">
            <a:extLst>
              <a:ext uri="{FF2B5EF4-FFF2-40B4-BE49-F238E27FC236}">
                <a16:creationId xmlns:a16="http://schemas.microsoft.com/office/drawing/2014/main" id="{4718A808-8BDA-41E5-93E1-7C10C6D75344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314824" y="735106"/>
            <a:ext cx="10053763" cy="2928470"/>
          </a:xfrm>
        </p:spPr>
        <p:txBody>
          <a:bodyPr anchor="b">
            <a:normAutofit/>
          </a:bodyPr>
          <a:lstStyle/>
          <a:p>
            <a:pPr algn="l" eaLnBrk="1" hangingPunct="1">
              <a:defRPr/>
            </a:pPr>
            <a:r>
              <a:rPr lang="cs-CZ" sz="4800" b="1">
                <a:solidFill>
                  <a:srgbClr val="FFFFFF"/>
                </a:solidFill>
              </a:rPr>
              <a:t>OSVÍCENSTVÍ</a:t>
            </a: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13F5C26B-039C-4C28-988A-FF9453E51BE3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350682" y="4870824"/>
            <a:ext cx="10005951" cy="1458258"/>
          </a:xfrm>
        </p:spPr>
        <p:txBody>
          <a:bodyPr anchor="ctr">
            <a:normAutofit/>
          </a:bodyPr>
          <a:lstStyle/>
          <a:p>
            <a:pPr algn="l" eaLnBrk="1" hangingPunct="1">
              <a:defRPr/>
            </a:pPr>
            <a:r>
              <a:rPr lang="cs-CZ" b="1"/>
              <a:t>CHARAKTERISTIKA</a:t>
            </a:r>
          </a:p>
          <a:p>
            <a:pPr algn="l" eaLnBrk="1" hangingPunct="1">
              <a:defRPr/>
            </a:pPr>
            <a:r>
              <a:rPr lang="cs-CZ" b="1"/>
              <a:t>VÝZNAMNÍ PŘEDSTAVITELÉ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F0A604E4-7307-451C-93BE-F1F7E1BF3B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" y="0"/>
            <a:ext cx="1219200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F7F3A0AA-35E5-4085-942B-7378390306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5282344"/>
            <a:ext cx="12191998" cy="1590742"/>
          </a:xfrm>
          <a:prstGeom prst="rect">
            <a:avLst/>
          </a:prstGeom>
          <a:gradFill>
            <a:gsLst>
              <a:gs pos="34000">
                <a:srgbClr val="000000">
                  <a:alpha val="96000"/>
                </a:srgbClr>
              </a:gs>
              <a:gs pos="100000">
                <a:schemeClr val="accent1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402F5C38-C747-4173-ABBF-656E39E821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4" y="5282344"/>
            <a:ext cx="8115300" cy="1590742"/>
          </a:xfrm>
          <a:prstGeom prst="rect">
            <a:avLst/>
          </a:prstGeom>
          <a:gradFill>
            <a:gsLst>
              <a:gs pos="28000">
                <a:schemeClr val="accent1">
                  <a:lumMod val="75000"/>
                  <a:alpha val="59000"/>
                </a:schemeClr>
              </a:gs>
              <a:gs pos="100000">
                <a:srgbClr val="000000">
                  <a:alpha val="70000"/>
                </a:srgb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E37EECFC-A684-4391-AE85-4CDAF5565F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4" y="5282344"/>
            <a:ext cx="12191998" cy="1590742"/>
          </a:xfrm>
          <a:prstGeom prst="rect">
            <a:avLst/>
          </a:prstGeom>
          <a:gradFill>
            <a:gsLst>
              <a:gs pos="0">
                <a:srgbClr val="000000">
                  <a:alpha val="71765"/>
                </a:srgbClr>
              </a:gs>
              <a:gs pos="100000">
                <a:schemeClr val="accent1">
                  <a:alpha val="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78DE4E94-D598-48BB-A0BF-A003C181B5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714" y="5490971"/>
            <a:ext cx="6962072" cy="11592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ŘEŠENÍ 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F527007D-87CB-4033-8359-5620C1A95E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3429" y="390832"/>
            <a:ext cx="9317760" cy="4519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0796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3346177D-ADC4-4968-B747-5CFCD390B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74A9210D-B21A-49A8-9093-EECFE8A97E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12525" y="478496"/>
            <a:ext cx="6994847" cy="776146"/>
          </a:xfrm>
        </p:spPr>
        <p:txBody>
          <a:bodyPr anchor="b">
            <a:normAutofit/>
          </a:bodyPr>
          <a:lstStyle/>
          <a:p>
            <a:r>
              <a:rPr lang="cs-CZ" sz="4000" b="1" dirty="0"/>
              <a:t>DANIEL DEFOE (1660 – 1731)</a:t>
            </a:r>
            <a:endParaRPr lang="cs-CZ" sz="4000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07F78F61-F867-4CB6-B1B0-87312FD012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4527" y="918640"/>
            <a:ext cx="3243370" cy="4589025"/>
          </a:xfrm>
          <a:prstGeom prst="rect">
            <a:avLst/>
          </a:prstGeom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71303C1-65AD-4293-963E-19767353CC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57192" y="1324947"/>
            <a:ext cx="6550090" cy="4879910"/>
          </a:xfrm>
        </p:spPr>
        <p:txBody>
          <a:bodyPr anchor="t">
            <a:normAutofit fontScale="92500" lnSpcReduction="10000"/>
          </a:bodyPr>
          <a:lstStyle/>
          <a:p>
            <a:r>
              <a:rPr lang="cs-CZ" sz="1800" dirty="0"/>
              <a:t>anglický spisovatel a novinář, jeden ze zakladatelů moderního anglického románu</a:t>
            </a:r>
          </a:p>
          <a:p>
            <a:r>
              <a:rPr lang="cs-CZ" sz="1800" dirty="0"/>
              <a:t> narodil se v rodině londýnského obchodníka jako Daniel </a:t>
            </a:r>
            <a:r>
              <a:rPr lang="cs-CZ" sz="1800" dirty="0" err="1"/>
              <a:t>Foe</a:t>
            </a:r>
            <a:r>
              <a:rPr lang="cs-CZ" sz="1800" dirty="0"/>
              <a:t>, na prostý původ nebyl hrdý, proto si přidal k příjmení aristokraticky znějící De</a:t>
            </a:r>
          </a:p>
          <a:p>
            <a:r>
              <a:rPr lang="cs-CZ" sz="1800" dirty="0"/>
              <a:t> chtěl se stát knězem, ale cestoval po Evropě</a:t>
            </a:r>
          </a:p>
          <a:p>
            <a:r>
              <a:rPr lang="cs-CZ" sz="1800" dirty="0"/>
              <a:t> věnoval se podnikání (sám o sobě napsal, že třináctkrát zbohatl a třináctkrát opět zchudl)</a:t>
            </a:r>
          </a:p>
          <a:p>
            <a:r>
              <a:rPr lang="cs-CZ" sz="1800" dirty="0"/>
              <a:t> zabýval se žurnalistikou (jeho pamflety zasahující do politiky mu vynesly vězení), založil list </a:t>
            </a:r>
            <a:r>
              <a:rPr lang="cs-CZ" sz="1800" dirty="0" err="1"/>
              <a:t>The</a:t>
            </a:r>
            <a:r>
              <a:rPr lang="cs-CZ" sz="1800" dirty="0"/>
              <a:t> </a:t>
            </a:r>
            <a:r>
              <a:rPr lang="cs-CZ" sz="1800" dirty="0" err="1"/>
              <a:t>Review</a:t>
            </a:r>
            <a:r>
              <a:rPr lang="cs-CZ" sz="1800" dirty="0"/>
              <a:t> (Přehled), který byl vydáván nejdéle z jeho 27 periodik</a:t>
            </a:r>
          </a:p>
          <a:p>
            <a:r>
              <a:rPr lang="cs-CZ" sz="1800" dirty="0"/>
              <a:t> vstoupil jako placený agent do služeb vlády</a:t>
            </a:r>
          </a:p>
          <a:p>
            <a:r>
              <a:rPr lang="cs-CZ" sz="1800" dirty="0"/>
              <a:t> byl ženatý, měl sedm dětí</a:t>
            </a:r>
          </a:p>
          <a:p>
            <a:r>
              <a:rPr lang="cs-CZ" sz="1800" dirty="0"/>
              <a:t> během svého života používal při psaní přinejmenším 198 různých pseudonymů</a:t>
            </a:r>
          </a:p>
          <a:p>
            <a:r>
              <a:rPr lang="cs-CZ" sz="1800" dirty="0"/>
              <a:t> ve svých dílech rozvinul tradici španělských pikareskních románů a cestopisů</a:t>
            </a:r>
          </a:p>
          <a:p>
            <a:endParaRPr lang="cs-CZ" sz="11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844A943-BF79-4FEA-ABB1-3BD54D2366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0">
                <a:schemeClr val="accent1"/>
              </a:gs>
              <a:gs pos="90000">
                <a:srgbClr val="000000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437CC72-F4A8-4DC3-AFAB-D22C482C81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0">
                <a:srgbClr val="000000">
                  <a:alpha val="50000"/>
                </a:srgbClr>
              </a:gs>
              <a:gs pos="100000">
                <a:schemeClr val="accent1">
                  <a:lumMod val="7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8599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79E27D9-03C7-44E2-9FF8-15D0C8506A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134DBA66-99CC-4680-B31A-92D127CB9D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343" y="285437"/>
            <a:ext cx="9688296" cy="821484"/>
          </a:xfrm>
        </p:spPr>
        <p:txBody>
          <a:bodyPr anchor="b">
            <a:normAutofit/>
          </a:bodyPr>
          <a:lstStyle/>
          <a:p>
            <a:r>
              <a:rPr lang="cs-CZ" sz="4000" b="1" dirty="0"/>
              <a:t>DÍLO D. DEFOE</a:t>
            </a:r>
            <a:endParaRPr lang="cs-CZ" sz="400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D93C18A-7756-485A-A521-139364473E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5232" y="1548882"/>
            <a:ext cx="11392677" cy="4506685"/>
          </a:xfrm>
        </p:spPr>
        <p:txBody>
          <a:bodyPr anchor="t">
            <a:normAutofit/>
          </a:bodyPr>
          <a:lstStyle/>
          <a:p>
            <a:pPr eaLnBrk="1" hangingPunct="1">
              <a:buFont typeface="Arial" charset="0"/>
              <a:buNone/>
              <a:defRPr/>
            </a:pPr>
            <a:r>
              <a:rPr lang="cs-CZ" sz="2200" b="1" dirty="0"/>
              <a:t>Robinson Crusoe</a:t>
            </a:r>
            <a:r>
              <a:rPr lang="cs-CZ" sz="2200" dirty="0"/>
              <a:t> – </a:t>
            </a:r>
            <a:r>
              <a:rPr lang="cs-CZ" sz="2200" i="1" dirty="0"/>
              <a:t>dobrodružný román (jeden z prvních románů s realistickými prvky) o ztroskotanci na pustém ostrově, námět – osudy námořníka Alexandra </a:t>
            </a:r>
            <a:r>
              <a:rPr lang="cs-CZ" sz="2200" i="1" dirty="0" err="1"/>
              <a:t>Selkirka</a:t>
            </a:r>
            <a:r>
              <a:rPr lang="cs-CZ" sz="2200" i="1" dirty="0"/>
              <a:t>, vysazeného na neobydleném ostrově u Chile po konfliktu s kapitánem lodi, 28 let života na ostrově, postupně ostrov civilizuje, zachrání a převychová divocha Pátka, vytváří si domov, ale touží vrátit se do rodné země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cs-CZ" sz="2200" b="1" dirty="0"/>
              <a:t>Moll </a:t>
            </a:r>
            <a:r>
              <a:rPr lang="cs-CZ" sz="2200" b="1" dirty="0" err="1"/>
              <a:t>Flandersová</a:t>
            </a:r>
            <a:r>
              <a:rPr lang="cs-CZ" sz="2200" dirty="0"/>
              <a:t> – </a:t>
            </a:r>
            <a:r>
              <a:rPr lang="cs-CZ" sz="2200" i="1" dirty="0"/>
              <a:t>dobrodružný životní příběh mravně narušené ženy, kterou drtivý osud žene z náruče jednoho muže do druhé a která se ve stáří stává úspěšnou zlodějkou a podvodnicí 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cs-CZ" sz="2200" b="1" dirty="0"/>
              <a:t>Roxana</a:t>
            </a:r>
            <a:r>
              <a:rPr lang="cs-CZ" sz="2200" dirty="0"/>
              <a:t> - </a:t>
            </a:r>
            <a:r>
              <a:rPr lang="cs-CZ" sz="2200" i="1" dirty="0"/>
              <a:t>román o opuštěné matce, která z nezbytnosti pro obživu svých dětí přijímá úděl vydržované ženy, později však propadne touze po blahobytu a společenském postavení a jde bez morálních zábran za svým cílem, až se nakonec stává milenkou krále 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cs-CZ" sz="2200" b="1" dirty="0"/>
              <a:t>Dobrodružný život kapitána </a:t>
            </a:r>
            <a:r>
              <a:rPr lang="cs-CZ" sz="2200" b="1" dirty="0" err="1"/>
              <a:t>Singletona</a:t>
            </a:r>
            <a:r>
              <a:rPr lang="cs-CZ" sz="2200" b="1" dirty="0"/>
              <a:t> </a:t>
            </a:r>
            <a:r>
              <a:rPr lang="cs-CZ" sz="2200" dirty="0"/>
              <a:t>- </a:t>
            </a:r>
            <a:r>
              <a:rPr lang="cs-CZ" sz="2200" i="1" dirty="0"/>
              <a:t>román o životě anglického dobrodruha, který byl v mládí prodán do otroctví, dostal se na loď, účastnil se vzpoury, stal se pirátem a nakonec se vrátil domů jako bohatý muž</a:t>
            </a:r>
            <a:endParaRPr lang="cs-CZ" sz="2200" b="1" i="1" dirty="0"/>
          </a:p>
          <a:p>
            <a:pPr marL="0" indent="0">
              <a:buNone/>
            </a:pPr>
            <a:endParaRPr lang="cs-CZ" sz="17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EBF1590-3B36-48EE-A89D-3B6F3CB256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0">
                <a:schemeClr val="accent1"/>
              </a:gs>
              <a:gs pos="78000">
                <a:srgbClr val="000000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C8F6C8C-AB5A-4548-942D-E3FD40ACBC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100000">
                <a:schemeClr val="accent1">
                  <a:lumMod val="7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9395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46C34346-70FB-42CA-8E6B-DDB64496BC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cs-CZ" sz="4000">
                <a:solidFill>
                  <a:srgbClr val="FFFFFF"/>
                </a:solidFill>
              </a:rPr>
              <a:t>Znaky osvícenství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CC6A6C3-A6D0-4DEB-9CBE-A1A8BDE1BE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506" y="1877846"/>
            <a:ext cx="10498471" cy="4378810"/>
          </a:xfrm>
        </p:spPr>
        <p:txBody>
          <a:bodyPr anchor="ctr">
            <a:normAutofit fontScale="92500"/>
          </a:bodyPr>
          <a:lstStyle/>
          <a:p>
            <a:r>
              <a:rPr lang="cs-CZ" sz="2400" dirty="0"/>
              <a:t>intelektuální hnutí, životní postoj a filozofický směr 18. století, který znamenal převrat ve vývoji evropského myšlení</a:t>
            </a:r>
          </a:p>
          <a:p>
            <a:r>
              <a:rPr lang="cs-CZ" sz="2400" dirty="0"/>
              <a:t>sepětí filozofie, vědy a literatury</a:t>
            </a:r>
          </a:p>
          <a:p>
            <a:r>
              <a:rPr lang="cs-CZ" sz="2400" dirty="0"/>
              <a:t>odmítá baroko</a:t>
            </a:r>
          </a:p>
          <a:p>
            <a:r>
              <a:rPr lang="cs-CZ" sz="2400" dirty="0"/>
              <a:t>nejvýznamnější dějinné události ovlivněné osvícenstvím - Velká francouzská revoluce a boj amerických kolonií za nezávislost</a:t>
            </a:r>
          </a:p>
          <a:p>
            <a:r>
              <a:rPr lang="cs-CZ" sz="2400" dirty="0"/>
              <a:t>objevilo pro euroamerickou společnost řadu pojmů - např. přirozené právo, občan, občanská společnost a lidská práva</a:t>
            </a:r>
          </a:p>
          <a:p>
            <a:r>
              <a:rPr lang="cs-CZ" sz="2400" dirty="0"/>
              <a:t>kromě antiky, humanismu a renesance bylo silně ovlivněno i vědou 17. století</a:t>
            </a:r>
          </a:p>
          <a:p>
            <a:r>
              <a:rPr lang="cs-CZ" sz="2400" dirty="0"/>
              <a:t>šíření osvěty, vzdělanosti</a:t>
            </a:r>
          </a:p>
          <a:p>
            <a:r>
              <a:rPr lang="cs-CZ" sz="2400" dirty="0"/>
              <a:t>cíl – dokonale poznat přírodu a svět, sladit výsledky vědy s novou průmyslovou civilizací</a:t>
            </a:r>
          </a:p>
          <a:p>
            <a:endParaRPr lang="cs-CZ" sz="1700" dirty="0"/>
          </a:p>
        </p:txBody>
      </p:sp>
    </p:spTree>
    <p:extLst>
      <p:ext uri="{BB962C8B-B14F-4D97-AF65-F5344CB8AC3E}">
        <p14:creationId xmlns:p14="http://schemas.microsoft.com/office/powerpoint/2010/main" val="40873253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1A4C2A18-BADE-44B3-8DB5-F5C398C2FC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cs-CZ" sz="4000">
                <a:solidFill>
                  <a:srgbClr val="FFFFFF"/>
                </a:solidFill>
              </a:rPr>
              <a:t>Znaky osvícenství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F81D730-E303-45F2-8FC4-BD6D10894E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6571" y="1716834"/>
            <a:ext cx="11336694" cy="4846628"/>
          </a:xfrm>
        </p:spPr>
        <p:txBody>
          <a:bodyPr anchor="ctr">
            <a:normAutofit/>
          </a:bodyPr>
          <a:lstStyle/>
          <a:p>
            <a:pPr marL="0" indent="0" eaLnBrk="1" hangingPunct="1">
              <a:buNone/>
              <a:defRPr/>
            </a:pPr>
            <a:r>
              <a:rPr lang="cs-CZ" sz="2000" dirty="0"/>
              <a:t>zaměření proti absolutismu, církvi, konzervatismu</a:t>
            </a:r>
          </a:p>
          <a:p>
            <a:pPr marL="0" indent="0" eaLnBrk="1" hangingPunct="1">
              <a:buNone/>
              <a:defRPr/>
            </a:pPr>
            <a:r>
              <a:rPr lang="cs-CZ" sz="2000" dirty="0"/>
              <a:t>kult rozumu – racionalismus (rozum jako jediný zdroj poznání)</a:t>
            </a:r>
          </a:p>
          <a:p>
            <a:pPr marL="0" indent="0" eaLnBrk="1" hangingPunct="1">
              <a:buNone/>
              <a:defRPr/>
            </a:pPr>
            <a:r>
              <a:rPr lang="cs-CZ" sz="2000" dirty="0"/>
              <a:t>víra v neustálý pokrok</a:t>
            </a:r>
          </a:p>
          <a:p>
            <a:pPr marL="0" indent="0" eaLnBrk="1" hangingPunct="1">
              <a:buNone/>
              <a:defRPr/>
            </a:pPr>
            <a:r>
              <a:rPr lang="cs-CZ" sz="2000" dirty="0"/>
              <a:t>růst vzdělanosti ve všech oborech vědění</a:t>
            </a:r>
          </a:p>
          <a:p>
            <a:pPr marL="0" indent="0" eaLnBrk="1" hangingPunct="1">
              <a:buNone/>
              <a:defRPr/>
            </a:pPr>
            <a:r>
              <a:rPr lang="cs-CZ" sz="2000" dirty="0"/>
              <a:t>důraz na svobodu myšlení</a:t>
            </a:r>
          </a:p>
          <a:p>
            <a:pPr marL="0" indent="0" eaLnBrk="1" hangingPunct="1">
              <a:buNone/>
              <a:defRPr/>
            </a:pPr>
            <a:r>
              <a:rPr lang="cs-CZ" sz="2000" dirty="0"/>
              <a:t>rozvoj fyziky, chemie a biologie </a:t>
            </a:r>
          </a:p>
          <a:p>
            <a:pPr marL="0" indent="0" eaLnBrk="1" hangingPunct="1">
              <a:buNone/>
              <a:defRPr/>
            </a:pPr>
            <a:r>
              <a:rPr lang="cs-CZ" sz="2000" dirty="0"/>
              <a:t>snaha zajistit svobodu a rovnoprávnost občanů</a:t>
            </a:r>
          </a:p>
          <a:p>
            <a:pPr marL="0" indent="0" eaLnBrk="1" hangingPunct="1">
              <a:buNone/>
              <a:defRPr/>
            </a:pPr>
            <a:r>
              <a:rPr lang="cs-CZ" sz="2000" dirty="0"/>
              <a:t>zaměření na praktické otázky a potřeby společnosti, využití vědeckých poznatků v praxi – rozvoj techniky, průmyslu</a:t>
            </a:r>
          </a:p>
          <a:p>
            <a:pPr marL="0" indent="0" eaLnBrk="1" hangingPunct="1">
              <a:buNone/>
              <a:defRPr/>
            </a:pPr>
            <a:r>
              <a:rPr lang="cs-CZ" sz="2000" dirty="0"/>
              <a:t>osvícenské reformy některých panovníků</a:t>
            </a:r>
          </a:p>
          <a:p>
            <a:pPr marL="0" indent="0" eaLnBrk="1" hangingPunct="1">
              <a:buNone/>
              <a:defRPr/>
            </a:pPr>
            <a:r>
              <a:rPr lang="cs-CZ" sz="2000" u="sng" dirty="0"/>
              <a:t>v literatuře</a:t>
            </a:r>
            <a:r>
              <a:rPr lang="cs-CZ" sz="2000" dirty="0"/>
              <a:t> – v popředí naukové literární žánry</a:t>
            </a:r>
          </a:p>
          <a:p>
            <a:pPr marL="0" indent="0">
              <a:buNone/>
            </a:pP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2263378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C86BD65-0263-4820-B371-D6FA158BA1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cs-CZ" sz="4000" dirty="0">
                <a:solidFill>
                  <a:srgbClr val="FFFFFF"/>
                </a:solidFill>
              </a:rPr>
              <a:t>Osvícenství ve Francii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C799C00-3E00-4B7C-8ADB-0AE4685BEE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2318197"/>
            <a:ext cx="9724031" cy="3683358"/>
          </a:xfrm>
        </p:spPr>
        <p:txBody>
          <a:bodyPr anchor="ctr">
            <a:normAutofit/>
          </a:bodyPr>
          <a:lstStyle/>
          <a:p>
            <a:pPr marL="609600" indent="-609600">
              <a:buFont typeface="Arial" charset="0"/>
              <a:buAutoNum type="alphaLcParenR"/>
              <a:defRPr/>
            </a:pPr>
            <a:r>
              <a:rPr lang="cs-CZ" sz="1900" u="sng"/>
              <a:t>první generace osvícenců</a:t>
            </a:r>
            <a:r>
              <a:rPr lang="cs-CZ" sz="1900"/>
              <a:t> - více zdůrazňuje racionalistický prvek, ještě vliv klasicismu, Charles-Louis de Montesquieu, Voltaire</a:t>
            </a:r>
          </a:p>
          <a:p>
            <a:pPr marL="609600" indent="-609600">
              <a:buFont typeface="Arial" charset="0"/>
              <a:buAutoNum type="alphaLcParenR"/>
              <a:defRPr/>
            </a:pPr>
            <a:r>
              <a:rPr lang="cs-CZ" sz="1900" u="sng"/>
              <a:t>druhá generace osvícenců</a:t>
            </a:r>
            <a:r>
              <a:rPr lang="cs-CZ" sz="1900"/>
              <a:t> - radikálnější (cesta Francie k revoluci), více vyzvedává cit, spjati s projektem </a:t>
            </a:r>
            <a:r>
              <a:rPr lang="cs-CZ" sz="1900" b="1"/>
              <a:t>ENCYKLOPEDIE</a:t>
            </a:r>
            <a:r>
              <a:rPr lang="cs-CZ" sz="1900"/>
              <a:t> - tzv. encyklopedisté</a:t>
            </a:r>
          </a:p>
          <a:p>
            <a:pPr marL="609600" indent="-609600">
              <a:buNone/>
              <a:defRPr/>
            </a:pPr>
            <a:r>
              <a:rPr lang="cs-CZ" sz="1900" b="1"/>
              <a:t>ENCYKLOPEDIE ANEB RACIONÁLNÍ SLOVNÍK VĚD, UMĚNÍ A ŘEMESEL</a:t>
            </a:r>
            <a:r>
              <a:rPr lang="cs-CZ" sz="1900"/>
              <a:t> - </a:t>
            </a:r>
            <a:r>
              <a:rPr lang="cs-CZ" sz="1900" i="1"/>
              <a:t>28 svazků, 1751 - 1772, souhrn veškerých tehdejších znalostí, je ztělesněním osvícenských snah, některé svazky byly zakázány</a:t>
            </a:r>
          </a:p>
          <a:p>
            <a:pPr eaLnBrk="1" hangingPunct="1">
              <a:buFontTx/>
              <a:buChar char="-"/>
              <a:defRPr/>
            </a:pPr>
            <a:r>
              <a:rPr lang="cs-CZ" sz="1900" i="1"/>
              <a:t>byla určená pro vzdělávání širokých mas veřejnosti, poskytovala informace z rozličných oblastí</a:t>
            </a:r>
          </a:p>
          <a:p>
            <a:pPr eaLnBrk="1" hangingPunct="1">
              <a:buFontTx/>
              <a:buChar char="-"/>
              <a:defRPr/>
            </a:pPr>
            <a:r>
              <a:rPr lang="cs-CZ" sz="1900" i="1"/>
              <a:t>projekt vedli </a:t>
            </a:r>
            <a:r>
              <a:rPr lang="cs-CZ" sz="1900" b="1" i="1"/>
              <a:t>Denis Diderot </a:t>
            </a:r>
            <a:r>
              <a:rPr lang="cs-CZ" sz="1900" i="1"/>
              <a:t>a</a:t>
            </a:r>
            <a:r>
              <a:rPr lang="cs-CZ" sz="1900" b="1" i="1"/>
              <a:t> Jean le Rond d'Alembert</a:t>
            </a:r>
          </a:p>
          <a:p>
            <a:pPr eaLnBrk="1" hangingPunct="1">
              <a:buFontTx/>
              <a:buChar char="-"/>
              <a:defRPr/>
            </a:pPr>
            <a:r>
              <a:rPr lang="cs-CZ" sz="1900" i="1"/>
              <a:t>encyklopedisté navštěvovali dílny, venkov, divadla a mnohé další, aby encyklopedie byla co nejpřesnější</a:t>
            </a:r>
          </a:p>
          <a:p>
            <a:pPr marL="0" indent="0">
              <a:buNone/>
            </a:pPr>
            <a:endParaRPr lang="cs-CZ" sz="1900"/>
          </a:p>
        </p:txBody>
      </p:sp>
    </p:spTree>
    <p:extLst>
      <p:ext uri="{BB962C8B-B14F-4D97-AF65-F5344CB8AC3E}">
        <p14:creationId xmlns:p14="http://schemas.microsoft.com/office/powerpoint/2010/main" val="39451895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3346177D-ADC4-4968-B747-5CFCD390B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101AB0BB-AC27-44CF-BA80-54307694FA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2985" y="-412927"/>
            <a:ext cx="5754896" cy="1667569"/>
          </a:xfrm>
        </p:spPr>
        <p:txBody>
          <a:bodyPr anchor="b">
            <a:normAutofit/>
          </a:bodyPr>
          <a:lstStyle/>
          <a:p>
            <a:pPr>
              <a:defRPr/>
            </a:pPr>
            <a:r>
              <a:rPr lang="cs-CZ" sz="4000" b="1" dirty="0"/>
              <a:t>Charles Louis </a:t>
            </a:r>
            <a:r>
              <a:rPr lang="cs-CZ" sz="4000" b="1" dirty="0" err="1"/>
              <a:t>Montesquieu</a:t>
            </a:r>
            <a:br>
              <a:rPr lang="cs-CZ" sz="4000" b="1" dirty="0"/>
            </a:br>
            <a:r>
              <a:rPr lang="cs-CZ" sz="4000" b="1" dirty="0"/>
              <a:t>(1689 – 1755)</a:t>
            </a:r>
          </a:p>
        </p:txBody>
      </p:sp>
      <p:pic>
        <p:nvPicPr>
          <p:cNvPr id="16386" name="Picture 2">
            <a:extLst>
              <a:ext uri="{FF2B5EF4-FFF2-40B4-BE49-F238E27FC236}">
                <a16:creationId xmlns:a16="http://schemas.microsoft.com/office/drawing/2014/main" id="{22A086EC-DBE6-4525-AD1F-AF01490FAA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94119" y="918640"/>
            <a:ext cx="3824187" cy="4589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9EA95F5-397A-4873-9058-1FDD8B0C59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2985" y="1436913"/>
            <a:ext cx="6849013" cy="4338735"/>
          </a:xfrm>
        </p:spPr>
        <p:txBody>
          <a:bodyPr anchor="t">
            <a:normAutofit fontScale="92500" lnSpcReduction="10000"/>
          </a:bodyPr>
          <a:lstStyle/>
          <a:p>
            <a:pPr>
              <a:lnSpc>
                <a:spcPct val="110000"/>
              </a:lnSpc>
              <a:spcBef>
                <a:spcPct val="0"/>
              </a:spcBef>
              <a:buFontTx/>
              <a:buChar char="-"/>
              <a:defRPr/>
            </a:pPr>
            <a:r>
              <a:rPr lang="cs-CZ" sz="2200" dirty="0"/>
              <a:t>francouzský filosof a spisovatel, kritik francouzského absolutismu a společnosti </a:t>
            </a:r>
          </a:p>
          <a:p>
            <a:pPr>
              <a:lnSpc>
                <a:spcPct val="110000"/>
              </a:lnSpc>
              <a:spcBef>
                <a:spcPct val="0"/>
              </a:spcBef>
              <a:buFontTx/>
              <a:buChar char="-"/>
              <a:defRPr/>
            </a:pPr>
            <a:r>
              <a:rPr lang="cs-CZ" sz="2200" dirty="0"/>
              <a:t>pocházel z urozené měšťanské rodiny</a:t>
            </a:r>
          </a:p>
          <a:p>
            <a:pPr>
              <a:lnSpc>
                <a:spcPct val="110000"/>
              </a:lnSpc>
              <a:spcBef>
                <a:spcPct val="0"/>
              </a:spcBef>
              <a:buFontTx/>
              <a:buChar char="-"/>
              <a:defRPr/>
            </a:pPr>
            <a:r>
              <a:rPr lang="cs-CZ" sz="2200" dirty="0"/>
              <a:t>studoval právo, v</a:t>
            </a:r>
            <a:r>
              <a:rPr lang="pt-BR" sz="2200" dirty="0"/>
              <a:t>elmi se zajímal o vědy a prováděl různé experimenty</a:t>
            </a:r>
            <a:endParaRPr lang="cs-CZ" sz="2200" dirty="0"/>
          </a:p>
          <a:p>
            <a:pPr>
              <a:lnSpc>
                <a:spcPct val="110000"/>
              </a:lnSpc>
              <a:spcBef>
                <a:spcPct val="0"/>
              </a:spcBef>
              <a:buFontTx/>
              <a:buChar char="-"/>
              <a:defRPr/>
            </a:pPr>
            <a:r>
              <a:rPr lang="cs-CZ" sz="2200" dirty="0"/>
              <a:t>po svém zvolení do Francouzské akademie 1726 podnikl několik cest po Evropě</a:t>
            </a:r>
          </a:p>
          <a:p>
            <a:pPr>
              <a:lnSpc>
                <a:spcPct val="110000"/>
              </a:lnSpc>
              <a:spcBef>
                <a:spcPct val="0"/>
              </a:spcBef>
              <a:buFontTx/>
              <a:buChar char="-"/>
              <a:defRPr/>
            </a:pPr>
            <a:r>
              <a:rPr lang="cs-CZ" sz="2200" dirty="0"/>
              <a:t>dílo: </a:t>
            </a:r>
          </a:p>
          <a:p>
            <a:pPr marL="0" indent="0">
              <a:buNone/>
              <a:defRPr/>
            </a:pPr>
            <a:r>
              <a:rPr lang="cs-CZ" sz="2000" b="1" dirty="0"/>
              <a:t>PERSKÉ LISTY </a:t>
            </a:r>
            <a:r>
              <a:rPr lang="cs-CZ" sz="2000" dirty="0"/>
              <a:t>- </a:t>
            </a:r>
            <a:r>
              <a:rPr lang="pt-BR" sz="2000" i="1" dirty="0"/>
              <a:t>ostrá a útočná satira na soudobou společnost</a:t>
            </a:r>
            <a:r>
              <a:rPr lang="cs-CZ" sz="2000" i="1" dirty="0"/>
              <a:t>, popisuje francouzskou společnost pohledem návštěvníků z Persie, které provází filosof a vysvětluje jim poměry zde panující</a:t>
            </a:r>
          </a:p>
          <a:p>
            <a:pPr marL="0" indent="0">
              <a:buNone/>
              <a:defRPr/>
            </a:pPr>
            <a:r>
              <a:rPr lang="cs-CZ" sz="2000" b="1" dirty="0"/>
              <a:t>PRAVDIVÁ HISTORIE</a:t>
            </a:r>
          </a:p>
          <a:p>
            <a:pPr marL="0" indent="0">
              <a:buNone/>
              <a:defRPr/>
            </a:pPr>
            <a:r>
              <a:rPr lang="cs-CZ" sz="2000" b="1" dirty="0"/>
              <a:t>O DUCHU ZÁKONŮ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0844A943-BF79-4FEA-ABB1-3BD54D2366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0">
                <a:schemeClr val="accent1"/>
              </a:gs>
              <a:gs pos="90000">
                <a:srgbClr val="000000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6437CC72-F4A8-4DC3-AFAB-D22C482C81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0">
                <a:srgbClr val="000000">
                  <a:alpha val="50000"/>
                </a:srgbClr>
              </a:gs>
              <a:gs pos="100000">
                <a:schemeClr val="accent1">
                  <a:lumMod val="7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346177D-ADC4-4968-B747-5CFCD390B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4970FDE0-6DEC-49EA-AFE8-0ED9CC56CA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40838" y="169711"/>
            <a:ext cx="6807969" cy="748929"/>
          </a:xfrm>
        </p:spPr>
        <p:txBody>
          <a:bodyPr anchor="b">
            <a:normAutofit/>
          </a:bodyPr>
          <a:lstStyle/>
          <a:p>
            <a:r>
              <a:rPr lang="cs-CZ" sz="4000" b="1" dirty="0"/>
              <a:t>VOLTAIRE (1694 – 1778)</a:t>
            </a:r>
            <a:endParaRPr lang="cs-CZ" sz="4000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030389EA-D6CA-42E0-A9BE-E3323B87F6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4780" y="918640"/>
            <a:ext cx="2982865" cy="4589025"/>
          </a:xfrm>
          <a:prstGeom prst="rect">
            <a:avLst/>
          </a:prstGeom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B3974A6-A929-4386-A918-6AF8FDA9C2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41167" y="1212980"/>
            <a:ext cx="6680719" cy="4589024"/>
          </a:xfrm>
        </p:spPr>
        <p:txBody>
          <a:bodyPr anchor="t">
            <a:normAutofit/>
          </a:bodyPr>
          <a:lstStyle/>
          <a:p>
            <a:pPr eaLnBrk="1" hangingPunct="1">
              <a:spcBef>
                <a:spcPct val="0"/>
              </a:spcBef>
              <a:buClrTx/>
              <a:buSzTx/>
              <a:buFontTx/>
              <a:buChar char="-"/>
            </a:pPr>
            <a:r>
              <a:rPr lang="cs-CZ" altLang="cs-CZ" sz="2000" dirty="0"/>
              <a:t>francouzský filozof, básník a spisovatel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Char char="-"/>
            </a:pPr>
            <a:r>
              <a:rPr lang="cs-CZ" altLang="cs-CZ" sz="2000" dirty="0" err="1"/>
              <a:t>vl</a:t>
            </a:r>
            <a:r>
              <a:rPr lang="cs-CZ" altLang="cs-CZ" sz="2000" dirty="0"/>
              <a:t>. jménem </a:t>
            </a:r>
            <a:r>
              <a:rPr lang="cs-CZ" altLang="cs-CZ" sz="2000" b="1" dirty="0"/>
              <a:t>Francois Marie </a:t>
            </a:r>
            <a:r>
              <a:rPr lang="cs-CZ" altLang="cs-CZ" sz="2000" b="1" dirty="0" err="1"/>
              <a:t>Arouet</a:t>
            </a:r>
            <a:endParaRPr lang="cs-CZ" altLang="cs-CZ" sz="2000" b="1" dirty="0"/>
          </a:p>
          <a:p>
            <a:pPr eaLnBrk="1" hangingPunct="1">
              <a:spcBef>
                <a:spcPct val="0"/>
              </a:spcBef>
              <a:buClrTx/>
              <a:buSzTx/>
              <a:buFontTx/>
              <a:buChar char="-"/>
            </a:pPr>
            <a:r>
              <a:rPr lang="cs-CZ" altLang="cs-CZ" sz="2000" dirty="0"/>
              <a:t>pocházel z rodiny notáře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Char char="-"/>
            </a:pPr>
            <a:r>
              <a:rPr lang="cs-CZ" altLang="cs-CZ" sz="2000" dirty="0"/>
              <a:t>vystudoval jezuitskou Kolej Ludvíka Velikého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Char char="-"/>
            </a:pPr>
            <a:r>
              <a:rPr lang="cs-CZ" altLang="cs-CZ" sz="2000" dirty="0"/>
              <a:t>pro jeho neklidný život poznamenaný po téměř 60 let vynucenými změnami působiště (kvůli kritice církve, fanatismu a dogmatismu) se mu přezdívalo „létající filosof“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Char char="-"/>
            </a:pPr>
            <a:r>
              <a:rPr lang="cs-CZ" altLang="cs-CZ" sz="2000" dirty="0"/>
              <a:t>psal posměšné pamflety, za které byl dvakrát vězněn v Bastile a nakonec vyhoštěn z Paříže, žil v Holandsku a v Británii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Char char="-"/>
            </a:pPr>
            <a:r>
              <a:rPr lang="cs-CZ" altLang="cs-CZ" sz="2000" dirty="0"/>
              <a:t>do Francie se vrátil až těsně před smrtí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Char char="-"/>
            </a:pPr>
            <a:r>
              <a:rPr lang="cs-CZ" altLang="cs-CZ" sz="2000" u="sng" dirty="0"/>
              <a:t>dílo</a:t>
            </a:r>
            <a:r>
              <a:rPr lang="cs-CZ" altLang="cs-CZ" sz="2000" dirty="0"/>
              <a:t>: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000" b="1" dirty="0"/>
              <a:t>CANDIDE NEBOLI OPTIMISMUS</a:t>
            </a:r>
            <a:r>
              <a:rPr lang="cs-CZ" altLang="cs-CZ" sz="2000" dirty="0"/>
              <a:t> – </a:t>
            </a:r>
            <a:r>
              <a:rPr lang="cs-CZ" altLang="cs-CZ" sz="2000" i="1" dirty="0"/>
              <a:t>osvícenský filozofický román, forma dobrodružného cestopisu, hledání štěstí, kritika absolutismu (</a:t>
            </a:r>
            <a:r>
              <a:rPr lang="cs-CZ" altLang="cs-CZ" sz="2000" i="1" dirty="0" err="1"/>
              <a:t>candide</a:t>
            </a:r>
            <a:r>
              <a:rPr lang="cs-CZ" altLang="cs-CZ" sz="2000" i="1" dirty="0"/>
              <a:t> = prosťáček, neviňátko)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000" b="1" dirty="0"/>
              <a:t>ZAIRA</a:t>
            </a:r>
            <a:r>
              <a:rPr lang="cs-CZ" altLang="cs-CZ" sz="2000" dirty="0"/>
              <a:t> – </a:t>
            </a:r>
            <a:r>
              <a:rPr lang="cs-CZ" altLang="cs-CZ" sz="2000" i="1" dirty="0"/>
              <a:t>drama </a:t>
            </a:r>
          </a:p>
          <a:p>
            <a:endParaRPr lang="cs-CZ" sz="14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844A943-BF79-4FEA-ABB1-3BD54D2366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0">
                <a:schemeClr val="accent1"/>
              </a:gs>
              <a:gs pos="90000">
                <a:srgbClr val="000000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437CC72-F4A8-4DC3-AFAB-D22C482C81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0">
                <a:srgbClr val="000000">
                  <a:alpha val="50000"/>
                </a:srgbClr>
              </a:gs>
              <a:gs pos="100000">
                <a:schemeClr val="accent1">
                  <a:lumMod val="7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4412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346177D-ADC4-4968-B747-5CFCD390B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5227FE49-AD67-4F93-83F4-3E08B7FF5C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8215" y="-412927"/>
            <a:ext cx="5754896" cy="1667569"/>
          </a:xfrm>
        </p:spPr>
        <p:txBody>
          <a:bodyPr anchor="b">
            <a:normAutofit/>
          </a:bodyPr>
          <a:lstStyle/>
          <a:p>
            <a:r>
              <a:rPr lang="cs-CZ" sz="4000" b="1" dirty="0"/>
              <a:t>DENIS DIDEROT</a:t>
            </a:r>
            <a:br>
              <a:rPr lang="cs-CZ" sz="4000" b="1" dirty="0"/>
            </a:br>
            <a:r>
              <a:rPr lang="cs-CZ" sz="4000" b="1" dirty="0"/>
              <a:t>(1713 – 1784)</a:t>
            </a:r>
            <a:endParaRPr lang="cs-CZ" sz="4000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998A7A9A-1C99-42D7-88EE-B135F9D6A8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8889" y="918640"/>
            <a:ext cx="3074647" cy="4589025"/>
          </a:xfrm>
          <a:prstGeom prst="rect">
            <a:avLst/>
          </a:prstGeom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16FD128-8940-429E-B917-D028BA389B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8612" y="1175657"/>
            <a:ext cx="7053943" cy="5001208"/>
          </a:xfrm>
        </p:spPr>
        <p:txBody>
          <a:bodyPr anchor="t">
            <a:normAutofit fontScale="92500"/>
          </a:bodyPr>
          <a:lstStyle/>
          <a:p>
            <a:r>
              <a:rPr lang="cs-CZ" sz="2100" dirty="0"/>
              <a:t>francouzský spisovatel a filozof</a:t>
            </a:r>
          </a:p>
          <a:p>
            <a:r>
              <a:rPr lang="cs-CZ" sz="2100" dirty="0"/>
              <a:t> zabýval se mnoha vědními obory (filozofií, estetikou, teologií, matematikou, fyzikou)</a:t>
            </a:r>
          </a:p>
          <a:p>
            <a:r>
              <a:rPr lang="cs-CZ" sz="2100" dirty="0"/>
              <a:t> studoval na jezuitských kolejích, získal titul magistra umění - kvůli odmítnutí vykonávat vyučené profese se zřekl otec</a:t>
            </a:r>
          </a:p>
          <a:p>
            <a:r>
              <a:rPr lang="cs-CZ" sz="2100" dirty="0"/>
              <a:t> byl veřejně uznáván, oslavován, ale i odsuzován a to parlamentem a Sorbonnou (odsoudily Encyklopedii jako kacířskou a ďábelskou práci)</a:t>
            </a:r>
          </a:p>
          <a:p>
            <a:r>
              <a:rPr lang="cs-CZ" sz="2100" dirty="0"/>
              <a:t> přestože jeho práce byla obsáhlá a důkladná, byl velice chudý</a:t>
            </a:r>
          </a:p>
          <a:p>
            <a:r>
              <a:rPr lang="cs-CZ" sz="2100" dirty="0"/>
              <a:t> dílo:</a:t>
            </a:r>
          </a:p>
          <a:p>
            <a:r>
              <a:rPr lang="cs-CZ" sz="2100" dirty="0"/>
              <a:t>JEPTIŠKA – román v dopisech, fiktivní autobiografie hlavní hrdinky donucené odejít do kláštera, dopisy mladému šlechtici o pomoc</a:t>
            </a:r>
          </a:p>
          <a:p>
            <a:r>
              <a:rPr lang="cs-CZ" sz="2100" dirty="0"/>
              <a:t>JAKUB FATALISTA A JEHO PÁN – román, dialog mezi dvěma odlišnými povahovými typy: sluhou Jakubem a jeho pánem</a:t>
            </a:r>
          </a:p>
          <a:p>
            <a:endParaRPr lang="cs-CZ" sz="11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844A943-BF79-4FEA-ABB1-3BD54D2366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0">
                <a:schemeClr val="accent1"/>
              </a:gs>
              <a:gs pos="90000">
                <a:srgbClr val="000000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437CC72-F4A8-4DC3-AFAB-D22C482C81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0">
                <a:srgbClr val="000000">
                  <a:alpha val="50000"/>
                </a:srgbClr>
              </a:gs>
              <a:gs pos="100000">
                <a:schemeClr val="accent1">
                  <a:lumMod val="7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7591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346177D-ADC4-4968-B747-5CFCD390B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A057521B-C939-4E27-955B-8620FDA7FE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48334" y="373356"/>
            <a:ext cx="6733929" cy="900830"/>
          </a:xfrm>
        </p:spPr>
        <p:txBody>
          <a:bodyPr anchor="b">
            <a:normAutofit/>
          </a:bodyPr>
          <a:lstStyle/>
          <a:p>
            <a:r>
              <a:rPr lang="cs-CZ" sz="4000" b="1"/>
              <a:t>JONATHAN SWIFT (1667 – 1745)</a:t>
            </a:r>
            <a:endParaRPr lang="cs-CZ" sz="400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D1D1308E-C8EF-4FB7-84CD-25EF2AD38A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0670" y="918640"/>
            <a:ext cx="2891085" cy="4589025"/>
          </a:xfrm>
          <a:prstGeom prst="rect">
            <a:avLst/>
          </a:prstGeom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28548C7-DC47-4EFC-B7B9-2DF8EE4F63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32059" y="1501629"/>
            <a:ext cx="6971165" cy="4721889"/>
          </a:xfrm>
        </p:spPr>
        <p:txBody>
          <a:bodyPr anchor="t">
            <a:normAutofit/>
          </a:bodyPr>
          <a:lstStyle/>
          <a:p>
            <a:pPr eaLnBrk="1" hangingPunct="1">
              <a:spcBef>
                <a:spcPct val="0"/>
              </a:spcBef>
              <a:buClrTx/>
              <a:buSzTx/>
              <a:buFontTx/>
              <a:buChar char="-"/>
            </a:pPr>
            <a:r>
              <a:rPr lang="cs-CZ" altLang="cs-CZ" sz="2000" dirty="0"/>
              <a:t>anglický spisovatel, satirik, pamfletista, básník a anglikánský kněz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Char char="-"/>
            </a:pPr>
            <a:r>
              <a:rPr lang="cs-CZ" altLang="cs-CZ" sz="2000" dirty="0"/>
              <a:t> narodil se v irském Dublinu, byl vychováván strýcem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Char char="-"/>
            </a:pPr>
            <a:r>
              <a:rPr lang="cs-CZ" altLang="cs-CZ" sz="2000" dirty="0"/>
              <a:t> studoval na univerzitě v Dublinu teologii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Char char="-"/>
            </a:pPr>
            <a:r>
              <a:rPr lang="cs-CZ" altLang="cs-CZ" sz="2000" dirty="0"/>
              <a:t> byl nespokojen s poměry v zemi, zabýval se politikou: nejprve stranil liberálům, později přešel ke konzervativcům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Char char="-"/>
            </a:pPr>
            <a:r>
              <a:rPr lang="cs-CZ" altLang="cs-CZ" sz="2000" dirty="0"/>
              <a:t> byl děkanem katedrály sv. Pavla v Dublinu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Char char="-"/>
            </a:pPr>
            <a:r>
              <a:rPr lang="cs-CZ" altLang="cs-CZ" sz="2000" dirty="0"/>
              <a:t> jeho poslední léta byla poznamenána vleklou chorobou, kdy ztratil sluch a schopnost řeči, a nakonec šílenstvím</a:t>
            </a:r>
          </a:p>
          <a:p>
            <a:pPr>
              <a:spcBef>
                <a:spcPct val="0"/>
              </a:spcBef>
              <a:buFontTx/>
              <a:buChar char="-"/>
            </a:pPr>
            <a:r>
              <a:rPr lang="cs-CZ" altLang="cs-CZ" sz="2000" dirty="0"/>
              <a:t> </a:t>
            </a:r>
            <a:r>
              <a:rPr lang="cs-CZ" altLang="cs-CZ" sz="2000" u="sng" dirty="0" err="1"/>
              <a:t>dílo</a:t>
            </a:r>
            <a:r>
              <a:rPr lang="cs-CZ" altLang="cs-CZ" sz="2000" dirty="0" err="1"/>
              <a:t>:</a:t>
            </a:r>
            <a:r>
              <a:rPr lang="cs-CZ" altLang="cs-CZ" sz="2000" b="1" dirty="0" err="1"/>
              <a:t>GULLIVEROVY</a:t>
            </a:r>
            <a:r>
              <a:rPr lang="cs-CZ" altLang="cs-CZ" sz="2000" b="1" dirty="0"/>
              <a:t> CESTY</a:t>
            </a:r>
            <a:r>
              <a:rPr lang="cs-CZ" altLang="cs-CZ" sz="2000" dirty="0"/>
              <a:t> -  </a:t>
            </a:r>
            <a:r>
              <a:rPr lang="cs-CZ" altLang="cs-CZ" sz="2000" i="1" dirty="0"/>
              <a:t>utopický román, fantastický cestopis, hlavní hrdina </a:t>
            </a:r>
            <a:r>
              <a:rPr lang="cs-CZ" altLang="cs-CZ" sz="2000" b="1" i="1" dirty="0" err="1"/>
              <a:t>Lemuel</a:t>
            </a:r>
            <a:r>
              <a:rPr lang="cs-CZ" altLang="cs-CZ" sz="2000" b="1" i="1" dirty="0"/>
              <a:t> Gulliver</a:t>
            </a:r>
            <a:r>
              <a:rPr lang="cs-CZ" altLang="cs-CZ" sz="2000" i="1" dirty="0"/>
              <a:t>, vypráví o neuvěřitelných dobrodružstvích, která prožil u liliputánských trpaslíků, </a:t>
            </a:r>
            <a:r>
              <a:rPr lang="cs-CZ" altLang="cs-CZ" sz="2000" i="1" dirty="0" err="1"/>
              <a:t>brobdingnackých</a:t>
            </a:r>
            <a:r>
              <a:rPr lang="cs-CZ" altLang="cs-CZ" sz="2000" i="1" dirty="0"/>
              <a:t> obrů, hvězdářů na létajícím ostrově </a:t>
            </a:r>
            <a:r>
              <a:rPr lang="cs-CZ" altLang="cs-CZ" sz="2000" i="1" dirty="0" err="1"/>
              <a:t>Laputa</a:t>
            </a:r>
            <a:r>
              <a:rPr lang="cs-CZ" altLang="cs-CZ" sz="2000" i="1" dirty="0"/>
              <a:t> a následně u moudrých koní </a:t>
            </a:r>
            <a:r>
              <a:rPr lang="cs-CZ" altLang="cs-CZ" sz="2000" i="1" dirty="0" err="1"/>
              <a:t>Hvajninimů</a:t>
            </a:r>
            <a:r>
              <a:rPr lang="cs-CZ" altLang="cs-CZ" sz="2000" i="1" dirty="0"/>
              <a:t>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Char char="-"/>
            </a:pPr>
            <a:endParaRPr lang="cs-CZ" altLang="cs-CZ" sz="1600" dirty="0"/>
          </a:p>
          <a:p>
            <a:endParaRPr lang="cs-CZ" sz="16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844A943-BF79-4FEA-ABB1-3BD54D2366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0">
                <a:schemeClr val="accent1"/>
              </a:gs>
              <a:gs pos="90000">
                <a:srgbClr val="000000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437CC72-F4A8-4DC3-AFAB-D22C482C81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0">
                <a:srgbClr val="000000">
                  <a:alpha val="50000"/>
                </a:srgbClr>
              </a:gs>
              <a:gs pos="100000">
                <a:schemeClr val="accent1">
                  <a:lumMod val="7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0431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7BB19E0-24A8-43AA-8DBF-0621787CC2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Práce s textem, čítanka str. 27 a 28 </a:t>
            </a:r>
            <a:endParaRPr lang="cs-CZ" dirty="0"/>
          </a:p>
        </p:txBody>
      </p:sp>
      <p:pic>
        <p:nvPicPr>
          <p:cNvPr id="4" name="Zástupný obsah 3">
            <a:extLst>
              <a:ext uri="{FF2B5EF4-FFF2-40B4-BE49-F238E27FC236}">
                <a16:creationId xmlns:a16="http://schemas.microsoft.com/office/drawing/2014/main" id="{85A2E0A8-B446-42CC-B221-997FE095208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884" y="1568741"/>
            <a:ext cx="12304490" cy="4924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30218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Moti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Motiv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51</TotalTime>
  <Words>1070</Words>
  <Application>Microsoft Office PowerPoint</Application>
  <PresentationFormat>Širokoúhlá obrazovka</PresentationFormat>
  <Paragraphs>84</Paragraphs>
  <Slides>12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OSVÍCENSTVÍ</vt:lpstr>
      <vt:lpstr>Znaky osvícenství</vt:lpstr>
      <vt:lpstr>Znaky osvícenství</vt:lpstr>
      <vt:lpstr>Osvícenství ve Francii</vt:lpstr>
      <vt:lpstr>Charles Louis Montesquieu (1689 – 1755)</vt:lpstr>
      <vt:lpstr>VOLTAIRE (1694 – 1778)</vt:lpstr>
      <vt:lpstr>DENIS DIDEROT (1713 – 1784)</vt:lpstr>
      <vt:lpstr>JONATHAN SWIFT (1667 – 1745)</vt:lpstr>
      <vt:lpstr>Práce s textem, čítanka str. 27 a 28 </vt:lpstr>
      <vt:lpstr>ŘEŠENÍ </vt:lpstr>
      <vt:lpstr>DANIEL DEFOE (1660 – 1731)</vt:lpstr>
      <vt:lpstr>DÍLO D. DEFOE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OSVÍCENSTVÍ</dc:title>
  <dc:creator>Milan Bednář</dc:creator>
  <cp:lastModifiedBy>Milan Bednář</cp:lastModifiedBy>
  <cp:revision>2</cp:revision>
  <dcterms:created xsi:type="dcterms:W3CDTF">2022-03-20T17:52:44Z</dcterms:created>
  <dcterms:modified xsi:type="dcterms:W3CDTF">2025-03-23T17:53:24Z</dcterms:modified>
</cp:coreProperties>
</file>