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69" r:id="rId2"/>
    <p:sldId id="307" r:id="rId3"/>
    <p:sldId id="301" r:id="rId4"/>
    <p:sldId id="302" r:id="rId5"/>
    <p:sldId id="304" r:id="rId6"/>
    <p:sldId id="259" r:id="rId7"/>
    <p:sldId id="273" r:id="rId8"/>
    <p:sldId id="274" r:id="rId9"/>
    <p:sldId id="275" r:id="rId10"/>
    <p:sldId id="260" r:id="rId11"/>
    <p:sldId id="276" r:id="rId12"/>
    <p:sldId id="272" r:id="rId13"/>
    <p:sldId id="261" r:id="rId14"/>
    <p:sldId id="262" r:id="rId15"/>
    <p:sldId id="263" r:id="rId16"/>
    <p:sldId id="264" r:id="rId17"/>
    <p:sldId id="281" r:id="rId18"/>
    <p:sldId id="278" r:id="rId19"/>
    <p:sldId id="279" r:id="rId20"/>
    <p:sldId id="285" r:id="rId21"/>
    <p:sldId id="306" r:id="rId22"/>
    <p:sldId id="266" r:id="rId23"/>
    <p:sldId id="282" r:id="rId24"/>
    <p:sldId id="267" r:id="rId25"/>
    <p:sldId id="271" r:id="rId26"/>
    <p:sldId id="265" r:id="rId27"/>
    <p:sldId id="286" r:id="rId28"/>
    <p:sldId id="287" r:id="rId29"/>
    <p:sldId id="288" r:id="rId30"/>
    <p:sldId id="291" r:id="rId31"/>
    <p:sldId id="289" r:id="rId32"/>
    <p:sldId id="268" r:id="rId33"/>
    <p:sldId id="305" r:id="rId34"/>
    <p:sldId id="298" r:id="rId35"/>
    <p:sldId id="292" r:id="rId36"/>
    <p:sldId id="284" r:id="rId37"/>
    <p:sldId id="290" r:id="rId3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39" autoAdjust="0"/>
    <p:restoredTop sz="94660"/>
  </p:normalViewPr>
  <p:slideViewPr>
    <p:cSldViewPr>
      <p:cViewPr varScale="1">
        <p:scale>
          <a:sx n="105" d="100"/>
          <a:sy n="105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2B70438-757B-57C2-D20D-B1B7B41780EB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D66D2C3-E929-B28B-2E84-F4831CCC573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72F278E-390E-AC04-3028-A165F92D308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6A3C7C4-A4F0-76B6-EBBC-F582B0E95C3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439AF03-BC6A-00F0-79A1-CFFA4B195C3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9B6FBB0-FCC5-D76E-3532-2829CE0FF21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1F0A1D3-8D20-E7EF-E6CF-871396E6F95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</p:grpSp>
      <p:sp>
        <p:nvSpPr>
          <p:cNvPr id="163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07F2458E-D1F7-9284-E94E-D217563DF49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3044EAC6-9E4E-8A19-BD1B-DEA0E19C2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9C2F8C91-E43E-1887-929B-0084359C96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3A8EF6-7668-4A0A-8661-BA29410A27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292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D500B12-31F6-FBCC-4F76-709D7FBD5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12F979E-D157-B5BE-EA7D-633781F737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5D1A552-1BAD-8B29-516B-42A51F71A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8116D-5E0C-4C55-9A8C-C325324CC8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927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5B3B7E0-07C5-2875-3B58-2EA64B1C24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83AE520-6201-3016-9F13-4FCA485C2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0121577-085A-21BA-3E62-4C386EDD0E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B72B5-7E56-44AA-B69F-EA9DFE38E2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8698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4A1C2F1-565B-CDA8-5CCA-8C4F61B38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53FB989-365C-CDDC-E9F4-69F7482A6B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974719B-7B4E-7ACB-C251-599A3264E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97B8E-CB8C-4CD3-85BC-E12F6DB611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2592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44A61C8-45EA-E561-5BD7-8AE167564A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DAE5BC40-0F2C-9F81-8F28-5A8757C6B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94F3333B-400F-05A1-5392-FAAA1BF716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11E95-0F4B-437C-A1CB-7D0005B549D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028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A352887-22FE-32CB-B658-558551A368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55D8CD4-CE11-839E-0AB1-6D5E788871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4A43C38-4CDE-C433-D668-CAA0828FFB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1AD3D-9D69-45AD-B099-973ABD56F5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785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630A372-2C6D-562B-3441-4D7429AA42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27EFBF3-978D-389F-DA91-5AA38B654C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1C953AA-C200-2592-633B-F605EBD0D3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2ECB8-5297-438E-8E14-6ECA322B66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035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D2944FC-4BAF-5472-5421-AC18C440EE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10EFBB5-F0B5-0546-96BA-D8EAD390A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261AACC-FDBF-CB95-23DC-C649493627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0CBE9-F2A2-4EC9-912E-9223081176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903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5FE4FD8-BA9E-DE00-FAB7-85FC987DED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BE4B828D-811B-F707-E2FC-49AF3898C0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DBF49B6D-4337-E554-CD34-5C21520394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BD7EF-8FF6-47FC-9151-FB32FF90540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344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72C2CAD7-C80C-4FC8-177E-8E0D9B7030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ED0E007-0C32-3011-D237-C3C59765D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B1055424-5943-128E-576B-597405CF0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BE5A6-6888-4506-AC6E-2D7C442BE5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196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260B9A2D-6183-161D-90EF-4C83842985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8071A92E-8803-94F9-7669-2A6DD776B2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38383E8D-8DED-572A-A3ED-EC1C18CA5C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6DB94-A144-4A39-B7DD-8F07959D69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546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9E926F1-9ED1-1922-42FF-3DC1B4E021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35E3692-2B2B-07B7-0EA0-946783F5F7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E228D26-CE2C-2F2D-86EB-615A69ADE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E1704-FF7D-4F22-B707-BE8795DA3BD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320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41A0ED8-7C9C-D364-5479-8D492A978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8A981B1-29F8-D99F-F7CE-7A76E9F430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EBFF662-7EB8-762F-D322-984A08048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B3BDC-1686-4438-A0ED-27869C87DB0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024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90C5D3D6-C583-EB07-F7A6-C8B905F93632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4A35E049-73EE-7C27-000C-02A3321E839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6F23AAF5-88D7-4E1B-45C5-75544D4DC3E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BD6613A4-CBF3-077F-6E9B-3FA0ADD9C81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66" name="Freeform 6">
              <a:extLst>
                <a:ext uri="{FF2B5EF4-FFF2-40B4-BE49-F238E27FC236}">
                  <a16:creationId xmlns:a16="http://schemas.microsoft.com/office/drawing/2014/main" id="{FFDDCFFC-CC03-EBC1-6033-E6FC9B95FE1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5367" name="Freeform 7">
              <a:extLst>
                <a:ext uri="{FF2B5EF4-FFF2-40B4-BE49-F238E27FC236}">
                  <a16:creationId xmlns:a16="http://schemas.microsoft.com/office/drawing/2014/main" id="{62A04912-457B-7BFF-1AF3-654255F222D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5368" name="Freeform 8">
              <a:extLst>
                <a:ext uri="{FF2B5EF4-FFF2-40B4-BE49-F238E27FC236}">
                  <a16:creationId xmlns:a16="http://schemas.microsoft.com/office/drawing/2014/main" id="{C09190A1-9593-EC92-EA1E-B4F546D1C2F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5369" name="Freeform 9">
              <a:extLst>
                <a:ext uri="{FF2B5EF4-FFF2-40B4-BE49-F238E27FC236}">
                  <a16:creationId xmlns:a16="http://schemas.microsoft.com/office/drawing/2014/main" id="{751F2A82-2322-AE7A-71B8-400ADA96A89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5370" name="Freeform 10">
              <a:extLst>
                <a:ext uri="{FF2B5EF4-FFF2-40B4-BE49-F238E27FC236}">
                  <a16:creationId xmlns:a16="http://schemas.microsoft.com/office/drawing/2014/main" id="{A55C01A7-3DD6-9316-7368-E7D643E2DEB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</p:grpSp>
      <p:sp>
        <p:nvSpPr>
          <p:cNvPr id="15371" name="Rectangle 11">
            <a:extLst>
              <a:ext uri="{FF2B5EF4-FFF2-40B4-BE49-F238E27FC236}">
                <a16:creationId xmlns:a16="http://schemas.microsoft.com/office/drawing/2014/main" id="{CA054610-02EE-CA14-90AE-07C06A3696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5372" name="Rectangle 12">
            <a:extLst>
              <a:ext uri="{FF2B5EF4-FFF2-40B4-BE49-F238E27FC236}">
                <a16:creationId xmlns:a16="http://schemas.microsoft.com/office/drawing/2014/main" id="{256A4D1B-08CF-7B96-3D85-52FD6157F6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5373" name="Rectangle 13">
            <a:extLst>
              <a:ext uri="{FF2B5EF4-FFF2-40B4-BE49-F238E27FC236}">
                <a16:creationId xmlns:a16="http://schemas.microsoft.com/office/drawing/2014/main" id="{F75A8745-B149-D7A2-F861-8675968FAF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0B98B3E-16CF-4177-8EAE-ECA422AA31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5374" name="Rectangle 14">
            <a:extLst>
              <a:ext uri="{FF2B5EF4-FFF2-40B4-BE49-F238E27FC236}">
                <a16:creationId xmlns:a16="http://schemas.microsoft.com/office/drawing/2014/main" id="{D825FE1D-A808-A7BF-67E6-20B5E08135A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5375" name="Rectangle 15">
            <a:extLst>
              <a:ext uri="{FF2B5EF4-FFF2-40B4-BE49-F238E27FC236}">
                <a16:creationId xmlns:a16="http://schemas.microsoft.com/office/drawing/2014/main" id="{05CE041E-3207-C30D-B502-5723CA742F27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odora.com/wfbcurrent/poland" TargetMode="External"/><Relationship Id="rId7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upload.wikimedia.org/wikipedia/commons/3/30/Stocznia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ceskatelevize.cz/video/2167-staty-evropy-polsko" TargetMode="External"/><Relationship Id="rId2" Type="http://schemas.openxmlformats.org/officeDocument/2006/relationships/hyperlink" Target="https://wordwall.net/cs/resource/15082689/vlastiv%c4%9bda/st%c3%a1ty-a-hlavn%c3%ad-m%c4%9bsta-evropy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ajeskyneletnany.cz/obj/obsah_fck/SUL/P1010017%20700.jpg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takeit.idnes.cz/sys.php?action=image_detail&amp;typ=TDA&amp;src=http://img.takeit.cz/img_product/original/01274/01274557_foto__1b360ed239.jpg&amp;type=picture&amp;method=javascript&amp;extern=1" TargetMode="External"/><Relationship Id="rId7" Type="http://schemas.openxmlformats.org/officeDocument/2006/relationships/slide" Target="slide3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slide" Target="slide3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Radioaktivita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jpeg"/><Relationship Id="rId4" Type="http://schemas.openxmlformats.org/officeDocument/2006/relationships/hyperlink" Target="http://cs.wikipedia.org/wiki/Rakovina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upload.wikimedia.org/wikipedia/commons/9/99/Robert_Kubica_USA_2006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jpeg"/><Relationship Id="rId4" Type="http://schemas.openxmlformats.org/officeDocument/2006/relationships/hyperlink" Target="http://upload.wikimedia.org/wikipedia/commons/e/e8/Robert_Kubica_2008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upload.wikimedia.org/wikipedia/commons/1/1a/Henryk_Sienkiewicz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s://www.youtube.com/watch?v=YzoPmyelSzw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2/Flag_of_Poland.svg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hyperlink" Target="http://upload.wikimedia.org/wikipedia/commons/2/2e/Coat_of_arms_of_Poland-official.png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C657324E-8085-26E0-2866-ED060A0D3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076700"/>
            <a:ext cx="6119812" cy="11890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altLang="cs-CZ" sz="4000" b="1" dirty="0">
                <a:solidFill>
                  <a:schemeClr val="tx2"/>
                </a:solidFill>
                <a:latin typeface="+mn-lt"/>
              </a:rPr>
              <a:t>Polská republika</a:t>
            </a:r>
          </a:p>
          <a:p>
            <a:pPr algn="ctr" eaLnBrk="1" hangingPunct="1">
              <a:defRPr/>
            </a:pPr>
            <a:r>
              <a:rPr lang="cs-CZ" altLang="cs-CZ" sz="3200" b="1" dirty="0">
                <a:solidFill>
                  <a:schemeClr val="tx2"/>
                </a:solidFill>
                <a:latin typeface="+mn-lt"/>
              </a:rPr>
              <a:t>Vlastivěda – 5. ročník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F7E4DEF-0799-D98B-DEC7-0142C0A5584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Nejvyšší pohoří</a:t>
            </a:r>
          </a:p>
        </p:txBody>
      </p:sp>
      <p:pic>
        <p:nvPicPr>
          <p:cNvPr id="19526" name="Picture 70">
            <a:extLst>
              <a:ext uri="{FF2B5EF4-FFF2-40B4-BE49-F238E27FC236}">
                <a16:creationId xmlns:a16="http://schemas.microsoft.com/office/drawing/2014/main" id="{1B24B789-267B-FEE5-5AC4-6304DEDE2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40322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77">
            <a:extLst>
              <a:ext uri="{FF2B5EF4-FFF2-40B4-BE49-F238E27FC236}">
                <a16:creationId xmlns:a16="http://schemas.microsoft.com/office/drawing/2014/main" id="{00135C8A-8E72-EAE6-49FB-DDE6E6EC5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500438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000" b="1"/>
              <a:t>Vysoké Tatry</a:t>
            </a:r>
          </a:p>
        </p:txBody>
      </p:sp>
      <p:grpSp>
        <p:nvGrpSpPr>
          <p:cNvPr id="19542" name="Group 86">
            <a:extLst>
              <a:ext uri="{FF2B5EF4-FFF2-40B4-BE49-F238E27FC236}">
                <a16:creationId xmlns:a16="http://schemas.microsoft.com/office/drawing/2014/main" id="{2A1C5428-A745-DCEA-EE17-DA710317342B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292600"/>
            <a:ext cx="3240088" cy="2455863"/>
            <a:chOff x="476" y="2704"/>
            <a:chExt cx="2041" cy="1547"/>
          </a:xfrm>
        </p:grpSpPr>
        <p:pic>
          <p:nvPicPr>
            <p:cNvPr id="11277" name="Picture 74">
              <a:extLst>
                <a:ext uri="{FF2B5EF4-FFF2-40B4-BE49-F238E27FC236}">
                  <a16:creationId xmlns:a16="http://schemas.microsoft.com/office/drawing/2014/main" id="{12A89EE5-105C-4FB6-5E6B-4FF2B7762A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704"/>
              <a:ext cx="2041" cy="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Text Box 78">
              <a:extLst>
                <a:ext uri="{FF2B5EF4-FFF2-40B4-BE49-F238E27FC236}">
                  <a16:creationId xmlns:a16="http://schemas.microsoft.com/office/drawing/2014/main" id="{148AE643-9FBF-7F5E-5493-8B86A474A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3997"/>
              <a:ext cx="1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000" b="1"/>
                <a:t>Jizerské hory</a:t>
              </a:r>
            </a:p>
          </p:txBody>
        </p:sp>
      </p:grpSp>
      <p:grpSp>
        <p:nvGrpSpPr>
          <p:cNvPr id="19541" name="Group 85">
            <a:extLst>
              <a:ext uri="{FF2B5EF4-FFF2-40B4-BE49-F238E27FC236}">
                <a16:creationId xmlns:a16="http://schemas.microsoft.com/office/drawing/2014/main" id="{21AB6237-6B31-8C46-457C-BAACB4AB7F24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1628775"/>
            <a:ext cx="3313113" cy="2533650"/>
            <a:chOff x="3288" y="1026"/>
            <a:chExt cx="2087" cy="1596"/>
          </a:xfrm>
        </p:grpSpPr>
        <p:pic>
          <p:nvPicPr>
            <p:cNvPr id="11275" name="Picture 72">
              <a:extLst>
                <a:ext uri="{FF2B5EF4-FFF2-40B4-BE49-F238E27FC236}">
                  <a16:creationId xmlns:a16="http://schemas.microsoft.com/office/drawing/2014/main" id="{47C607AA-6807-083B-7F1B-03E1701011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1026"/>
              <a:ext cx="2087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Text Box 79">
              <a:extLst>
                <a:ext uri="{FF2B5EF4-FFF2-40B4-BE49-F238E27FC236}">
                  <a16:creationId xmlns:a16="http://schemas.microsoft.com/office/drawing/2014/main" id="{AC19F613-CB87-A865-DF35-F27918CFE0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1" y="2364"/>
              <a:ext cx="1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000" b="1"/>
                <a:t>Nízké Beskydy</a:t>
              </a:r>
            </a:p>
          </p:txBody>
        </p:sp>
      </p:grpSp>
      <p:grpSp>
        <p:nvGrpSpPr>
          <p:cNvPr id="19543" name="Group 87">
            <a:extLst>
              <a:ext uri="{FF2B5EF4-FFF2-40B4-BE49-F238E27FC236}">
                <a16:creationId xmlns:a16="http://schemas.microsoft.com/office/drawing/2014/main" id="{E3C65FF2-D4BE-B237-4013-69634BD133FC}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4292600"/>
            <a:ext cx="3673475" cy="2449513"/>
            <a:chOff x="3061" y="2704"/>
            <a:chExt cx="2314" cy="1543"/>
          </a:xfrm>
        </p:grpSpPr>
        <p:pic>
          <p:nvPicPr>
            <p:cNvPr id="11273" name="Picture 76">
              <a:extLst>
                <a:ext uri="{FF2B5EF4-FFF2-40B4-BE49-F238E27FC236}">
                  <a16:creationId xmlns:a16="http://schemas.microsoft.com/office/drawing/2014/main" id="{C376AF37-3DE0-725F-1305-6AB711BF4A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704"/>
              <a:ext cx="2314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Text Box 80">
              <a:extLst>
                <a:ext uri="{FF2B5EF4-FFF2-40B4-BE49-F238E27FC236}">
                  <a16:creationId xmlns:a16="http://schemas.microsoft.com/office/drawing/2014/main" id="{788E7E35-4DC7-4A90-335A-F2089444B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3997"/>
              <a:ext cx="1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000" b="1"/>
                <a:t>Krkonoše</a:t>
              </a:r>
            </a:p>
          </p:txBody>
        </p:sp>
      </p:grpSp>
      <p:sp>
        <p:nvSpPr>
          <p:cNvPr id="11272" name="AutoShape 81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60BA5698-8AA5-E235-3A7F-E1BC77429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260350"/>
            <a:ext cx="288925" cy="360363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polsko_205">
            <a:extLst>
              <a:ext uri="{FF2B5EF4-FFF2-40B4-BE49-F238E27FC236}">
                <a16:creationId xmlns:a16="http://schemas.microsoft.com/office/drawing/2014/main" id="{7629C4B9-8931-0DF1-721A-920800FDA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473551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7">
            <a:extLst>
              <a:ext uri="{FF2B5EF4-FFF2-40B4-BE49-F238E27FC236}">
                <a16:creationId xmlns:a16="http://schemas.microsoft.com/office/drawing/2014/main" id="{2234DD4F-4FC7-3795-69A2-03F14D14B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30175"/>
            <a:ext cx="5327650" cy="8318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cs-CZ" altLang="cs-CZ" sz="4800" b="1" dirty="0">
                <a:latin typeface="+mj-lt"/>
              </a:rPr>
              <a:t>VODSTVO</a:t>
            </a:r>
          </a:p>
        </p:txBody>
      </p:sp>
      <p:sp>
        <p:nvSpPr>
          <p:cNvPr id="12292" name="Text Box 8">
            <a:extLst>
              <a:ext uri="{FF2B5EF4-FFF2-40B4-BE49-F238E27FC236}">
                <a16:creationId xmlns:a16="http://schemas.microsoft.com/office/drawing/2014/main" id="{7B0E13D4-A103-C104-7A94-E700BB2A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700213"/>
            <a:ext cx="3529012" cy="418623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cs-CZ" altLang="cs-CZ" sz="2800" b="1" dirty="0">
                <a:cs typeface="Arial" panose="020B0604020202020204" pitchFamily="34" charset="0"/>
              </a:rPr>
              <a:t>Všechny polské řeky tečou na sever – </a:t>
            </a:r>
            <a:r>
              <a:rPr lang="cs-CZ" altLang="cs-CZ" sz="2800" b="1" u="sng" dirty="0">
                <a:cs typeface="Arial" panose="020B0604020202020204" pitchFamily="34" charset="0"/>
              </a:rPr>
              <a:t>Baltské moře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  <a:defRPr/>
            </a:pPr>
            <a:r>
              <a:rPr lang="cs-CZ" altLang="cs-CZ" sz="2800" b="1" u="sng" dirty="0">
                <a:cs typeface="Arial" panose="020B0604020202020204" pitchFamily="34" charset="0"/>
              </a:rPr>
              <a:t>Visla</a:t>
            </a:r>
            <a:r>
              <a:rPr lang="cs-CZ" altLang="cs-CZ" sz="2800" b="1" dirty="0">
                <a:cs typeface="Arial" panose="020B0604020202020204" pitchFamily="34" charset="0"/>
              </a:rPr>
              <a:t> – Krakov, Varšava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  <a:defRPr/>
            </a:pPr>
            <a:r>
              <a:rPr lang="cs-CZ" altLang="cs-CZ" sz="2800" b="1" u="sng" dirty="0">
                <a:cs typeface="Arial" panose="020B0604020202020204" pitchFamily="34" charset="0"/>
              </a:rPr>
              <a:t>Odra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  <a:defRPr/>
            </a:pPr>
            <a:r>
              <a:rPr lang="cs-CZ" altLang="cs-CZ" sz="2800" b="1" dirty="0">
                <a:cs typeface="Arial" panose="020B0604020202020204" pitchFamily="34" charset="0"/>
              </a:rPr>
              <a:t>Přístavy – Štětín, Gdaňsk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F67196-212C-EF05-23D6-5ECC50FDE21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2314575" cy="1096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Řeky</a:t>
            </a:r>
          </a:p>
        </p:txBody>
      </p:sp>
      <p:grpSp>
        <p:nvGrpSpPr>
          <p:cNvPr id="32783" name="Group 15">
            <a:extLst>
              <a:ext uri="{FF2B5EF4-FFF2-40B4-BE49-F238E27FC236}">
                <a16:creationId xmlns:a16="http://schemas.microsoft.com/office/drawing/2014/main" id="{7DE34556-C2A1-F07D-127B-5DF102AB360A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3975100"/>
            <a:ext cx="3240088" cy="2436813"/>
            <a:chOff x="3198" y="2504"/>
            <a:chExt cx="2041" cy="1535"/>
          </a:xfrm>
        </p:grpSpPr>
        <p:pic>
          <p:nvPicPr>
            <p:cNvPr id="13326" name="Picture 3">
              <a:extLst>
                <a:ext uri="{FF2B5EF4-FFF2-40B4-BE49-F238E27FC236}">
                  <a16:creationId xmlns:a16="http://schemas.microsoft.com/office/drawing/2014/main" id="{E978640F-FC40-220E-4C7A-25B51E094F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2504"/>
              <a:ext cx="2041" cy="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6">
              <a:extLst>
                <a:ext uri="{FF2B5EF4-FFF2-40B4-BE49-F238E27FC236}">
                  <a16:creationId xmlns:a16="http://schemas.microsoft.com/office/drawing/2014/main" id="{5E726BBB-6696-167F-9254-11AAD291B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3566"/>
              <a:ext cx="14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000" b="1"/>
                <a:t>  Mazurské jezero</a:t>
              </a:r>
            </a:p>
          </p:txBody>
        </p:sp>
      </p:grpSp>
      <p:grpSp>
        <p:nvGrpSpPr>
          <p:cNvPr id="32775" name="Group 7">
            <a:extLst>
              <a:ext uri="{FF2B5EF4-FFF2-40B4-BE49-F238E27FC236}">
                <a16:creationId xmlns:a16="http://schemas.microsoft.com/office/drawing/2014/main" id="{A9D480CA-8EB8-7B59-E577-3F95FF638F2C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3979863"/>
            <a:ext cx="3671887" cy="2473325"/>
            <a:chOff x="521" y="2507"/>
            <a:chExt cx="2313" cy="1558"/>
          </a:xfrm>
        </p:grpSpPr>
        <p:pic>
          <p:nvPicPr>
            <p:cNvPr id="13324" name="Picture 8">
              <a:extLst>
                <a:ext uri="{FF2B5EF4-FFF2-40B4-BE49-F238E27FC236}">
                  <a16:creationId xmlns:a16="http://schemas.microsoft.com/office/drawing/2014/main" id="{765629A1-FA4F-A08D-46F2-B95468708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507"/>
              <a:ext cx="2313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5" name="Text Box 9">
              <a:extLst>
                <a:ext uri="{FF2B5EF4-FFF2-40B4-BE49-F238E27FC236}">
                  <a16:creationId xmlns:a16="http://schemas.microsoft.com/office/drawing/2014/main" id="{91F67477-E801-48E5-49C3-B45386C42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9" y="3815"/>
              <a:ext cx="6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000" b="1"/>
                <a:t>Olše</a:t>
              </a:r>
            </a:p>
          </p:txBody>
        </p:sp>
      </p:grpSp>
      <p:grpSp>
        <p:nvGrpSpPr>
          <p:cNvPr id="32782" name="Group 14">
            <a:extLst>
              <a:ext uri="{FF2B5EF4-FFF2-40B4-BE49-F238E27FC236}">
                <a16:creationId xmlns:a16="http://schemas.microsoft.com/office/drawing/2014/main" id="{6F43B42C-5569-0710-1217-AC1090B6480E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1303338"/>
            <a:ext cx="3313113" cy="2486025"/>
            <a:chOff x="3152" y="821"/>
            <a:chExt cx="2087" cy="1566"/>
          </a:xfrm>
        </p:grpSpPr>
        <p:pic>
          <p:nvPicPr>
            <p:cNvPr id="13322" name="Picture 4">
              <a:extLst>
                <a:ext uri="{FF2B5EF4-FFF2-40B4-BE49-F238E27FC236}">
                  <a16:creationId xmlns:a16="http://schemas.microsoft.com/office/drawing/2014/main" id="{96FD31A4-27AB-93BE-8EA8-EF760777F3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821"/>
              <a:ext cx="2087" cy="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3" name="Text Box 10">
              <a:extLst>
                <a:ext uri="{FF2B5EF4-FFF2-40B4-BE49-F238E27FC236}">
                  <a16:creationId xmlns:a16="http://schemas.microsoft.com/office/drawing/2014/main" id="{5522E5B5-5C76-AD41-9C1F-DFAFE6E67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1979"/>
              <a:ext cx="7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000" b="1"/>
                <a:t>Odra</a:t>
              </a:r>
            </a:p>
          </p:txBody>
        </p:sp>
      </p:grpSp>
      <p:grpSp>
        <p:nvGrpSpPr>
          <p:cNvPr id="32781" name="Group 13">
            <a:extLst>
              <a:ext uri="{FF2B5EF4-FFF2-40B4-BE49-F238E27FC236}">
                <a16:creationId xmlns:a16="http://schemas.microsoft.com/office/drawing/2014/main" id="{FD87BB39-8C45-9A8B-823A-F0870D195CF3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1304925"/>
            <a:ext cx="3313113" cy="2481263"/>
            <a:chOff x="748" y="822"/>
            <a:chExt cx="2087" cy="1563"/>
          </a:xfrm>
        </p:grpSpPr>
        <p:pic>
          <p:nvPicPr>
            <p:cNvPr id="13320" name="Picture 5">
              <a:extLst>
                <a:ext uri="{FF2B5EF4-FFF2-40B4-BE49-F238E27FC236}">
                  <a16:creationId xmlns:a16="http://schemas.microsoft.com/office/drawing/2014/main" id="{C59E1144-B7B7-C12C-051C-2441F20270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822"/>
              <a:ext cx="2087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Text Box 11">
              <a:extLst>
                <a:ext uri="{FF2B5EF4-FFF2-40B4-BE49-F238E27FC236}">
                  <a16:creationId xmlns:a16="http://schemas.microsoft.com/office/drawing/2014/main" id="{ADDBF3E1-3467-688B-B823-462199992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2069"/>
              <a:ext cx="5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000" b="1"/>
                <a:t>Visla</a:t>
              </a:r>
            </a:p>
          </p:txBody>
        </p:sp>
      </p:grpSp>
      <p:sp>
        <p:nvSpPr>
          <p:cNvPr id="13319" name="AutoShape 1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944FF234-1768-38A8-3894-1C8AFF63C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260350"/>
            <a:ext cx="288925" cy="360363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201A0DE-DE64-3661-667A-A1684F3F9EE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507413" cy="14319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Varšava – hlavní město </a:t>
            </a:r>
          </a:p>
        </p:txBody>
      </p:sp>
      <p:grpSp>
        <p:nvGrpSpPr>
          <p:cNvPr id="21528" name="Group 24">
            <a:extLst>
              <a:ext uri="{FF2B5EF4-FFF2-40B4-BE49-F238E27FC236}">
                <a16:creationId xmlns:a16="http://schemas.microsoft.com/office/drawing/2014/main" id="{DD204DE4-DDD6-4491-E124-550774EF94D8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773238"/>
            <a:ext cx="3455987" cy="2382837"/>
            <a:chOff x="295" y="1117"/>
            <a:chExt cx="2177" cy="1501"/>
          </a:xfrm>
        </p:grpSpPr>
        <p:pic>
          <p:nvPicPr>
            <p:cNvPr id="14350" name="Picture 5">
              <a:extLst>
                <a:ext uri="{FF2B5EF4-FFF2-40B4-BE49-F238E27FC236}">
                  <a16:creationId xmlns:a16="http://schemas.microsoft.com/office/drawing/2014/main" id="{E3E6808F-55AF-4D09-E678-7BCEA86F57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117"/>
              <a:ext cx="1951" cy="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1" name="Text Box 15">
              <a:extLst>
                <a:ext uri="{FF2B5EF4-FFF2-40B4-BE49-F238E27FC236}">
                  <a16:creationId xmlns:a16="http://schemas.microsoft.com/office/drawing/2014/main" id="{EC75609D-64ED-9730-2FE8-C217D1C24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2364"/>
              <a:ext cx="17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000" b="1"/>
                <a:t>	Střed města</a:t>
              </a:r>
            </a:p>
          </p:txBody>
        </p:sp>
      </p:grpSp>
      <p:grpSp>
        <p:nvGrpSpPr>
          <p:cNvPr id="21523" name="Group 19">
            <a:extLst>
              <a:ext uri="{FF2B5EF4-FFF2-40B4-BE49-F238E27FC236}">
                <a16:creationId xmlns:a16="http://schemas.microsoft.com/office/drawing/2014/main" id="{CB49E9AC-24D7-53D5-3982-996F1B3A51DA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4365625"/>
            <a:ext cx="3168650" cy="2319338"/>
            <a:chOff x="521" y="2786"/>
            <a:chExt cx="1996" cy="1461"/>
          </a:xfrm>
        </p:grpSpPr>
        <p:pic>
          <p:nvPicPr>
            <p:cNvPr id="14348" name="Picture 10" descr="Foto projektu">
              <a:extLst>
                <a:ext uri="{FF2B5EF4-FFF2-40B4-BE49-F238E27FC236}">
                  <a16:creationId xmlns:a16="http://schemas.microsoft.com/office/drawing/2014/main" id="{B68B53EA-5392-275F-D06A-88A5BCE5BF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786"/>
              <a:ext cx="1769" cy="1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9" name="Text Box 16">
              <a:extLst>
                <a:ext uri="{FF2B5EF4-FFF2-40B4-BE49-F238E27FC236}">
                  <a16:creationId xmlns:a16="http://schemas.microsoft.com/office/drawing/2014/main" id="{C7A1F58F-4194-3DD2-8170-F4C7B8AC7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3997"/>
              <a:ext cx="1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000" b="1"/>
                <a:t>Zlaté terasy</a:t>
              </a:r>
            </a:p>
          </p:txBody>
        </p:sp>
      </p:grpSp>
      <p:grpSp>
        <p:nvGrpSpPr>
          <p:cNvPr id="21524" name="Group 20">
            <a:extLst>
              <a:ext uri="{FF2B5EF4-FFF2-40B4-BE49-F238E27FC236}">
                <a16:creationId xmlns:a16="http://schemas.microsoft.com/office/drawing/2014/main" id="{8163AB4C-B6E5-87F1-C29C-D90E000BA219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4406900"/>
            <a:ext cx="3313112" cy="2298700"/>
            <a:chOff x="2925" y="2776"/>
            <a:chExt cx="2087" cy="1448"/>
          </a:xfrm>
        </p:grpSpPr>
        <p:pic>
          <p:nvPicPr>
            <p:cNvPr id="14346" name="Picture 12">
              <a:extLst>
                <a:ext uri="{FF2B5EF4-FFF2-40B4-BE49-F238E27FC236}">
                  <a16:creationId xmlns:a16="http://schemas.microsoft.com/office/drawing/2014/main" id="{B99E404E-3B52-BC7C-8AE4-F10E5334E7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776"/>
              <a:ext cx="2041" cy="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7" name="Text Box 18">
              <a:extLst>
                <a:ext uri="{FF2B5EF4-FFF2-40B4-BE49-F238E27FC236}">
                  <a16:creationId xmlns:a16="http://schemas.microsoft.com/office/drawing/2014/main" id="{A6839163-E384-1347-8CC5-9F40724A4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3974"/>
              <a:ext cx="18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000" b="1"/>
                <a:t>Obchodní centrum</a:t>
              </a:r>
            </a:p>
          </p:txBody>
        </p:sp>
      </p:grpSp>
      <p:grpSp>
        <p:nvGrpSpPr>
          <p:cNvPr id="21527" name="Group 23">
            <a:extLst>
              <a:ext uri="{FF2B5EF4-FFF2-40B4-BE49-F238E27FC236}">
                <a16:creationId xmlns:a16="http://schemas.microsoft.com/office/drawing/2014/main" id="{EAC1AEBC-803F-440D-5B89-7EA5BA8838F8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1700213"/>
            <a:ext cx="3240087" cy="2447925"/>
            <a:chOff x="2971" y="1162"/>
            <a:chExt cx="2041" cy="1542"/>
          </a:xfrm>
        </p:grpSpPr>
        <p:pic>
          <p:nvPicPr>
            <p:cNvPr id="14344" name="Picture 21" descr="Památník Varšavského povstání roku 1944">
              <a:extLst>
                <a:ext uri="{FF2B5EF4-FFF2-40B4-BE49-F238E27FC236}">
                  <a16:creationId xmlns:a16="http://schemas.microsoft.com/office/drawing/2014/main" id="{9DCE1D72-8C74-EE45-7A41-BEAABC62F0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162"/>
              <a:ext cx="2041" cy="1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Text Box 22">
              <a:extLst>
                <a:ext uri="{FF2B5EF4-FFF2-40B4-BE49-F238E27FC236}">
                  <a16:creationId xmlns:a16="http://schemas.microsoft.com/office/drawing/2014/main" id="{DB415FE2-BC51-061E-FE59-C010A920D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2454"/>
              <a:ext cx="15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000" b="1"/>
                <a:t>Památník</a:t>
              </a:r>
            </a:p>
          </p:txBody>
        </p:sp>
      </p:grpSp>
      <p:sp>
        <p:nvSpPr>
          <p:cNvPr id="14343" name="AutoShape 2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91FBB16E-497A-1D80-461B-9835B29F0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260350"/>
            <a:ext cx="288925" cy="360363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30CEE47-D733-172A-22F7-119FD4357F9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/>
              <a:t>Lodž – druhé největší město</a:t>
            </a:r>
          </a:p>
        </p:txBody>
      </p:sp>
      <p:grpSp>
        <p:nvGrpSpPr>
          <p:cNvPr id="22547" name="Group 19">
            <a:extLst>
              <a:ext uri="{FF2B5EF4-FFF2-40B4-BE49-F238E27FC236}">
                <a16:creationId xmlns:a16="http://schemas.microsoft.com/office/drawing/2014/main" id="{33A05113-0037-39A1-7D96-22A62CD04796}"/>
              </a:ext>
            </a:extLst>
          </p:cNvPr>
          <p:cNvGrpSpPr>
            <a:grpSpLocks/>
          </p:cNvGrpSpPr>
          <p:nvPr/>
        </p:nvGrpSpPr>
        <p:grpSpPr bwMode="auto">
          <a:xfrm>
            <a:off x="4645025" y="4244975"/>
            <a:ext cx="3527425" cy="2389188"/>
            <a:chOff x="2835" y="2674"/>
            <a:chExt cx="2222" cy="1505"/>
          </a:xfrm>
        </p:grpSpPr>
        <p:pic>
          <p:nvPicPr>
            <p:cNvPr id="15374" name="Picture 13">
              <a:extLst>
                <a:ext uri="{FF2B5EF4-FFF2-40B4-BE49-F238E27FC236}">
                  <a16:creationId xmlns:a16="http://schemas.microsoft.com/office/drawing/2014/main" id="{F850B9AE-AC9D-2B6C-3274-6F3FE15C94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674"/>
              <a:ext cx="2222" cy="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5" name="Text Box 15">
              <a:extLst>
                <a:ext uri="{FF2B5EF4-FFF2-40B4-BE49-F238E27FC236}">
                  <a16:creationId xmlns:a16="http://schemas.microsoft.com/office/drawing/2014/main" id="{9C396D6B-0981-F878-CC02-447086400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3929"/>
              <a:ext cx="17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000" b="1"/>
                <a:t>	Sídliště</a:t>
              </a:r>
            </a:p>
          </p:txBody>
        </p:sp>
      </p:grpSp>
      <p:grpSp>
        <p:nvGrpSpPr>
          <p:cNvPr id="22548" name="Group 20">
            <a:extLst>
              <a:ext uri="{FF2B5EF4-FFF2-40B4-BE49-F238E27FC236}">
                <a16:creationId xmlns:a16="http://schemas.microsoft.com/office/drawing/2014/main" id="{E676B222-25AA-76C1-01BB-00DB0C4833DD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484313"/>
            <a:ext cx="3529013" cy="2455862"/>
            <a:chOff x="476" y="935"/>
            <a:chExt cx="2223" cy="1547"/>
          </a:xfrm>
        </p:grpSpPr>
        <p:pic>
          <p:nvPicPr>
            <p:cNvPr id="15372" name="Picture 9" descr="Historical Museum, Lodz, Poland Photo">
              <a:hlinkClick r:id="rId3"/>
              <a:extLst>
                <a:ext uri="{FF2B5EF4-FFF2-40B4-BE49-F238E27FC236}">
                  <a16:creationId xmlns:a16="http://schemas.microsoft.com/office/drawing/2014/main" id="{E4CB4848-510B-6E7A-C5DE-BFFF5B835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935"/>
              <a:ext cx="2177" cy="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3" name="Text Box 16">
              <a:extLst>
                <a:ext uri="{FF2B5EF4-FFF2-40B4-BE49-F238E27FC236}">
                  <a16:creationId xmlns:a16="http://schemas.microsoft.com/office/drawing/2014/main" id="{53721618-F8FC-2EB7-C182-160C50792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2205"/>
              <a:ext cx="9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000" b="1"/>
                <a:t>Muzeum</a:t>
              </a:r>
            </a:p>
          </p:txBody>
        </p:sp>
      </p:grpSp>
      <p:grpSp>
        <p:nvGrpSpPr>
          <p:cNvPr id="22549" name="Group 21">
            <a:extLst>
              <a:ext uri="{FF2B5EF4-FFF2-40B4-BE49-F238E27FC236}">
                <a16:creationId xmlns:a16="http://schemas.microsoft.com/office/drawing/2014/main" id="{A9814B48-F04C-B0BA-A52C-7709C4DC6F23}"/>
              </a:ext>
            </a:extLst>
          </p:cNvPr>
          <p:cNvGrpSpPr>
            <a:grpSpLocks/>
          </p:cNvGrpSpPr>
          <p:nvPr/>
        </p:nvGrpSpPr>
        <p:grpSpPr bwMode="auto">
          <a:xfrm>
            <a:off x="969963" y="4219575"/>
            <a:ext cx="3457575" cy="2449513"/>
            <a:chOff x="611" y="2658"/>
            <a:chExt cx="2178" cy="1543"/>
          </a:xfrm>
        </p:grpSpPr>
        <p:pic>
          <p:nvPicPr>
            <p:cNvPr id="15370" name="Picture 11" descr="BiNoŻ">
              <a:extLst>
                <a:ext uri="{FF2B5EF4-FFF2-40B4-BE49-F238E27FC236}">
                  <a16:creationId xmlns:a16="http://schemas.microsoft.com/office/drawing/2014/main" id="{A784F27F-2944-EE01-8055-B13BDE586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" y="2658"/>
              <a:ext cx="2042" cy="1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1" name="Text Box 17">
              <a:extLst>
                <a:ext uri="{FF2B5EF4-FFF2-40B4-BE49-F238E27FC236}">
                  <a16:creationId xmlns:a16="http://schemas.microsoft.com/office/drawing/2014/main" id="{1F9BC415-638F-6C1D-640A-E650B063F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" y="3951"/>
              <a:ext cx="10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000" b="1"/>
                <a:t>Technika</a:t>
              </a:r>
            </a:p>
          </p:txBody>
        </p:sp>
      </p:grpSp>
      <p:grpSp>
        <p:nvGrpSpPr>
          <p:cNvPr id="22551" name="Group 23">
            <a:extLst>
              <a:ext uri="{FF2B5EF4-FFF2-40B4-BE49-F238E27FC236}">
                <a16:creationId xmlns:a16="http://schemas.microsoft.com/office/drawing/2014/main" id="{78851927-74C5-0E59-882A-9C96E9FBD099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1484313"/>
            <a:ext cx="3673475" cy="2449512"/>
            <a:chOff x="2925" y="935"/>
            <a:chExt cx="2314" cy="1543"/>
          </a:xfrm>
        </p:grpSpPr>
        <p:pic>
          <p:nvPicPr>
            <p:cNvPr id="15368" name="Picture 7">
              <a:extLst>
                <a:ext uri="{FF2B5EF4-FFF2-40B4-BE49-F238E27FC236}">
                  <a16:creationId xmlns:a16="http://schemas.microsoft.com/office/drawing/2014/main" id="{10EE92F1-D05D-F47F-38F1-8A75EDB4B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935"/>
              <a:ext cx="2314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9" name="Text Box 18">
              <a:extLst>
                <a:ext uri="{FF2B5EF4-FFF2-40B4-BE49-F238E27FC236}">
                  <a16:creationId xmlns:a16="http://schemas.microsoft.com/office/drawing/2014/main" id="{EF8D0C4B-972A-CC4F-6FF3-A6522EE46D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2182"/>
              <a:ext cx="998" cy="2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000" b="1"/>
                <a:t>Universita</a:t>
              </a:r>
            </a:p>
          </p:txBody>
        </p:sp>
      </p:grpSp>
      <p:sp>
        <p:nvSpPr>
          <p:cNvPr id="15367" name="AutoShape 22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49C4988A-9948-24DB-5262-6E9B6B5BB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260350"/>
            <a:ext cx="288925" cy="360363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7D68F80-C475-9A2C-8C5F-F3A173F5CCE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0075" y="244475"/>
            <a:ext cx="3467100" cy="14319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Krakov</a:t>
            </a:r>
          </a:p>
        </p:txBody>
      </p:sp>
      <p:pic>
        <p:nvPicPr>
          <p:cNvPr id="23559" name="Picture 7">
            <a:extLst>
              <a:ext uri="{FF2B5EF4-FFF2-40B4-BE49-F238E27FC236}">
                <a16:creationId xmlns:a16="http://schemas.microsoft.com/office/drawing/2014/main" id="{A0EB90A3-1BA6-8F4C-7F93-9C5BAF5A1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52888"/>
            <a:ext cx="367188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>
            <a:extLst>
              <a:ext uri="{FF2B5EF4-FFF2-40B4-BE49-F238E27FC236}">
                <a16:creationId xmlns:a16="http://schemas.microsoft.com/office/drawing/2014/main" id="{853E4CDE-62DC-82FA-41A4-D81D69D7E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065213"/>
            <a:ext cx="467995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 Box 12">
            <a:extLst>
              <a:ext uri="{FF2B5EF4-FFF2-40B4-BE49-F238E27FC236}">
                <a16:creationId xmlns:a16="http://schemas.microsoft.com/office/drawing/2014/main" id="{4E3F1191-D1D3-D728-3A96-52E2D769F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6092825"/>
            <a:ext cx="216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000" b="1"/>
              <a:t>Starobylé jádro</a:t>
            </a:r>
          </a:p>
        </p:txBody>
      </p:sp>
      <p:grpSp>
        <p:nvGrpSpPr>
          <p:cNvPr id="23570" name="Group 18">
            <a:extLst>
              <a:ext uri="{FF2B5EF4-FFF2-40B4-BE49-F238E27FC236}">
                <a16:creationId xmlns:a16="http://schemas.microsoft.com/office/drawing/2014/main" id="{AEDD7FF5-D626-2F46-0D51-EF8B823AF781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4098925"/>
            <a:ext cx="3673475" cy="2449513"/>
            <a:chOff x="385" y="2582"/>
            <a:chExt cx="2314" cy="1543"/>
          </a:xfrm>
        </p:grpSpPr>
        <p:pic>
          <p:nvPicPr>
            <p:cNvPr id="16396" name="Picture 9">
              <a:extLst>
                <a:ext uri="{FF2B5EF4-FFF2-40B4-BE49-F238E27FC236}">
                  <a16:creationId xmlns:a16="http://schemas.microsoft.com/office/drawing/2014/main" id="{AF070965-A97E-9C41-8053-B78C10C71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582"/>
              <a:ext cx="2314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7" name="Text Box 13">
              <a:extLst>
                <a:ext uri="{FF2B5EF4-FFF2-40B4-BE49-F238E27FC236}">
                  <a16:creationId xmlns:a16="http://schemas.microsoft.com/office/drawing/2014/main" id="{D9C048BE-B079-5D84-652E-81DA923998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3838"/>
              <a:ext cx="20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000" b="1"/>
                <a:t>Pohled přes Vislu</a:t>
              </a:r>
            </a:p>
          </p:txBody>
        </p:sp>
      </p:grpSp>
      <p:sp>
        <p:nvSpPr>
          <p:cNvPr id="23566" name="Text Box 14">
            <a:extLst>
              <a:ext uri="{FF2B5EF4-FFF2-40B4-BE49-F238E27FC236}">
                <a16:creationId xmlns:a16="http://schemas.microsoft.com/office/drawing/2014/main" id="{99B6C3AF-0931-495A-1D9D-750886984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500438"/>
            <a:ext cx="2735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000" b="1"/>
              <a:t>	Zámek</a:t>
            </a:r>
          </a:p>
        </p:txBody>
      </p:sp>
      <p:grpSp>
        <p:nvGrpSpPr>
          <p:cNvPr id="23568" name="Group 16">
            <a:extLst>
              <a:ext uri="{FF2B5EF4-FFF2-40B4-BE49-F238E27FC236}">
                <a16:creationId xmlns:a16="http://schemas.microsoft.com/office/drawing/2014/main" id="{B209FDA9-C662-9481-DDB1-5B66C37B6685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484313"/>
            <a:ext cx="3527425" cy="2341562"/>
            <a:chOff x="113" y="935"/>
            <a:chExt cx="2222" cy="1475"/>
          </a:xfrm>
        </p:grpSpPr>
        <p:pic>
          <p:nvPicPr>
            <p:cNvPr id="16394" name="Picture 5">
              <a:extLst>
                <a:ext uri="{FF2B5EF4-FFF2-40B4-BE49-F238E27FC236}">
                  <a16:creationId xmlns:a16="http://schemas.microsoft.com/office/drawing/2014/main" id="{14E22E72-42A9-055E-4D11-7730472734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935"/>
              <a:ext cx="1950" cy="1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5" name="Text Box 15">
              <a:extLst>
                <a:ext uri="{FF2B5EF4-FFF2-40B4-BE49-F238E27FC236}">
                  <a16:creationId xmlns:a16="http://schemas.microsoft.com/office/drawing/2014/main" id="{E65872E1-2D68-B8F0-0EED-A3D1BF0A2B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2160"/>
              <a:ext cx="17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000" b="1"/>
                <a:t>	Střed města</a:t>
              </a:r>
            </a:p>
          </p:txBody>
        </p:sp>
      </p:grpSp>
      <p:sp>
        <p:nvSpPr>
          <p:cNvPr id="16393" name="AutoShape 1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32A39F8C-F504-F714-5507-3E661EC06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260350"/>
            <a:ext cx="288925" cy="360363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/>
      <p:bldP spid="235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C93F088-4B35-A258-0E21-05B43B4760A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Gdaňsk – přístavní město</a:t>
            </a:r>
          </a:p>
        </p:txBody>
      </p:sp>
      <p:pic>
        <p:nvPicPr>
          <p:cNvPr id="17411" name="Picture 7">
            <a:extLst>
              <a:ext uri="{FF2B5EF4-FFF2-40B4-BE49-F238E27FC236}">
                <a16:creationId xmlns:a16="http://schemas.microsoft.com/office/drawing/2014/main" id="{A4E31C1C-B10D-48ED-CF6F-E8E0CC992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875"/>
            <a:ext cx="338455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3">
            <a:extLst>
              <a:ext uri="{FF2B5EF4-FFF2-40B4-BE49-F238E27FC236}">
                <a16:creationId xmlns:a16="http://schemas.microsoft.com/office/drawing/2014/main" id="{AA3CBC50-3BA2-3746-9009-31363364A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2600"/>
            <a:ext cx="309562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4">
            <a:extLst>
              <a:ext uri="{FF2B5EF4-FFF2-40B4-BE49-F238E27FC236}">
                <a16:creationId xmlns:a16="http://schemas.microsoft.com/office/drawing/2014/main" id="{53653ED5-E3DF-4C3F-19EA-13F04B72F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573463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000" b="1"/>
              <a:t>    Starobylé jádro</a:t>
            </a:r>
          </a:p>
        </p:txBody>
      </p:sp>
      <p:sp>
        <p:nvSpPr>
          <p:cNvPr id="17414" name="Text Box 15">
            <a:extLst>
              <a:ext uri="{FF2B5EF4-FFF2-40B4-BE49-F238E27FC236}">
                <a16:creationId xmlns:a16="http://schemas.microsoft.com/office/drawing/2014/main" id="{C89F4A40-D79E-D68C-04A1-30BB7FC04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6200775"/>
            <a:ext cx="2557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000" b="1"/>
              <a:t> Mazurské jezero</a:t>
            </a:r>
          </a:p>
        </p:txBody>
      </p:sp>
      <p:grpSp>
        <p:nvGrpSpPr>
          <p:cNvPr id="17415" name="Group 21">
            <a:extLst>
              <a:ext uri="{FF2B5EF4-FFF2-40B4-BE49-F238E27FC236}">
                <a16:creationId xmlns:a16="http://schemas.microsoft.com/office/drawing/2014/main" id="{DC01627E-9CE5-8386-9BD9-BC27F64E689E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4295775"/>
            <a:ext cx="3529012" cy="2284413"/>
            <a:chOff x="385" y="2706"/>
            <a:chExt cx="2223" cy="1439"/>
          </a:xfrm>
        </p:grpSpPr>
        <p:pic>
          <p:nvPicPr>
            <p:cNvPr id="17423" name="Picture 11">
              <a:extLst>
                <a:ext uri="{FF2B5EF4-FFF2-40B4-BE49-F238E27FC236}">
                  <a16:creationId xmlns:a16="http://schemas.microsoft.com/office/drawing/2014/main" id="{06822FC7-ACB4-E46F-62E7-0FB8FAA96C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706"/>
              <a:ext cx="2223" cy="1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4" name="Text Box 16">
              <a:extLst>
                <a:ext uri="{FF2B5EF4-FFF2-40B4-BE49-F238E27FC236}">
                  <a16:creationId xmlns:a16="http://schemas.microsoft.com/office/drawing/2014/main" id="{278E7618-C754-9A95-4876-68DD5E660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3884"/>
              <a:ext cx="9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000" b="1"/>
                <a:t>Loděnice</a:t>
              </a:r>
            </a:p>
          </p:txBody>
        </p:sp>
      </p:grpSp>
      <p:grpSp>
        <p:nvGrpSpPr>
          <p:cNvPr id="17416" name="Group 22">
            <a:extLst>
              <a:ext uri="{FF2B5EF4-FFF2-40B4-BE49-F238E27FC236}">
                <a16:creationId xmlns:a16="http://schemas.microsoft.com/office/drawing/2014/main" id="{24F1FF0E-A942-61DF-AA5F-6ECA570BC2E7}"/>
              </a:ext>
            </a:extLst>
          </p:cNvPr>
          <p:cNvGrpSpPr>
            <a:grpSpLocks/>
          </p:cNvGrpSpPr>
          <p:nvPr/>
        </p:nvGrpSpPr>
        <p:grpSpPr bwMode="auto">
          <a:xfrm>
            <a:off x="504825" y="1557338"/>
            <a:ext cx="3635375" cy="2447925"/>
            <a:chOff x="318" y="981"/>
            <a:chExt cx="2290" cy="1542"/>
          </a:xfrm>
        </p:grpSpPr>
        <p:pic>
          <p:nvPicPr>
            <p:cNvPr id="17421" name="Picture 5">
              <a:extLst>
                <a:ext uri="{FF2B5EF4-FFF2-40B4-BE49-F238E27FC236}">
                  <a16:creationId xmlns:a16="http://schemas.microsoft.com/office/drawing/2014/main" id="{9800748D-37F0-7819-B7FF-5D71FD278F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" y="981"/>
              <a:ext cx="2290" cy="1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2" name="Text Box 17">
              <a:extLst>
                <a:ext uri="{FF2B5EF4-FFF2-40B4-BE49-F238E27FC236}">
                  <a16:creationId xmlns:a16="http://schemas.microsoft.com/office/drawing/2014/main" id="{EB1FC951-AA42-9D26-FD82-BCF2BFE7F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9" y="2273"/>
              <a:ext cx="9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000" b="1"/>
                <a:t>Přístav</a:t>
              </a:r>
            </a:p>
          </p:txBody>
        </p:sp>
      </p:grpSp>
      <p:grpSp>
        <p:nvGrpSpPr>
          <p:cNvPr id="17417" name="Group 20">
            <a:extLst>
              <a:ext uri="{FF2B5EF4-FFF2-40B4-BE49-F238E27FC236}">
                <a16:creationId xmlns:a16="http://schemas.microsoft.com/office/drawing/2014/main" id="{416BCCB0-EAC2-0C9C-0691-46C41BB647A9}"/>
              </a:ext>
            </a:extLst>
          </p:cNvPr>
          <p:cNvGrpSpPr>
            <a:grpSpLocks/>
          </p:cNvGrpSpPr>
          <p:nvPr/>
        </p:nvGrpSpPr>
        <p:grpSpPr bwMode="auto">
          <a:xfrm>
            <a:off x="4535488" y="4292600"/>
            <a:ext cx="3132137" cy="2322513"/>
            <a:chOff x="2857" y="2704"/>
            <a:chExt cx="1973" cy="1463"/>
          </a:xfrm>
        </p:grpSpPr>
        <p:pic>
          <p:nvPicPr>
            <p:cNvPr id="17419" name="Picture 18">
              <a:extLst>
                <a:ext uri="{FF2B5EF4-FFF2-40B4-BE49-F238E27FC236}">
                  <a16:creationId xmlns:a16="http://schemas.microsoft.com/office/drawing/2014/main" id="{D94C57F8-213C-C0EC-D624-4E047A342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04"/>
              <a:ext cx="1950" cy="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0" name="Text Box 19">
              <a:extLst>
                <a:ext uri="{FF2B5EF4-FFF2-40B4-BE49-F238E27FC236}">
                  <a16:creationId xmlns:a16="http://schemas.microsoft.com/office/drawing/2014/main" id="{DE795EF0-ED28-3E59-7298-E73BF81C5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7" y="3906"/>
              <a:ext cx="16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000" b="1"/>
                <a:t> Mazurské jezero</a:t>
              </a:r>
            </a:p>
          </p:txBody>
        </p:sp>
      </p:grpSp>
      <p:sp>
        <p:nvSpPr>
          <p:cNvPr id="17418" name="AutoShape 2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0ED604F0-4ACB-5BDB-23E9-24770BC21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260350"/>
            <a:ext cx="288925" cy="360363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1E651499-59B2-35A9-AC42-7D2BD6BD308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79413" y="19050"/>
            <a:ext cx="8385175" cy="1431925"/>
          </a:xfrm>
        </p:spPr>
        <p:txBody>
          <a:bodyPr/>
          <a:lstStyle/>
          <a:p>
            <a:pPr eaLnBrk="1" hangingPunct="1"/>
            <a:r>
              <a:rPr lang="cs-CZ" altLang="cs-CZ" b="0">
                <a:solidFill>
                  <a:schemeClr val="tx1"/>
                </a:solidFill>
                <a:effectLst/>
              </a:rPr>
              <a:t>Gdaňsk, Štětín</a:t>
            </a:r>
          </a:p>
        </p:txBody>
      </p:sp>
      <p:pic>
        <p:nvPicPr>
          <p:cNvPr id="18435" name="Picture 6" descr="Soubor:Stocznia.jpg">
            <a:hlinkClick r:id="rId2"/>
            <a:extLst>
              <a:ext uri="{FF2B5EF4-FFF2-40B4-BE49-F238E27FC236}">
                <a16:creationId xmlns:a16="http://schemas.microsoft.com/office/drawing/2014/main" id="{308FC2B1-44F6-E2C0-5484-E1AA4D879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491966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gdansk-_pristav">
            <a:extLst>
              <a:ext uri="{FF2B5EF4-FFF2-40B4-BE49-F238E27FC236}">
                <a16:creationId xmlns:a16="http://schemas.microsoft.com/office/drawing/2014/main" id="{C2AE3686-6AE6-088C-A869-FA284122E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341438"/>
            <a:ext cx="26924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2" descr="Gdaňsk - ">
            <a:extLst>
              <a:ext uri="{FF2B5EF4-FFF2-40B4-BE49-F238E27FC236}">
                <a16:creationId xmlns:a16="http://schemas.microsoft.com/office/drawing/2014/main" id="{B76C03DD-950A-EEE8-347A-C0AC991C6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500438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13">
            <a:extLst>
              <a:ext uri="{FF2B5EF4-FFF2-40B4-BE49-F238E27FC236}">
                <a16:creationId xmlns:a16="http://schemas.microsoft.com/office/drawing/2014/main" id="{62146251-74EA-C9D0-98C3-C4E689B65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734050"/>
            <a:ext cx="316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000" b="1">
                <a:latin typeface="Garamond" panose="02020404030301010803" pitchFamily="18" charset="0"/>
              </a:rPr>
              <a:t>Gdaňsk – Benátky severu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F2A6889-19F6-2B6F-6475-AE9B4624694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chemeClr val="tx1"/>
                </a:solidFill>
                <a:effectLst/>
              </a:rPr>
              <a:t>Vratislav</a:t>
            </a:r>
          </a:p>
        </p:txBody>
      </p:sp>
      <p:pic>
        <p:nvPicPr>
          <p:cNvPr id="19459" name="Picture 5" descr="The town square in Wrocław">
            <a:extLst>
              <a:ext uri="{FF2B5EF4-FFF2-40B4-BE49-F238E27FC236}">
                <a16:creationId xmlns:a16="http://schemas.microsoft.com/office/drawing/2014/main" id="{E71F3D10-A8FE-0057-3E06-7072C932F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96975"/>
            <a:ext cx="37433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City Hall">
            <a:extLst>
              <a:ext uri="{FF2B5EF4-FFF2-40B4-BE49-F238E27FC236}">
                <a16:creationId xmlns:a16="http://schemas.microsoft.com/office/drawing/2014/main" id="{658980E2-F84A-A253-74A2-7E96CD831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37909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University of Wrocław">
            <a:extLst>
              <a:ext uri="{FF2B5EF4-FFF2-40B4-BE49-F238E27FC236}">
                <a16:creationId xmlns:a16="http://schemas.microsoft.com/office/drawing/2014/main" id="{5DF8E7D4-25C2-5B8A-87EB-FDE01FDB0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76700"/>
            <a:ext cx="36004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Lešno - náměstí s radnicí, pobýval zde J.A.Komenský">
            <a:extLst>
              <a:ext uri="{FF2B5EF4-FFF2-40B4-BE49-F238E27FC236}">
                <a16:creationId xmlns:a16="http://schemas.microsoft.com/office/drawing/2014/main" id="{F6C8A01E-8438-140D-9710-60DF6032B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73463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7">
            <a:extLst>
              <a:ext uri="{FF2B5EF4-FFF2-40B4-BE49-F238E27FC236}">
                <a16:creationId xmlns:a16="http://schemas.microsoft.com/office/drawing/2014/main" id="{92FC6D6D-DF1B-6CFA-5200-795FFEF20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850" y="6163306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Lešno</a:t>
            </a:r>
          </a:p>
        </p:txBody>
      </p:sp>
      <p:pic>
        <p:nvPicPr>
          <p:cNvPr id="20484" name="Picture 9" descr="Poznaň - radnice">
            <a:extLst>
              <a:ext uri="{FF2B5EF4-FFF2-40B4-BE49-F238E27FC236}">
                <a16:creationId xmlns:a16="http://schemas.microsoft.com/office/drawing/2014/main" id="{FDEE51AF-7580-A213-8B31-F3C1FABC8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908050"/>
            <a:ext cx="31718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10">
            <a:extLst>
              <a:ext uri="{FF2B5EF4-FFF2-40B4-BE49-F238E27FC236}">
                <a16:creationId xmlns:a16="http://schemas.microsoft.com/office/drawing/2014/main" id="{4037CB9A-B827-73A9-3C6E-A746F725F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7625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400" b="1" dirty="0">
                <a:latin typeface="Garamond" panose="02020404030301010803" pitchFamily="18" charset="0"/>
              </a:rPr>
              <a:t>Poznaň</a:t>
            </a:r>
          </a:p>
        </p:txBody>
      </p:sp>
      <p:pic>
        <p:nvPicPr>
          <p:cNvPr id="20486" name="Picture 12" descr="Čenstochová - slavné poutní místo">
            <a:extLst>
              <a:ext uri="{FF2B5EF4-FFF2-40B4-BE49-F238E27FC236}">
                <a16:creationId xmlns:a16="http://schemas.microsoft.com/office/drawing/2014/main" id="{C74D2CF8-3C6E-B6ED-DE95-16684A4F6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B2DDCB-9716-F89E-C5F7-0A4FD745D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+mn-lt"/>
              </a:rPr>
              <a:t>Opakování učiva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3B2012-860A-3D4F-3D45-A049C2811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Hlavní města Evropy </a:t>
            </a:r>
            <a:endParaRPr lang="cs-CZ" dirty="0">
              <a:effectLst/>
            </a:endParaRPr>
          </a:p>
          <a:p>
            <a:endParaRPr lang="cs-CZ" dirty="0">
              <a:effectLst/>
            </a:endParaRPr>
          </a:p>
          <a:p>
            <a:r>
              <a:rPr lang="cs-CZ" altLang="cs-CZ" sz="3200" dirty="0">
                <a:hlinkClick r:id="rId3"/>
              </a:rPr>
              <a:t>Polsko, představení </a:t>
            </a:r>
            <a:endParaRPr lang="cs-CZ" altLang="cs-CZ" sz="3200" dirty="0"/>
          </a:p>
          <a:p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428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Sopoty - moderní architektura">
            <a:extLst>
              <a:ext uri="{FF2B5EF4-FFF2-40B4-BE49-F238E27FC236}">
                <a16:creationId xmlns:a16="http://schemas.microsoft.com/office/drawing/2014/main" id="{F485ADF9-65F5-FF13-9903-C48B55F1B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6">
            <a:extLst>
              <a:ext uri="{FF2B5EF4-FFF2-40B4-BE49-F238E27FC236}">
                <a16:creationId xmlns:a16="http://schemas.microsoft.com/office/drawing/2014/main" id="{9856346E-36EA-CF40-602D-883A7F03B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068638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400" b="1" dirty="0">
                <a:latin typeface="Garamond" panose="02020404030301010803" pitchFamily="18" charset="0"/>
              </a:rPr>
              <a:t>Sopoty</a:t>
            </a:r>
          </a:p>
        </p:txBody>
      </p:sp>
      <p:pic>
        <p:nvPicPr>
          <p:cNvPr id="21508" name="Picture 8" descr="Vlčí doupě - Hitlerův bunkr">
            <a:extLst>
              <a:ext uri="{FF2B5EF4-FFF2-40B4-BE49-F238E27FC236}">
                <a16:creationId xmlns:a16="http://schemas.microsoft.com/office/drawing/2014/main" id="{EA4BCF7B-C113-E2E5-FC2F-30447FF60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84313"/>
            <a:ext cx="3960812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9">
            <a:extLst>
              <a:ext uri="{FF2B5EF4-FFF2-40B4-BE49-F238E27FC236}">
                <a16:creationId xmlns:a16="http://schemas.microsoft.com/office/drawing/2014/main" id="{05F49A82-1A7C-F344-BD87-FC034F39B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4221163"/>
            <a:ext cx="367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FFFF00"/>
                </a:solidFill>
                <a:latin typeface="Garamond" panose="02020404030301010803" pitchFamily="18" charset="0"/>
              </a:rPr>
              <a:t>Vlčí doupě – </a:t>
            </a:r>
            <a:r>
              <a:rPr lang="cs-CZ" altLang="cs-CZ" sz="1800" b="1" dirty="0">
                <a:solidFill>
                  <a:srgbClr val="FFFF00"/>
                </a:solidFill>
                <a:latin typeface="Garamond" panose="02020404030301010803" pitchFamily="18" charset="0"/>
              </a:rPr>
              <a:t>Hitlerův bunkr</a:t>
            </a:r>
          </a:p>
        </p:txBody>
      </p:sp>
      <p:pic>
        <p:nvPicPr>
          <p:cNvPr id="21510" name="Picture 10" descr="Vělička - solné doly">
            <a:extLst>
              <a:ext uri="{FF2B5EF4-FFF2-40B4-BE49-F238E27FC236}">
                <a16:creationId xmlns:a16="http://schemas.microsoft.com/office/drawing/2014/main" id="{153463A1-643B-E08F-7888-8B7A896DC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6338"/>
            <a:ext cx="4392612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11">
            <a:extLst>
              <a:ext uri="{FF2B5EF4-FFF2-40B4-BE49-F238E27FC236}">
                <a16:creationId xmlns:a16="http://schemas.microsoft.com/office/drawing/2014/main" id="{0BA9413C-0E4B-2F83-2ED5-7C7E344F6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805488"/>
            <a:ext cx="2881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cs-CZ" altLang="cs-CZ" sz="1800">
              <a:latin typeface="Garamond" panose="02020404030301010803" pitchFamily="18" charset="0"/>
            </a:endParaRPr>
          </a:p>
        </p:txBody>
      </p:sp>
      <p:sp>
        <p:nvSpPr>
          <p:cNvPr id="21512" name="Text Box 12">
            <a:extLst>
              <a:ext uri="{FF2B5EF4-FFF2-40B4-BE49-F238E27FC236}">
                <a16:creationId xmlns:a16="http://schemas.microsoft.com/office/drawing/2014/main" id="{9D88EB85-893D-C9E4-2524-345BD5C8B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589588"/>
            <a:ext cx="3025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1800" b="1" dirty="0" err="1">
                <a:solidFill>
                  <a:srgbClr val="FFFF00"/>
                </a:solidFill>
                <a:latin typeface="Garamond" panose="02020404030301010803" pitchFamily="18" charset="0"/>
              </a:rPr>
              <a:t>Vělička</a:t>
            </a:r>
            <a:r>
              <a:rPr lang="cs-CZ" altLang="cs-CZ" sz="1800" b="1" dirty="0">
                <a:solidFill>
                  <a:srgbClr val="FFFF00"/>
                </a:solidFill>
                <a:latin typeface="Garamond" panose="02020404030301010803" pitchFamily="18" charset="0"/>
              </a:rPr>
              <a:t> – solné doly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bor:Wieliczka salt m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2" y="7818"/>
            <a:ext cx="9114687" cy="68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51520" y="6309320"/>
            <a:ext cx="2559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Solný důl </a:t>
            </a:r>
            <a:r>
              <a:rPr lang="cs-C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Wieliczka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3128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5CD4D3D-5FDC-A01B-45AE-F0429B05880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Hospodářství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9F49917-40D3-6E55-F29F-29104FAE121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61630" y="1698011"/>
            <a:ext cx="800735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Tx/>
            </a:pPr>
            <a:r>
              <a:rPr lang="cs-CZ" altLang="cs-CZ" sz="2800" b="1" dirty="0">
                <a:effectLst/>
              </a:rPr>
              <a:t>průmyslově – zemědělský stát</a:t>
            </a:r>
          </a:p>
          <a:p>
            <a:pPr eaLnBrk="1" hangingPunct="1">
              <a:lnSpc>
                <a:spcPct val="80000"/>
              </a:lnSpc>
              <a:buClrTx/>
            </a:pPr>
            <a:r>
              <a:rPr lang="cs-CZ" altLang="cs-CZ" sz="2800" b="1" dirty="0">
                <a:effectLst/>
              </a:rPr>
              <a:t>těžební průmysl – těžba uhlí, mědi, olova, zinku, síry, magnezitu, kaolínu, soli</a:t>
            </a:r>
          </a:p>
          <a:p>
            <a:pPr eaLnBrk="1" hangingPunct="1">
              <a:lnSpc>
                <a:spcPct val="80000"/>
              </a:lnSpc>
              <a:buClrTx/>
            </a:pPr>
            <a:r>
              <a:rPr lang="cs-CZ" altLang="cs-CZ" sz="2800" b="1" dirty="0">
                <a:effectLst/>
              </a:rPr>
              <a:t>strojírenství – auta, autobusy, lodě</a:t>
            </a:r>
          </a:p>
          <a:p>
            <a:pPr eaLnBrk="1" hangingPunct="1">
              <a:lnSpc>
                <a:spcPct val="80000"/>
              </a:lnSpc>
              <a:buClrTx/>
            </a:pPr>
            <a:r>
              <a:rPr lang="cs-CZ" altLang="cs-CZ" sz="2800" b="1" dirty="0">
                <a:effectLst/>
              </a:rPr>
              <a:t>hutní, chemický, textilní a potravinářský průmysl</a:t>
            </a:r>
          </a:p>
          <a:p>
            <a:pPr eaLnBrk="1" hangingPunct="1">
              <a:lnSpc>
                <a:spcPct val="80000"/>
              </a:lnSpc>
              <a:buClrTx/>
            </a:pPr>
            <a:r>
              <a:rPr lang="cs-CZ" altLang="cs-CZ" sz="2800" b="1" dirty="0">
                <a:effectLst/>
              </a:rPr>
              <a:t>pěstuje se obilí, len, cukrovka, řepka, chmel, ovoce a zelenina</a:t>
            </a:r>
          </a:p>
          <a:p>
            <a:pPr eaLnBrk="1" hangingPunct="1">
              <a:lnSpc>
                <a:spcPct val="80000"/>
              </a:lnSpc>
              <a:buClrTx/>
            </a:pPr>
            <a:r>
              <a:rPr lang="cs-CZ" altLang="cs-CZ" sz="2800" b="1" dirty="0">
                <a:effectLst/>
              </a:rPr>
              <a:t>chov prasat, skotu, ovcí, koní, drůbeže a rybolov</a:t>
            </a:r>
          </a:p>
        </p:txBody>
      </p:sp>
      <p:sp>
        <p:nvSpPr>
          <p:cNvPr id="22532" name="AutoShape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1FC48AC-493F-F765-DFC4-14316E5D7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260350"/>
            <a:ext cx="288925" cy="360363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A4170E1A-93F0-5E64-EF74-BAB3FCCEFDD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>
                <a:solidFill>
                  <a:schemeClr val="tx1"/>
                </a:solidFill>
                <a:effectLst/>
              </a:rPr>
              <a:t>Přírodní zdroje</a:t>
            </a:r>
          </a:p>
        </p:txBody>
      </p:sp>
      <p:sp>
        <p:nvSpPr>
          <p:cNvPr id="23555" name="Text Box 5">
            <a:extLst>
              <a:ext uri="{FF2B5EF4-FFF2-40B4-BE49-F238E27FC236}">
                <a16:creationId xmlns:a16="http://schemas.microsoft.com/office/drawing/2014/main" id="{6F75653C-0D3C-2F29-9B56-EEF7B5337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57338"/>
            <a:ext cx="8207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800" b="1"/>
              <a:t>Těží se černé a hnědé uhlí (Katovice), síra, měď, stříbro, olovo, zinek, sůl, jantar</a:t>
            </a:r>
          </a:p>
        </p:txBody>
      </p:sp>
      <p:pic>
        <p:nvPicPr>
          <p:cNvPr id="23556" name="Picture 7" descr="clim_thumb_640x_wielicka-polsko-sochy-ze-soli">
            <a:extLst>
              <a:ext uri="{FF2B5EF4-FFF2-40B4-BE49-F238E27FC236}">
                <a16:creationId xmlns:a16="http://schemas.microsoft.com/office/drawing/2014/main" id="{BF7D96EF-1352-3A44-05B4-D2EA8E68F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68638"/>
            <a:ext cx="3887787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Kamenná sůl - těží se v polských dolech ">
            <a:hlinkClick r:id="rId3"/>
            <a:extLst>
              <a:ext uri="{FF2B5EF4-FFF2-40B4-BE49-F238E27FC236}">
                <a16:creationId xmlns:a16="http://schemas.microsoft.com/office/drawing/2014/main" id="{1EC79B01-923C-C051-9811-1083D3F27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133600"/>
            <a:ext cx="2030413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" descr="Salzbergwerk Hallstatt">
            <a:extLst>
              <a:ext uri="{FF2B5EF4-FFF2-40B4-BE49-F238E27FC236}">
                <a16:creationId xmlns:a16="http://schemas.microsoft.com/office/drawing/2014/main" id="{187F45EB-7760-F037-FE77-237A0714F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33825"/>
            <a:ext cx="37115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1506DBD-8AB0-2C50-C297-5C5B6F76C47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27088" y="0"/>
            <a:ext cx="4608512" cy="14319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Hospodářství</a:t>
            </a:r>
          </a:p>
        </p:txBody>
      </p:sp>
      <p:pic>
        <p:nvPicPr>
          <p:cNvPr id="24579" name="Picture 5">
            <a:extLst>
              <a:ext uri="{FF2B5EF4-FFF2-40B4-BE49-F238E27FC236}">
                <a16:creationId xmlns:a16="http://schemas.microsoft.com/office/drawing/2014/main" id="{9F9E99EB-03AF-41A8-1E9E-7D38AC383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331152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0" name="Group 18">
            <a:extLst>
              <a:ext uri="{FF2B5EF4-FFF2-40B4-BE49-F238E27FC236}">
                <a16:creationId xmlns:a16="http://schemas.microsoft.com/office/drawing/2014/main" id="{06CD2C4E-7E59-72CE-8A42-4E325211C5DE}"/>
              </a:ext>
            </a:extLst>
          </p:cNvPr>
          <p:cNvGrpSpPr>
            <a:grpSpLocks/>
          </p:cNvGrpSpPr>
          <p:nvPr/>
        </p:nvGrpSpPr>
        <p:grpSpPr bwMode="auto">
          <a:xfrm>
            <a:off x="5292725" y="620713"/>
            <a:ext cx="3167063" cy="3168650"/>
            <a:chOff x="3334" y="391"/>
            <a:chExt cx="1995" cy="1996"/>
          </a:xfrm>
        </p:grpSpPr>
        <p:pic>
          <p:nvPicPr>
            <p:cNvPr id="24592" name="Picture 9" descr="Hutní materiál">
              <a:hlinkClick r:id="rId3"/>
              <a:extLst>
                <a:ext uri="{FF2B5EF4-FFF2-40B4-BE49-F238E27FC236}">
                  <a16:creationId xmlns:a16="http://schemas.microsoft.com/office/drawing/2014/main" id="{AC6AAAA8-3769-6859-2A4D-0040FD6E01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391"/>
              <a:ext cx="1995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3" name="Text Box 12">
              <a:extLst>
                <a:ext uri="{FF2B5EF4-FFF2-40B4-BE49-F238E27FC236}">
                  <a16:creationId xmlns:a16="http://schemas.microsoft.com/office/drawing/2014/main" id="{C4006138-3B79-2544-3CF7-5D08BC417B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2137"/>
              <a:ext cx="907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000" b="1"/>
                <a:t>Hutnictví</a:t>
              </a:r>
            </a:p>
          </p:txBody>
        </p:sp>
      </p:grpSp>
      <p:sp>
        <p:nvSpPr>
          <p:cNvPr id="24581" name="Text Box 13">
            <a:extLst>
              <a:ext uri="{FF2B5EF4-FFF2-40B4-BE49-F238E27FC236}">
                <a16:creationId xmlns:a16="http://schemas.microsoft.com/office/drawing/2014/main" id="{A6E855E8-E0ED-DA62-3613-D64B33811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536950"/>
            <a:ext cx="18002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000" b="1"/>
              <a:t>Strojírenství</a:t>
            </a:r>
          </a:p>
        </p:txBody>
      </p:sp>
      <p:grpSp>
        <p:nvGrpSpPr>
          <p:cNvPr id="24582" name="Group 17">
            <a:extLst>
              <a:ext uri="{FF2B5EF4-FFF2-40B4-BE49-F238E27FC236}">
                <a16:creationId xmlns:a16="http://schemas.microsoft.com/office/drawing/2014/main" id="{EEC5F10D-9FDC-E261-5656-7CA09150E3D8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4149725"/>
            <a:ext cx="3240088" cy="2430463"/>
            <a:chOff x="748" y="2614"/>
            <a:chExt cx="2041" cy="1531"/>
          </a:xfrm>
        </p:grpSpPr>
        <p:pic>
          <p:nvPicPr>
            <p:cNvPr id="24590" name="Picture 7">
              <a:extLst>
                <a:ext uri="{FF2B5EF4-FFF2-40B4-BE49-F238E27FC236}">
                  <a16:creationId xmlns:a16="http://schemas.microsoft.com/office/drawing/2014/main" id="{A23DFD1A-CB1F-CED3-FEB3-937269CF6B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614"/>
              <a:ext cx="2041" cy="1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1" name="Text Box 14">
              <a:extLst>
                <a:ext uri="{FF2B5EF4-FFF2-40B4-BE49-F238E27FC236}">
                  <a16:creationId xmlns:a16="http://schemas.microsoft.com/office/drawing/2014/main" id="{870D97B1-4359-48A0-0BD4-C96DB876D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3" y="3884"/>
              <a:ext cx="726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000" b="1"/>
                <a:t>Těžba</a:t>
              </a:r>
            </a:p>
          </p:txBody>
        </p:sp>
      </p:grpSp>
      <p:grpSp>
        <p:nvGrpSpPr>
          <p:cNvPr id="24583" name="Group 16">
            <a:extLst>
              <a:ext uri="{FF2B5EF4-FFF2-40B4-BE49-F238E27FC236}">
                <a16:creationId xmlns:a16="http://schemas.microsoft.com/office/drawing/2014/main" id="{8341132A-01E9-CC81-EB42-E393B5F388EB}"/>
              </a:ext>
            </a:extLst>
          </p:cNvPr>
          <p:cNvGrpSpPr>
            <a:grpSpLocks/>
          </p:cNvGrpSpPr>
          <p:nvPr/>
        </p:nvGrpSpPr>
        <p:grpSpPr bwMode="auto">
          <a:xfrm>
            <a:off x="5292725" y="4113213"/>
            <a:ext cx="3240088" cy="2484437"/>
            <a:chOff x="3334" y="2591"/>
            <a:chExt cx="2041" cy="1565"/>
          </a:xfrm>
        </p:grpSpPr>
        <p:pic>
          <p:nvPicPr>
            <p:cNvPr id="24588" name="Picture 11">
              <a:extLst>
                <a:ext uri="{FF2B5EF4-FFF2-40B4-BE49-F238E27FC236}">
                  <a16:creationId xmlns:a16="http://schemas.microsoft.com/office/drawing/2014/main" id="{B3653442-CB11-232A-23A6-46CE9BDEFE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591"/>
              <a:ext cx="2041" cy="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9" name="Text Box 15">
              <a:extLst>
                <a:ext uri="{FF2B5EF4-FFF2-40B4-BE49-F238E27FC236}">
                  <a16:creationId xmlns:a16="http://schemas.microsoft.com/office/drawing/2014/main" id="{067C9604-BF79-34B4-64F9-B3B1CCE17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3906"/>
              <a:ext cx="1407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000" b="1"/>
                <a:t>Textilní průmysl</a:t>
              </a:r>
            </a:p>
          </p:txBody>
        </p:sp>
      </p:grpSp>
      <p:grpSp>
        <p:nvGrpSpPr>
          <p:cNvPr id="24584" name="Group 21">
            <a:extLst>
              <a:ext uri="{FF2B5EF4-FFF2-40B4-BE49-F238E27FC236}">
                <a16:creationId xmlns:a16="http://schemas.microsoft.com/office/drawing/2014/main" id="{5C680653-F1AA-9756-ABD4-81299FBE012F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1412875"/>
            <a:ext cx="3311525" cy="2520950"/>
            <a:chOff x="748" y="890"/>
            <a:chExt cx="2086" cy="1588"/>
          </a:xfrm>
        </p:grpSpPr>
        <p:pic>
          <p:nvPicPr>
            <p:cNvPr id="24586" name="Picture 19">
              <a:extLst>
                <a:ext uri="{FF2B5EF4-FFF2-40B4-BE49-F238E27FC236}">
                  <a16:creationId xmlns:a16="http://schemas.microsoft.com/office/drawing/2014/main" id="{6454A6BF-F3BD-4720-9816-DF65B4722A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890"/>
              <a:ext cx="2086" cy="1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7" name="Text Box 20">
              <a:extLst>
                <a:ext uri="{FF2B5EF4-FFF2-40B4-BE49-F238E27FC236}">
                  <a16:creationId xmlns:a16="http://schemas.microsoft.com/office/drawing/2014/main" id="{64B5D4F4-429B-FF17-2CA7-A07745837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2228"/>
              <a:ext cx="1134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s-CZ" altLang="cs-CZ" sz="2000" b="1"/>
                <a:t>Strojírenství</a:t>
              </a:r>
            </a:p>
          </p:txBody>
        </p:sp>
      </p:grpSp>
      <p:sp>
        <p:nvSpPr>
          <p:cNvPr id="24585" name="AutoShape 22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5B8B4851-5204-FA76-CD05-D07A1BDB7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260350"/>
            <a:ext cx="288925" cy="360363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4">
            <a:extLst>
              <a:ext uri="{FF2B5EF4-FFF2-40B4-BE49-F238E27FC236}">
                <a16:creationId xmlns:a16="http://schemas.microsoft.com/office/drawing/2014/main" id="{5967545D-CD94-2F5E-AD4D-A3A574A7F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644900"/>
            <a:ext cx="3455988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7">
            <a:extLst>
              <a:ext uri="{FF2B5EF4-FFF2-40B4-BE49-F238E27FC236}">
                <a16:creationId xmlns:a16="http://schemas.microsoft.com/office/drawing/2014/main" id="{80DED054-0E95-D72A-272F-68D4F17B9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6250"/>
            <a:ext cx="3333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9">
            <a:extLst>
              <a:ext uri="{FF2B5EF4-FFF2-40B4-BE49-F238E27FC236}">
                <a16:creationId xmlns:a16="http://schemas.microsoft.com/office/drawing/2014/main" id="{29F7BF84-7D52-AF00-E4BE-835490A98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33845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1">
            <a:extLst>
              <a:ext uri="{FF2B5EF4-FFF2-40B4-BE49-F238E27FC236}">
                <a16:creationId xmlns:a16="http://schemas.microsoft.com/office/drawing/2014/main" id="{E1383741-DEEF-2350-FEE6-07492C456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3414712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>
            <a:extLst>
              <a:ext uri="{FF2B5EF4-FFF2-40B4-BE49-F238E27FC236}">
                <a16:creationId xmlns:a16="http://schemas.microsoft.com/office/drawing/2014/main" id="{83C02A49-EA75-9728-A928-079CEBC7B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92375"/>
            <a:ext cx="22320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AutoShape 1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3ECD0B6D-D1DE-9AA8-E0C2-F308422A4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260350"/>
            <a:ext cx="288925" cy="360363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929D8FE-A5CF-E27F-E53F-2B2EE36C0D3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u="sng">
                <a:solidFill>
                  <a:schemeClr val="tx1"/>
                </a:solidFill>
                <a:effectLst/>
              </a:rPr>
              <a:t>Významné osobnosti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F83A8DF-5C71-EFF6-685F-FDB8D71B6D8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600" b="1">
                <a:effectLst/>
              </a:rPr>
              <a:t>Jan Pavel II</a:t>
            </a:r>
            <a:r>
              <a:rPr lang="cs-CZ" altLang="cs-CZ" sz="2800" b="1">
                <a:effectLst/>
              </a:rPr>
              <a:t>.</a:t>
            </a:r>
          </a:p>
        </p:txBody>
      </p:sp>
      <p:pic>
        <p:nvPicPr>
          <p:cNvPr id="26628" name="Picture 5" descr="Čenstochová - známý obraz Madony s dítětem">
            <a:extLst>
              <a:ext uri="{FF2B5EF4-FFF2-40B4-BE49-F238E27FC236}">
                <a16:creationId xmlns:a16="http://schemas.microsoft.com/office/drawing/2014/main" id="{7D4C5127-DEF1-ECC1-A95F-2D6EDE0D8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33825"/>
            <a:ext cx="3970337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6">
            <a:extLst>
              <a:ext uri="{FF2B5EF4-FFF2-40B4-BE49-F238E27FC236}">
                <a16:creationId xmlns:a16="http://schemas.microsoft.com/office/drawing/2014/main" id="{78880F02-912D-AD30-FAF8-0743AA0F9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700213"/>
            <a:ext cx="3600450" cy="157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cs-CZ" altLang="cs-CZ" sz="2400" b="1" dirty="0">
                <a:latin typeface="+mn-lt"/>
              </a:rPr>
              <a:t>Většina Poláků je věřících, jsou převážně příslušníky římskokatolické církve</a:t>
            </a:r>
          </a:p>
        </p:txBody>
      </p:sp>
      <p:pic>
        <p:nvPicPr>
          <p:cNvPr id="26630" name="Picture 8" descr="2007-8-28-JP2%20Scan%201">
            <a:extLst>
              <a:ext uri="{FF2B5EF4-FFF2-40B4-BE49-F238E27FC236}">
                <a16:creationId xmlns:a16="http://schemas.microsoft.com/office/drawing/2014/main" id="{46E4FC31-D120-9A66-901D-98187CA4C16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205038"/>
            <a:ext cx="3810000" cy="4333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EC82FBD-133E-5D7D-3D9A-7B809BA0112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chemeClr val="tx1"/>
                </a:solidFill>
                <a:effectLst/>
              </a:rPr>
              <a:t>Mikuláš Koperník</a:t>
            </a:r>
          </a:p>
        </p:txBody>
      </p:sp>
      <p:pic>
        <p:nvPicPr>
          <p:cNvPr id="27651" name="Picture 3" descr="Copernicus">
            <a:extLst>
              <a:ext uri="{FF2B5EF4-FFF2-40B4-BE49-F238E27FC236}">
                <a16:creationId xmlns:a16="http://schemas.microsoft.com/office/drawing/2014/main" id="{85842DCD-4EA8-5FBD-1919-F453BA3AE6A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96975"/>
            <a:ext cx="3352800" cy="4392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5" descr="heliocentr">
            <a:extLst>
              <a:ext uri="{FF2B5EF4-FFF2-40B4-BE49-F238E27FC236}">
                <a16:creationId xmlns:a16="http://schemas.microsoft.com/office/drawing/2014/main" id="{2CB45BA7-BE03-5DCB-E179-98A85E5EE12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1412875"/>
            <a:ext cx="2881312" cy="279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4">
            <a:extLst>
              <a:ext uri="{FF2B5EF4-FFF2-40B4-BE49-F238E27FC236}">
                <a16:creationId xmlns:a16="http://schemas.microsoft.com/office/drawing/2014/main" id="{E4D41884-CCCC-2788-D39A-17D34F185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16563"/>
            <a:ext cx="784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cs-CZ" altLang="cs-CZ" sz="2400">
                <a:solidFill>
                  <a:schemeClr val="hlink"/>
                </a:solidFill>
                <a:latin typeface="Garamond" panose="02020404030301010803" pitchFamily="18" charset="0"/>
              </a:rPr>
              <a:t> </a:t>
            </a:r>
            <a:r>
              <a:rPr lang="cs-CZ" altLang="cs-CZ" sz="2400" b="1">
                <a:latin typeface="Garamond" panose="02020404030301010803" pitchFamily="18" charset="0"/>
              </a:rPr>
              <a:t>Sestavil teorii pohybu nebeských těles 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cs-CZ" altLang="cs-CZ" sz="2400" b="1">
                <a:latin typeface="Garamond" panose="02020404030301010803" pitchFamily="18" charset="0"/>
              </a:rPr>
              <a:t> Odmítal názor, že Země je středem vesmíru</a:t>
            </a:r>
          </a:p>
        </p:txBody>
      </p:sp>
      <p:pic>
        <p:nvPicPr>
          <p:cNvPr id="27654" name="Picture 6" descr="Toruň - rodiště Mikoláše Koperníka">
            <a:extLst>
              <a:ext uri="{FF2B5EF4-FFF2-40B4-BE49-F238E27FC236}">
                <a16:creationId xmlns:a16="http://schemas.microsoft.com/office/drawing/2014/main" id="{4AC2536A-D5D2-60FF-C0BB-D2C6732DA5B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3357563"/>
            <a:ext cx="2187575" cy="3284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D818E5A9-8CFE-0DFD-9F50-2B3D54F4FFA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effectLst/>
              </a:rPr>
              <a:t>Maria Curie-</a:t>
            </a:r>
            <a:r>
              <a:rPr lang="cs-CZ" dirty="0" err="1">
                <a:solidFill>
                  <a:schemeClr val="tx1"/>
                </a:solidFill>
                <a:effectLst/>
              </a:rPr>
              <a:t>Skłodowska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8675" name="Picture 3" descr="Maria Curie-Skłodowska z Piotrem w laboratorium">
            <a:extLst>
              <a:ext uri="{FF2B5EF4-FFF2-40B4-BE49-F238E27FC236}">
                <a16:creationId xmlns:a16="http://schemas.microsoft.com/office/drawing/2014/main" id="{CC2FEEF9-B3F9-45C1-1F97-F60A52D04DC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3749675"/>
            <a:ext cx="2700338" cy="2970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 Box 4">
            <a:extLst>
              <a:ext uri="{FF2B5EF4-FFF2-40B4-BE49-F238E27FC236}">
                <a16:creationId xmlns:a16="http://schemas.microsoft.com/office/drawing/2014/main" id="{10FF4F8F-379F-D21D-3E89-7C8099937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92896"/>
            <a:ext cx="5194920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2400" dirty="0">
                <a:latin typeface="+mn-lt"/>
              </a:rPr>
              <a:t>Největší úspěchy: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  <a:defRPr/>
            </a:pPr>
            <a:r>
              <a:rPr lang="cs-CZ" altLang="cs-CZ" sz="2400" dirty="0">
                <a:latin typeface="+mn-lt"/>
              </a:rPr>
              <a:t> objevení teorie </a:t>
            </a:r>
            <a:r>
              <a:rPr lang="cs-CZ" altLang="cs-CZ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 tooltip="Radioaktivi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radioaktivity</a:t>
            </a:r>
            <a:r>
              <a:rPr lang="cs-CZ" altLang="cs-CZ" sz="2400" dirty="0">
                <a:latin typeface="+mn-lt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  <a:defRPr/>
            </a:pPr>
            <a:r>
              <a:rPr lang="cs-CZ" altLang="cs-CZ" sz="2400" dirty="0">
                <a:latin typeface="+mn-lt"/>
              </a:rPr>
              <a:t> objev dvou nových prvků- </a:t>
            </a:r>
            <a:r>
              <a:rPr lang="cs-CZ" altLang="cs-CZ" sz="2400" b="1" u="sng" dirty="0">
                <a:latin typeface="+mn-lt"/>
              </a:rPr>
              <a:t>polonia a rádia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  <a:defRPr/>
            </a:pPr>
            <a:r>
              <a:rPr lang="cs-CZ" altLang="cs-CZ" sz="2400" dirty="0">
                <a:latin typeface="+mn-lt"/>
              </a:rPr>
              <a:t> prováděla první výzkumy léčby </a:t>
            </a:r>
            <a:r>
              <a:rPr lang="cs-CZ" altLang="cs-CZ" sz="2400" b="1" dirty="0">
                <a:latin typeface="+mn-lt"/>
                <a:hlinkClick r:id="rId4" tooltip="Rakovi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rakoviny</a:t>
            </a:r>
            <a:r>
              <a:rPr lang="cs-CZ" altLang="cs-CZ" sz="2400" dirty="0">
                <a:latin typeface="+mn-lt"/>
              </a:rPr>
              <a:t> pomocí </a:t>
            </a:r>
            <a:r>
              <a:rPr lang="cs-CZ" altLang="cs-CZ" sz="2400" b="1" u="sng" dirty="0">
                <a:latin typeface="+mn-lt"/>
                <a:hlinkClick r:id="rId3" tooltip="Radioaktivi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radioaktivity</a:t>
            </a:r>
            <a:r>
              <a:rPr lang="cs-CZ" altLang="cs-CZ" sz="2400" b="1" u="sng" dirty="0">
                <a:latin typeface="+mn-lt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•"/>
              <a:defRPr/>
            </a:pPr>
            <a:r>
              <a:rPr lang="cs-CZ" altLang="cs-CZ" sz="2400" dirty="0">
                <a:latin typeface="+mn-lt"/>
              </a:rPr>
              <a:t> získala dvakrát Nobelovu cenu.</a:t>
            </a:r>
          </a:p>
        </p:txBody>
      </p:sp>
      <p:pic>
        <p:nvPicPr>
          <p:cNvPr id="28677" name="Picture 5" descr="marie-curie">
            <a:extLst>
              <a:ext uri="{FF2B5EF4-FFF2-40B4-BE49-F238E27FC236}">
                <a16:creationId xmlns:a16="http://schemas.microsoft.com/office/drawing/2014/main" id="{A3FD036A-2B8B-E757-9B08-90C2EF93B5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1268413"/>
            <a:ext cx="1743075" cy="2344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6">
            <a:extLst>
              <a:ext uri="{FF2B5EF4-FFF2-40B4-BE49-F238E27FC236}">
                <a16:creationId xmlns:a16="http://schemas.microsoft.com/office/drawing/2014/main" id="{D4AF475F-D459-615F-5F58-825312CA9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50403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400" b="1" dirty="0">
                <a:latin typeface="+mn-lt"/>
              </a:rPr>
              <a:t>Významná vědkyně v oblasti fyziky a chemie.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870D50D7-04CD-4BE0-40E4-3D8F85C7FBD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effectLst/>
              </a:rPr>
              <a:t>Robert Kubica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/>
              <a:t>– závodník F1</a:t>
            </a:r>
          </a:p>
        </p:txBody>
      </p:sp>
      <p:pic>
        <p:nvPicPr>
          <p:cNvPr id="29699" name="Picture 3" descr="Soubor:Robert Kubica USA 2006.jpg">
            <a:hlinkClick r:id="rId2"/>
            <a:extLst>
              <a:ext uri="{FF2B5EF4-FFF2-40B4-BE49-F238E27FC236}">
                <a16:creationId xmlns:a16="http://schemas.microsoft.com/office/drawing/2014/main" id="{7D4D3159-F3E2-EA77-EE50-F1678D2AA1B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44675"/>
            <a:ext cx="4681538" cy="3119438"/>
          </a:xfrm>
        </p:spPr>
      </p:pic>
      <p:pic>
        <p:nvPicPr>
          <p:cNvPr id="29700" name="Picture 4" descr="Soubor:Robert Kubica 2008.jpg">
            <a:hlinkClick r:id="rId4"/>
            <a:extLst>
              <a:ext uri="{FF2B5EF4-FFF2-40B4-BE49-F238E27FC236}">
                <a16:creationId xmlns:a16="http://schemas.microsoft.com/office/drawing/2014/main" id="{8732F5D6-C40C-96D6-AFA6-0D1CE4F8C73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268413"/>
            <a:ext cx="3505200" cy="5257800"/>
          </a:xfrm>
        </p:spPr>
      </p:pic>
      <p:sp>
        <p:nvSpPr>
          <p:cNvPr id="29701" name="Text Box 5">
            <a:extLst>
              <a:ext uri="{FF2B5EF4-FFF2-40B4-BE49-F238E27FC236}">
                <a16:creationId xmlns:a16="http://schemas.microsoft.com/office/drawing/2014/main" id="{6E206A3A-E32A-9ED9-373B-421AF56DB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661025"/>
            <a:ext cx="4392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000">
                <a:solidFill>
                  <a:srgbClr val="FFFF00"/>
                </a:solidFill>
                <a:latin typeface="Garamond" panose="02020404030301010803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2">
            <a:extLst>
              <a:ext uri="{FF2B5EF4-FFF2-40B4-BE49-F238E27FC236}">
                <a16:creationId xmlns:a16="http://schemas.microsoft.com/office/drawing/2014/main" id="{3AE01FDF-4E11-245C-79A0-5E439B2DD0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549275"/>
            <a:ext cx="10333038" cy="55768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dirty="0"/>
              <a:t>Když se řekne </a:t>
            </a:r>
            <a:r>
              <a:rPr lang="cs-CZ" sz="3600" b="1" dirty="0"/>
              <a:t>POLSKO?</a:t>
            </a:r>
          </a:p>
          <a:p>
            <a:pPr eaLnBrk="1" hangingPunct="1">
              <a:defRPr/>
            </a:pPr>
            <a:endParaRPr lang="cs-CZ" sz="3600" b="1" dirty="0"/>
          </a:p>
          <a:p>
            <a:pPr eaLnBrk="1" hangingPunct="1">
              <a:defRPr/>
            </a:pPr>
            <a:r>
              <a:rPr lang="cs-CZ" sz="3600" dirty="0"/>
              <a:t>Vyhledej v mapě sousední státy </a:t>
            </a:r>
            <a:r>
              <a:rPr lang="cs-CZ" sz="3600" b="1" dirty="0"/>
              <a:t>POLSKA?</a:t>
            </a:r>
          </a:p>
          <a:p>
            <a:pPr eaLnBrk="1" hangingPunct="1">
              <a:defRPr/>
            </a:pPr>
            <a:endParaRPr lang="cs-CZ" sz="3600" b="1" dirty="0"/>
          </a:p>
          <a:p>
            <a:pPr eaLnBrk="1" hangingPunct="1">
              <a:defRPr/>
            </a:pPr>
            <a:r>
              <a:rPr lang="cs-CZ" sz="3600" dirty="0"/>
              <a:t>Hlavní město </a:t>
            </a:r>
            <a:r>
              <a:rPr lang="cs-CZ" sz="3600" b="1" dirty="0"/>
              <a:t>POLSKA?</a:t>
            </a:r>
            <a:endParaRPr lang="cs-CZ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D004A1-1426-106D-20FD-820E8E06F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Skokani na lyžích </a:t>
            </a:r>
          </a:p>
        </p:txBody>
      </p:sp>
      <p:pic>
        <p:nvPicPr>
          <p:cNvPr id="30723" name="Picture 2" descr="Adam Małysz – Wikipedie">
            <a:extLst>
              <a:ext uri="{FF2B5EF4-FFF2-40B4-BE49-F238E27FC236}">
                <a16:creationId xmlns:a16="http://schemas.microsoft.com/office/drawing/2014/main" id="{AFB10C59-5B8C-A7CF-D167-BC70B54B71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663" y="1676400"/>
            <a:ext cx="3681412" cy="2760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Obdélník 3">
            <a:extLst>
              <a:ext uri="{FF2B5EF4-FFF2-40B4-BE49-F238E27FC236}">
                <a16:creationId xmlns:a16="http://schemas.microsoft.com/office/drawing/2014/main" id="{A0A870E1-D3B5-68A0-3575-C58439D00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724400"/>
            <a:ext cx="2592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2400"/>
              <a:t>Adam Malysz</a:t>
            </a:r>
          </a:p>
        </p:txBody>
      </p:sp>
      <p:pic>
        <p:nvPicPr>
          <p:cNvPr id="30725" name="Obrázek 5">
            <a:extLst>
              <a:ext uri="{FF2B5EF4-FFF2-40B4-BE49-F238E27FC236}">
                <a16:creationId xmlns:a16="http://schemas.microsoft.com/office/drawing/2014/main" id="{C2AE6525-8F6B-4CEC-7614-1C2482388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46238"/>
            <a:ext cx="3008312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Obdélník 7">
            <a:extLst>
              <a:ext uri="{FF2B5EF4-FFF2-40B4-BE49-F238E27FC236}">
                <a16:creationId xmlns:a16="http://schemas.microsoft.com/office/drawing/2014/main" id="{4AF70693-CF83-2CE3-3A36-0D1D3AD7E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4859338"/>
            <a:ext cx="208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 sz="2400"/>
              <a:t>Kamil Stoch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D2E7CD5-5A80-1813-77E2-A64802E8E7A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0" dirty="0">
                <a:solidFill>
                  <a:schemeClr val="tx1"/>
                </a:solidFill>
                <a:effectLst/>
              </a:rPr>
              <a:t>Henryk </a:t>
            </a:r>
            <a:r>
              <a:rPr lang="cs-CZ" b="0" dirty="0" err="1">
                <a:solidFill>
                  <a:schemeClr val="tx1"/>
                </a:solidFill>
                <a:effectLst/>
              </a:rPr>
              <a:t>Sienkiewicz</a:t>
            </a:r>
            <a:r>
              <a:rPr lang="cs-CZ"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1747" name="Picture 4" descr="Soubor:Henryk Sienkiewicz.jpg">
            <a:hlinkClick r:id="rId2"/>
            <a:extLst>
              <a:ext uri="{FF2B5EF4-FFF2-40B4-BE49-F238E27FC236}">
                <a16:creationId xmlns:a16="http://schemas.microsoft.com/office/drawing/2014/main" id="{E6AC556D-5D1F-DE0C-764B-60D02A5C12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133600"/>
            <a:ext cx="4225925" cy="4319588"/>
          </a:xfrm>
        </p:spPr>
      </p:pic>
      <p:sp>
        <p:nvSpPr>
          <p:cNvPr id="31748" name="Text Box 3">
            <a:extLst>
              <a:ext uri="{FF2B5EF4-FFF2-40B4-BE49-F238E27FC236}">
                <a16:creationId xmlns:a16="http://schemas.microsoft.com/office/drawing/2014/main" id="{DDB62CAF-F6D6-4684-9697-A6C7B4ADC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412875"/>
            <a:ext cx="727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400" b="1">
                <a:latin typeface="Garamond" panose="02020404030301010803" pitchFamily="18" charset="0"/>
              </a:rPr>
              <a:t>polský spisovatel, nositel Nobelovy ceny</a:t>
            </a:r>
          </a:p>
        </p:txBody>
      </p:sp>
      <p:pic>
        <p:nvPicPr>
          <p:cNvPr id="31749" name="Picture 6" descr="93425">
            <a:extLst>
              <a:ext uri="{FF2B5EF4-FFF2-40B4-BE49-F238E27FC236}">
                <a16:creationId xmlns:a16="http://schemas.microsoft.com/office/drawing/2014/main" id="{41DDEEAA-8AFF-6F85-F13D-44BDFA023F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636838"/>
            <a:ext cx="2124075" cy="3055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14653ED-3094-5DE5-906C-176C36C375C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051050" y="549275"/>
            <a:ext cx="4043363" cy="10795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Zajímavosti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EA08E98-D0FF-FC8A-2A6D-6688FA5A92A8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703388" y="1916113"/>
            <a:ext cx="6829425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defRPr/>
            </a:pPr>
            <a:r>
              <a:rPr lang="cs-CZ" altLang="cs-CZ" sz="2800" dirty="0" err="1">
                <a:effectLst/>
              </a:rPr>
              <a:t>nejkatoličtější</a:t>
            </a:r>
            <a:r>
              <a:rPr lang="cs-CZ" altLang="cs-CZ" sz="2800" dirty="0">
                <a:effectLst/>
              </a:rPr>
              <a:t> stát Evropy</a:t>
            </a:r>
          </a:p>
          <a:p>
            <a:pPr eaLnBrk="1" hangingPunct="1">
              <a:lnSpc>
                <a:spcPct val="90000"/>
              </a:lnSpc>
              <a:buClrTx/>
              <a:defRPr/>
            </a:pPr>
            <a:r>
              <a:rPr lang="cs-CZ" altLang="cs-CZ" sz="2800" dirty="0">
                <a:effectLst/>
              </a:rPr>
              <a:t>slavní lidé </a:t>
            </a:r>
          </a:p>
          <a:p>
            <a:pPr lvl="1" eaLnBrk="1" hangingPunct="1">
              <a:lnSpc>
                <a:spcPct val="90000"/>
              </a:lnSpc>
              <a:buClrTx/>
              <a:defRPr/>
            </a:pPr>
            <a:r>
              <a:rPr lang="cs-CZ" altLang="cs-CZ" sz="2400" dirty="0">
                <a:effectLst/>
              </a:rPr>
              <a:t>astronom Mikuláš Koperník</a:t>
            </a:r>
          </a:p>
          <a:p>
            <a:pPr lvl="1" eaLnBrk="1" hangingPunct="1">
              <a:lnSpc>
                <a:spcPct val="90000"/>
              </a:lnSpc>
              <a:buClrTx/>
              <a:defRPr/>
            </a:pPr>
            <a:r>
              <a:rPr lang="cs-CZ" altLang="cs-CZ" sz="2400" dirty="0">
                <a:effectLst/>
              </a:rPr>
              <a:t>skladatel Fryderyk Chopin</a:t>
            </a:r>
          </a:p>
          <a:p>
            <a:pPr eaLnBrk="1" hangingPunct="1">
              <a:lnSpc>
                <a:spcPct val="90000"/>
              </a:lnSpc>
              <a:buClrTx/>
              <a:defRPr/>
            </a:pPr>
            <a:r>
              <a:rPr lang="cs-CZ" altLang="cs-CZ" sz="2800" dirty="0">
                <a:effectLst/>
              </a:rPr>
              <a:t>třetina území státu chráněna</a:t>
            </a:r>
          </a:p>
          <a:p>
            <a:pPr eaLnBrk="1" hangingPunct="1">
              <a:lnSpc>
                <a:spcPct val="90000"/>
              </a:lnSpc>
              <a:buClrTx/>
              <a:defRPr/>
            </a:pPr>
            <a:r>
              <a:rPr lang="cs-CZ" altLang="cs-CZ" sz="2800" dirty="0">
                <a:effectLst/>
              </a:rPr>
              <a:t>23 národních parků</a:t>
            </a:r>
          </a:p>
          <a:p>
            <a:pPr eaLnBrk="1" hangingPunct="1">
              <a:lnSpc>
                <a:spcPct val="90000"/>
              </a:lnSpc>
              <a:buClrTx/>
              <a:defRPr/>
            </a:pPr>
            <a:r>
              <a:rPr lang="cs-CZ" altLang="cs-CZ" sz="2800" dirty="0">
                <a:effectLst/>
              </a:rPr>
              <a:t>člen EU a NATO</a:t>
            </a:r>
          </a:p>
          <a:p>
            <a:pPr eaLnBrk="1" hangingPunct="1">
              <a:lnSpc>
                <a:spcPct val="90000"/>
              </a:lnSpc>
              <a:buClrTx/>
              <a:defRPr/>
            </a:pPr>
            <a:r>
              <a:rPr lang="cs-CZ" altLang="cs-CZ" sz="2800" dirty="0">
                <a:effectLst/>
              </a:rPr>
              <a:t>polovinu území tvoří orná půda a třetinu lesy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>
                <a:hlinkClick r:id="rId2"/>
              </a:rPr>
              <a:t>Chopin </a:t>
            </a:r>
            <a:r>
              <a:rPr lang="cs-CZ" altLang="cs-CZ" sz="2800" dirty="0" err="1">
                <a:hlinkClick r:id="rId2"/>
              </a:rPr>
              <a:t>Nocturno</a:t>
            </a:r>
            <a:endParaRPr lang="cs-CZ" altLang="cs-CZ" sz="2800" dirty="0"/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4383424F-49CA-9A86-A72D-4BF299985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620713"/>
            <a:ext cx="14827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>
            <a:extLst>
              <a:ext uri="{FF2B5EF4-FFF2-40B4-BE49-F238E27FC236}">
                <a16:creationId xmlns:a16="http://schemas.microsoft.com/office/drawing/2014/main" id="{86BA5318-DC64-D2AD-96A9-74E557529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4"/>
          <a:stretch>
            <a:fillRect/>
          </a:stretch>
        </p:blipFill>
        <p:spPr bwMode="auto">
          <a:xfrm>
            <a:off x="323850" y="908050"/>
            <a:ext cx="116363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>
            <a:extLst>
              <a:ext uri="{FF2B5EF4-FFF2-40B4-BE49-F238E27FC236}">
                <a16:creationId xmlns:a16="http://schemas.microsoft.com/office/drawing/2014/main" id="{7A814417-6102-753D-95D0-D1D0AAE99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852738"/>
            <a:ext cx="14049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AutoShape 1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5C970B65-E48E-1337-DF12-7A50CEEB2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260350"/>
            <a:ext cx="288925" cy="360363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oubor:Destroyed Warsaw, capital of Poland, January 1945.jpg">
            <a:extLst>
              <a:ext uri="{FF2B5EF4-FFF2-40B4-BE49-F238E27FC236}">
                <a16:creationId xmlns:a16="http://schemas.microsoft.com/office/drawing/2014/main" id="{D25BC308-2F18-6087-8124-8A7BBE8C4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D987BFC4-3B9E-F76D-9487-A3B3AB7C3AC6}"/>
              </a:ext>
            </a:extLst>
          </p:cNvPr>
          <p:cNvSpPr/>
          <p:nvPr/>
        </p:nvSpPr>
        <p:spPr>
          <a:xfrm>
            <a:off x="228600" y="152400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Destroyed Warsaw, capital of Poland, January 1945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654DF-FFF2-F13D-4425-E742A758C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u="sng" dirty="0"/>
              <a:t>Osvětim</a:t>
            </a:r>
          </a:p>
        </p:txBody>
      </p:sp>
      <p:pic>
        <p:nvPicPr>
          <p:cNvPr id="34819" name="Zástupný symbol pro obsah 3" descr="koncentrační tábor.JPG">
            <a:extLst>
              <a:ext uri="{FF2B5EF4-FFF2-40B4-BE49-F238E27FC236}">
                <a16:creationId xmlns:a16="http://schemas.microsoft.com/office/drawing/2014/main" id="{A1CC117B-DC8E-0B70-CADB-BE8C3DF92B8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  <p:pic>
        <p:nvPicPr>
          <p:cNvPr id="5" name="Obrázek 4" descr="Výsledek obrázku pro osv&amp;ecaron;tim">
            <a:extLst>
              <a:ext uri="{FF2B5EF4-FFF2-40B4-BE49-F238E27FC236}">
                <a16:creationId xmlns:a16="http://schemas.microsoft.com/office/drawing/2014/main" id="{E25FB1A1-31F9-376B-609A-C528A2181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08163"/>
            <a:ext cx="575945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 descr="Výsledek obrázku pro osv&amp;ecaron;tim d&amp;ecaron;ti">
            <a:extLst>
              <a:ext uri="{FF2B5EF4-FFF2-40B4-BE49-F238E27FC236}">
                <a16:creationId xmlns:a16="http://schemas.microsoft.com/office/drawing/2014/main" id="{6E3B81B4-884C-7993-62B7-40256A6B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60488"/>
            <a:ext cx="575945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Výsledek obrázku pro osv&amp;ecaron;tim vlasy">
            <a:extLst>
              <a:ext uri="{FF2B5EF4-FFF2-40B4-BE49-F238E27FC236}">
                <a16:creationId xmlns:a16="http://schemas.microsoft.com/office/drawing/2014/main" id="{3B160CF9-689C-9178-4AE2-B52BDCD64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03363"/>
            <a:ext cx="575945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Výsledek obrázku pro osv&amp;ecaron;tim vlasy">
            <a:extLst>
              <a:ext uri="{FF2B5EF4-FFF2-40B4-BE49-F238E27FC236}">
                <a16:creationId xmlns:a16="http://schemas.microsoft.com/office/drawing/2014/main" id="{6C2F6C9D-A2FE-9CB4-0C8F-CB6D33D0E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60483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2F1EF6-732B-F06A-E35E-51551267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Kdo jsem? </a:t>
            </a:r>
          </a:p>
        </p:txBody>
      </p:sp>
      <p:pic>
        <p:nvPicPr>
          <p:cNvPr id="35843" name="Zástupný symbol pro obsah 3">
            <a:extLst>
              <a:ext uri="{FF2B5EF4-FFF2-40B4-BE49-F238E27FC236}">
                <a16:creationId xmlns:a16="http://schemas.microsoft.com/office/drawing/2014/main" id="{5E9CDC61-ECCB-FB0D-0C15-6B53D1B897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060575"/>
            <a:ext cx="2794000" cy="4191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6">
            <a:extLst>
              <a:ext uri="{FF2B5EF4-FFF2-40B4-BE49-F238E27FC236}">
                <a16:creationId xmlns:a16="http://schemas.microsoft.com/office/drawing/2014/main" id="{BA277138-BBC1-F93A-E9CF-3C583DAA2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549275"/>
            <a:ext cx="3816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000" b="1">
                <a:solidFill>
                  <a:srgbClr val="FFFF00"/>
                </a:solidFill>
                <a:latin typeface="Garamond" panose="02020404030301010803" pitchFamily="18" charset="0"/>
              </a:rPr>
              <a:t>Pobřeží – větrné mlýny</a:t>
            </a:r>
          </a:p>
        </p:txBody>
      </p:sp>
      <p:pic>
        <p:nvPicPr>
          <p:cNvPr id="36867" name="Picture 8" descr="polsko-pobrezi-baltu-1">
            <a:extLst>
              <a:ext uri="{FF2B5EF4-FFF2-40B4-BE49-F238E27FC236}">
                <a16:creationId xmlns:a16="http://schemas.microsoft.com/office/drawing/2014/main" id="{CA49E08D-5B12-8445-15F1-4652255B1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938"/>
            <a:ext cx="42862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9" descr="Venkovská krajina s řadou větrných mlýnů">
            <a:extLst>
              <a:ext uri="{FF2B5EF4-FFF2-40B4-BE49-F238E27FC236}">
                <a16:creationId xmlns:a16="http://schemas.microsoft.com/office/drawing/2014/main" id="{641D82EF-2C89-EC48-1B5A-7F9FC82DE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10">
            <a:extLst>
              <a:ext uri="{FF2B5EF4-FFF2-40B4-BE49-F238E27FC236}">
                <a16:creationId xmlns:a16="http://schemas.microsoft.com/office/drawing/2014/main" id="{BC775086-89F5-A63B-3C57-8424AD5CF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365625"/>
            <a:ext cx="3600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000" b="1">
                <a:solidFill>
                  <a:srgbClr val="FFFF00"/>
                </a:solidFill>
                <a:latin typeface="Garamond" panose="02020404030301010803" pitchFamily="18" charset="0"/>
              </a:rPr>
              <a:t>Pobřeží Baltského moře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97BBB69-987D-24BE-CB57-BC1236F719A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Polská republika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7900D6D-AD17-8011-932B-2161583119D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Tx/>
              <a:defRPr/>
            </a:pPr>
            <a:r>
              <a:rPr lang="cs-CZ" altLang="cs-CZ" sz="2400" b="1" dirty="0">
                <a:effectLst/>
              </a:rPr>
              <a:t>velký slovanský stát</a:t>
            </a:r>
          </a:p>
          <a:p>
            <a:pPr eaLnBrk="1" hangingPunct="1">
              <a:lnSpc>
                <a:spcPct val="80000"/>
              </a:lnSpc>
              <a:buClrTx/>
              <a:defRPr/>
            </a:pPr>
            <a:r>
              <a:rPr lang="cs-CZ" altLang="cs-CZ" sz="2400" b="1" dirty="0">
                <a:effectLst/>
              </a:rPr>
              <a:t>rozloha 312 685 km</a:t>
            </a:r>
          </a:p>
          <a:p>
            <a:pPr eaLnBrk="1" hangingPunct="1">
              <a:lnSpc>
                <a:spcPct val="80000"/>
              </a:lnSpc>
              <a:buClrTx/>
              <a:defRPr/>
            </a:pPr>
            <a:r>
              <a:rPr lang="cs-CZ" altLang="cs-CZ" sz="2400" b="1" dirty="0">
                <a:effectLst/>
              </a:rPr>
              <a:t>počet obyvatel 38 milionů</a:t>
            </a:r>
          </a:p>
          <a:p>
            <a:pPr eaLnBrk="1" hangingPunct="1">
              <a:lnSpc>
                <a:spcPct val="80000"/>
              </a:lnSpc>
              <a:buClrTx/>
              <a:defRPr/>
            </a:pPr>
            <a:r>
              <a:rPr lang="cs-CZ" altLang="cs-CZ" sz="2400" b="1" dirty="0">
                <a:effectLst/>
              </a:rPr>
              <a:t>povrch většinou nížinatý</a:t>
            </a:r>
          </a:p>
          <a:p>
            <a:pPr eaLnBrk="1" hangingPunct="1">
              <a:lnSpc>
                <a:spcPct val="80000"/>
              </a:lnSpc>
              <a:buClrTx/>
              <a:defRPr/>
            </a:pPr>
            <a:r>
              <a:rPr lang="cs-CZ" altLang="cs-CZ" sz="2400" b="1" dirty="0">
                <a:effectLst/>
              </a:rPr>
              <a:t>hlavní město Varšava</a:t>
            </a:r>
          </a:p>
          <a:p>
            <a:pPr eaLnBrk="1" hangingPunct="1">
              <a:lnSpc>
                <a:spcPct val="80000"/>
              </a:lnSpc>
              <a:buClrTx/>
              <a:defRPr/>
            </a:pPr>
            <a:r>
              <a:rPr lang="cs-CZ" altLang="cs-CZ" sz="2400" b="1" dirty="0">
                <a:effectLst/>
              </a:rPr>
              <a:t>další velká města : Lodž, Krakov, Katovice, </a:t>
            </a:r>
            <a:r>
              <a:rPr lang="cs-CZ" altLang="cs-CZ" sz="2400" b="1" dirty="0" err="1">
                <a:effectLst/>
              </a:rPr>
              <a:t>Wroclav</a:t>
            </a:r>
            <a:r>
              <a:rPr lang="cs-CZ" altLang="cs-CZ" sz="2400" b="1" dirty="0">
                <a:effectLst/>
              </a:rPr>
              <a:t>, Poznaň, Štětín, Gdaňsk</a:t>
            </a:r>
          </a:p>
          <a:p>
            <a:pPr eaLnBrk="1" hangingPunct="1">
              <a:lnSpc>
                <a:spcPct val="80000"/>
              </a:lnSpc>
              <a:buClrTx/>
              <a:defRPr/>
            </a:pPr>
            <a:r>
              <a:rPr lang="cs-CZ" altLang="cs-CZ" sz="2400" b="1" dirty="0">
                <a:effectLst/>
              </a:rPr>
              <a:t>průmysl : hutní, strojírenský, těžební, textilní</a:t>
            </a:r>
          </a:p>
          <a:p>
            <a:pPr eaLnBrk="1" hangingPunct="1">
              <a:lnSpc>
                <a:spcPct val="80000"/>
              </a:lnSpc>
              <a:buClrTx/>
              <a:defRPr/>
            </a:pPr>
            <a:r>
              <a:rPr lang="cs-CZ" altLang="cs-CZ" sz="2400" b="1" dirty="0">
                <a:effectLst/>
              </a:rPr>
              <a:t>zemědělství : orná půda tvoří polovinu území země</a:t>
            </a:r>
          </a:p>
          <a:p>
            <a:pPr eaLnBrk="1" hangingPunct="1">
              <a:lnSpc>
                <a:spcPct val="80000"/>
              </a:lnSpc>
              <a:buClrTx/>
              <a:defRPr/>
            </a:pPr>
            <a:r>
              <a:rPr lang="cs-CZ" altLang="cs-CZ" sz="2400" b="1" dirty="0">
                <a:effectLst/>
              </a:rPr>
              <a:t>turistický ruch : historické památky, pobřeží Baltského moře, jezera, Tatry, Krkonoše</a:t>
            </a:r>
          </a:p>
        </p:txBody>
      </p:sp>
      <p:pic>
        <p:nvPicPr>
          <p:cNvPr id="37892" name="Picture 5">
            <a:extLst>
              <a:ext uri="{FF2B5EF4-FFF2-40B4-BE49-F238E27FC236}">
                <a16:creationId xmlns:a16="http://schemas.microsoft.com/office/drawing/2014/main" id="{F9D4A500-8FFA-3D02-613D-B211687C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92150"/>
            <a:ext cx="2543175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AutoShap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9071E0F-22CA-DF98-CECA-2F9F6A712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260350"/>
            <a:ext cx="288925" cy="360363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2559-EC63-84DD-A4BD-639F8CD7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Samostatná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63B923-2364-3B47-2DCD-C0E2096B9A4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0825" y="1483645"/>
            <a:ext cx="8642350" cy="54006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sz="2400" u="sng" dirty="0">
                <a:effectLst/>
              </a:rPr>
              <a:t>1. Doplňte do textu.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400" dirty="0">
                <a:effectLst/>
              </a:rPr>
              <a:t>Polsko sousedí s: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400" dirty="0">
                <a:effectLst/>
              </a:rPr>
              <a:t>Největší polské řeky jsou: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400" dirty="0">
                <a:effectLst/>
              </a:rPr>
              <a:t>Tyto řeky odvádějí své vody do: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400" u="sng" dirty="0">
                <a:effectLst/>
              </a:rPr>
              <a:t>2. Spojte části vět, které k sobě patří.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400" dirty="0">
                <a:effectLst/>
              </a:rPr>
              <a:t>Gdaňsk a Štětín		jsou centrem průmyslové oblasti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400" dirty="0">
                <a:effectLst/>
              </a:rPr>
              <a:t>Katovice			jsou přístavy v Baltském moři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400" dirty="0">
                <a:effectLst/>
              </a:rPr>
              <a:t>Vratislav			hlavní město Polska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400" dirty="0">
                <a:effectLst/>
              </a:rPr>
              <a:t>Varšava			je město s historickými památkami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400" dirty="0">
                <a:effectLst/>
              </a:rPr>
              <a:t>Krakov			je starobylé město na řece</a:t>
            </a:r>
            <a:r>
              <a:rPr lang="cs-CZ" sz="2400" dirty="0"/>
              <a:t> </a:t>
            </a:r>
            <a:r>
              <a:rPr lang="cs-CZ" sz="2400" dirty="0">
                <a:effectLst/>
              </a:rPr>
              <a:t>Odře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400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614AE-8A19-8BBB-D12E-E0AFCF63F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635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Polsko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75F17D-9201-3289-1615-502E973A77C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4800600" cy="5562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Oficiální název Polská republika (</a:t>
            </a:r>
            <a:r>
              <a:rPr lang="cs-CZ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Rzeczpospolita</a:t>
            </a:r>
            <a:r>
              <a:rPr lang="cs-CZ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Polska</a:t>
            </a:r>
            <a:r>
              <a:rPr lang="cs-CZ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>
              <a:defRPr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cs-CZ" sz="28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Polsko hraničí 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 Německem na západě, s Českem a Slovenskem na jihu, Běloruskem a Ukrajinou na východě, s Litvou a Ruskem (Kaliningradská oblast) na severu</a:t>
            </a:r>
          </a:p>
        </p:txBody>
      </p:sp>
      <p:pic>
        <p:nvPicPr>
          <p:cNvPr id="6148" name="Picture 2" descr="Vlajka Polska">
            <a:extLst>
              <a:ext uri="{FF2B5EF4-FFF2-40B4-BE49-F238E27FC236}">
                <a16:creationId xmlns:a16="http://schemas.microsoft.com/office/drawing/2014/main" id="{C98BDC32-05C5-A1A0-0215-248B56E7B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838200"/>
            <a:ext cx="27384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Soubor:Herb Polski.svg">
            <a:extLst>
              <a:ext uri="{FF2B5EF4-FFF2-40B4-BE49-F238E27FC236}">
                <a16:creationId xmlns:a16="http://schemas.microsoft.com/office/drawing/2014/main" id="{036D4BD8-C80F-2A4A-F6A0-59FE481F7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059113"/>
            <a:ext cx="2773363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Soubor:EU location POL.png">
            <a:extLst>
              <a:ext uri="{FF2B5EF4-FFF2-40B4-BE49-F238E27FC236}">
                <a16:creationId xmlns:a16="http://schemas.microsoft.com/office/drawing/2014/main" id="{66DDA366-D1B3-0434-9EED-C44BF21EC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571341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>
            <a:extLst>
              <a:ext uri="{FF2B5EF4-FFF2-40B4-BE49-F238E27FC236}">
                <a16:creationId xmlns:a16="http://schemas.microsoft.com/office/drawing/2014/main" id="{482020DD-5F88-5E00-5B74-3969C47E6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8913"/>
            <a:ext cx="7129463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ADBD5B0-C82C-5832-989C-BFC46AF64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260350"/>
            <a:ext cx="288925" cy="360363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978625D-89D3-F7FD-4AB2-527878628D6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>
                <a:solidFill>
                  <a:schemeClr val="tx1"/>
                </a:solidFill>
                <a:effectLst/>
                <a:latin typeface="+mn-lt"/>
              </a:rPr>
              <a:t>Sousedními státy jsou Německo, Česko, </a:t>
            </a:r>
            <a:r>
              <a:rPr lang="cs-CZ" altLang="cs-CZ" sz="3200" dirty="0" err="1">
                <a:solidFill>
                  <a:schemeClr val="tx1"/>
                </a:solidFill>
                <a:effectLst/>
                <a:latin typeface="+mn-lt"/>
              </a:rPr>
              <a:t>Slovensko,Ukrajina</a:t>
            </a:r>
            <a:r>
              <a:rPr lang="cs-CZ" altLang="cs-CZ" sz="3200" dirty="0">
                <a:solidFill>
                  <a:schemeClr val="tx1"/>
                </a:solidFill>
                <a:effectLst/>
                <a:latin typeface="+mn-lt"/>
              </a:rPr>
              <a:t>, Bělorusko, Litva a Rusko</a:t>
            </a:r>
          </a:p>
        </p:txBody>
      </p:sp>
      <p:pic>
        <p:nvPicPr>
          <p:cNvPr id="8195" name="Picture 5" descr="2405670-polsko-mapa">
            <a:extLst>
              <a:ext uri="{FF2B5EF4-FFF2-40B4-BE49-F238E27FC236}">
                <a16:creationId xmlns:a16="http://schemas.microsoft.com/office/drawing/2014/main" id="{D18F45CF-1C00-C29E-C413-67207F70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16113"/>
            <a:ext cx="6840537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6">
            <a:extLst>
              <a:ext uri="{FF2B5EF4-FFF2-40B4-BE49-F238E27FC236}">
                <a16:creationId xmlns:a16="http://schemas.microsoft.com/office/drawing/2014/main" id="{3C7EFCBA-0EA7-65C4-6B51-2A28E21FE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49963"/>
            <a:ext cx="8137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400" b="1">
                <a:latin typeface="Garamond" panose="02020404030301010803" pitchFamily="18" charset="0"/>
              </a:rPr>
              <a:t>Polsko je náš severní soused.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1F33E4E7-901A-B2A2-650A-4E2EB7D6DE2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0">
                <a:solidFill>
                  <a:schemeClr val="tx1"/>
                </a:solidFill>
                <a:effectLst/>
              </a:rPr>
              <a:t>Státní symboly</a:t>
            </a:r>
          </a:p>
        </p:txBody>
      </p:sp>
      <p:pic>
        <p:nvPicPr>
          <p:cNvPr id="9219" name="Picture 6" descr="Soubor:Flag of Poland.svg">
            <a:hlinkClick r:id="rId3"/>
            <a:extLst>
              <a:ext uri="{FF2B5EF4-FFF2-40B4-BE49-F238E27FC236}">
                <a16:creationId xmlns:a16="http://schemas.microsoft.com/office/drawing/2014/main" id="{A64AEEC9-0752-4C10-9EF5-01984DB9C5E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628775"/>
            <a:ext cx="4038600" cy="2524125"/>
          </a:xfrm>
        </p:spPr>
      </p:pic>
      <p:pic>
        <p:nvPicPr>
          <p:cNvPr id="9220" name="Picture 10" descr="Soubor:Coat of arms of Poland-official.png">
            <a:hlinkClick r:id="rId5"/>
            <a:extLst>
              <a:ext uri="{FF2B5EF4-FFF2-40B4-BE49-F238E27FC236}">
                <a16:creationId xmlns:a16="http://schemas.microsoft.com/office/drawing/2014/main" id="{8C5B640B-DE7E-8D11-C851-C35078603C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2060575"/>
            <a:ext cx="2579688" cy="3052763"/>
          </a:xfrm>
        </p:spPr>
      </p:pic>
      <p:sp>
        <p:nvSpPr>
          <p:cNvPr id="9221" name="Text Box 13">
            <a:extLst>
              <a:ext uri="{FF2B5EF4-FFF2-40B4-BE49-F238E27FC236}">
                <a16:creationId xmlns:a16="http://schemas.microsoft.com/office/drawing/2014/main" id="{5E3B7183-D366-E8BF-D617-C2CB45E29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88" y="4725988"/>
            <a:ext cx="3241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2400" b="1" u="sng">
                <a:latin typeface="Garamond" panose="02020404030301010803" pitchFamily="18" charset="0"/>
              </a:rPr>
              <a:t>Polská hymna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cs-CZ" altLang="cs-CZ" sz="2400" b="1" u="sng">
              <a:solidFill>
                <a:schemeClr val="hlink"/>
              </a:solidFill>
              <a:latin typeface="Garamond" panose="02020404030301010803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>
            <a:extLst>
              <a:ext uri="{FF2B5EF4-FFF2-40B4-BE49-F238E27FC236}">
                <a16:creationId xmlns:a16="http://schemas.microsoft.com/office/drawing/2014/main" id="{31310101-8009-5094-3509-898982132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04813"/>
            <a:ext cx="7921625" cy="59400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4400" b="1" dirty="0">
                <a:latin typeface="Garamond" panose="02020404030301010803" pitchFamily="18" charset="0"/>
              </a:rPr>
              <a:t>Povrch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cs-CZ" altLang="cs-CZ" sz="2400" dirty="0">
                <a:latin typeface="Garamond" panose="02020404030301010803" pitchFamily="18" charset="0"/>
              </a:rPr>
              <a:t>  </a:t>
            </a:r>
            <a:r>
              <a:rPr lang="cs-CZ" altLang="cs-CZ" b="1" dirty="0">
                <a:latin typeface="+mn-lt"/>
              </a:rPr>
              <a:t>většinu území tvoří nížiny- </a:t>
            </a:r>
            <a:r>
              <a:rPr lang="cs-CZ" altLang="cs-CZ" b="1" dirty="0" err="1">
                <a:latin typeface="+mn-lt"/>
              </a:rPr>
              <a:t>Středopolská</a:t>
            </a:r>
            <a:r>
              <a:rPr lang="cs-CZ" altLang="cs-CZ" b="1" dirty="0">
                <a:latin typeface="+mn-lt"/>
              </a:rPr>
              <a:t> nížina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cs-CZ" altLang="cs-CZ" b="1" dirty="0">
                <a:latin typeface="+mn-lt"/>
              </a:rPr>
              <a:t> v minulosti bylo území pokryto ledovcem 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cs-CZ" altLang="cs-CZ" b="1" dirty="0">
                <a:latin typeface="+mn-lt"/>
              </a:rPr>
              <a:t> na pobřeží Baltského moře jsou rašeliniště a tisíce jezer.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cs-CZ" altLang="cs-CZ" b="1" dirty="0">
                <a:latin typeface="+mn-lt"/>
              </a:rPr>
              <a:t> jih země – vrchoviny – zalesněné hory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cs-CZ" altLang="cs-CZ" b="1" dirty="0">
                <a:latin typeface="+mn-lt"/>
              </a:rPr>
              <a:t> nejvyšší pohoří – Vysoké Tatry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Vrstvy skla">
  <a:themeElements>
    <a:clrScheme name="Vrstvy skla 8">
      <a:dk1>
        <a:srgbClr val="000000"/>
      </a:dk1>
      <a:lt1>
        <a:srgbClr val="EAEAEA"/>
      </a:lt1>
      <a:dk2>
        <a:srgbClr val="000000"/>
      </a:dk2>
      <a:lt2>
        <a:srgbClr val="C1C2CB"/>
      </a:lt2>
      <a:accent1>
        <a:srgbClr val="F1F1F7"/>
      </a:accent1>
      <a:accent2>
        <a:srgbClr val="8C8CB4"/>
      </a:accent2>
      <a:accent3>
        <a:srgbClr val="F3F3F3"/>
      </a:accent3>
      <a:accent4>
        <a:srgbClr val="000000"/>
      </a:accent4>
      <a:accent5>
        <a:srgbClr val="F7F7FA"/>
      </a:accent5>
      <a:accent6>
        <a:srgbClr val="7E7EA3"/>
      </a:accent6>
      <a:hlink>
        <a:srgbClr val="A3FFFF"/>
      </a:hlink>
      <a:folHlink>
        <a:srgbClr val="9E99FF"/>
      </a:folHlink>
    </a:clrScheme>
    <a:fontScheme name="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538</TotalTime>
  <Words>636</Words>
  <Application>Microsoft Office PowerPoint</Application>
  <PresentationFormat>Předvádění na obrazovce (4:3)</PresentationFormat>
  <Paragraphs>142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Arial Black</vt:lpstr>
      <vt:lpstr>Garamond</vt:lpstr>
      <vt:lpstr>Wingdings</vt:lpstr>
      <vt:lpstr>Vrstvy skla</vt:lpstr>
      <vt:lpstr>Prezentace aplikace PowerPoint</vt:lpstr>
      <vt:lpstr>Opakování učiva </vt:lpstr>
      <vt:lpstr>Prezentace aplikace PowerPoint</vt:lpstr>
      <vt:lpstr>Samostatná práce</vt:lpstr>
      <vt:lpstr>Polsko </vt:lpstr>
      <vt:lpstr>Prezentace aplikace PowerPoint</vt:lpstr>
      <vt:lpstr>Sousedními státy jsou Německo, Česko, Slovensko,Ukrajina, Bělorusko, Litva a Rusko</vt:lpstr>
      <vt:lpstr>Státní symboly</vt:lpstr>
      <vt:lpstr>Prezentace aplikace PowerPoint</vt:lpstr>
      <vt:lpstr>Nejvyšší pohoří</vt:lpstr>
      <vt:lpstr>Prezentace aplikace PowerPoint</vt:lpstr>
      <vt:lpstr>Řeky</vt:lpstr>
      <vt:lpstr>Varšava – hlavní město </vt:lpstr>
      <vt:lpstr>Lodž – druhé největší město</vt:lpstr>
      <vt:lpstr>Krakov</vt:lpstr>
      <vt:lpstr>Gdaňsk – přístavní město</vt:lpstr>
      <vt:lpstr>Gdaňsk, Štětín</vt:lpstr>
      <vt:lpstr>Vratislav</vt:lpstr>
      <vt:lpstr>Prezentace aplikace PowerPoint</vt:lpstr>
      <vt:lpstr>Prezentace aplikace PowerPoint</vt:lpstr>
      <vt:lpstr>Prezentace aplikace PowerPoint</vt:lpstr>
      <vt:lpstr>Hospodářství</vt:lpstr>
      <vt:lpstr>Přírodní zdroje</vt:lpstr>
      <vt:lpstr>Hospodářství</vt:lpstr>
      <vt:lpstr>Prezentace aplikace PowerPoint</vt:lpstr>
      <vt:lpstr>Významné osobnosti</vt:lpstr>
      <vt:lpstr>Mikuláš Koperník</vt:lpstr>
      <vt:lpstr>Maria Curie-Skłodowska </vt:lpstr>
      <vt:lpstr>Robert Kubica – závodník F1</vt:lpstr>
      <vt:lpstr>Skokani na lyžích </vt:lpstr>
      <vt:lpstr>Henryk Sienkiewicz </vt:lpstr>
      <vt:lpstr>Zajímavosti</vt:lpstr>
      <vt:lpstr>Prezentace aplikace PowerPoint</vt:lpstr>
      <vt:lpstr>Osvětim</vt:lpstr>
      <vt:lpstr>Kdo jsem? </vt:lpstr>
      <vt:lpstr>Prezentace aplikace PowerPoint</vt:lpstr>
      <vt:lpstr>Polská republika</vt:lpstr>
    </vt:vector>
  </TitlesOfParts>
  <Company>vlastní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Polská republika</dc:title>
  <dc:creator>Jaroslav</dc:creator>
  <cp:lastModifiedBy>Milan Bednář</cp:lastModifiedBy>
  <cp:revision>39</cp:revision>
  <dcterms:created xsi:type="dcterms:W3CDTF">2009-03-07T08:33:46Z</dcterms:created>
  <dcterms:modified xsi:type="dcterms:W3CDTF">2025-03-24T19:43:12Z</dcterms:modified>
</cp:coreProperties>
</file>