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6" r:id="rId3"/>
    <p:sldId id="261" r:id="rId4"/>
    <p:sldId id="269" r:id="rId5"/>
    <p:sldId id="270" r:id="rId6"/>
    <p:sldId id="271" r:id="rId7"/>
    <p:sldId id="272" r:id="rId8"/>
    <p:sldId id="26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F2DD4-34C1-448D-AD72-58EB5EC5EC04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86B52-7772-4204-ACCE-6DB65ED7BCF5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458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F2DD4-34C1-448D-AD72-58EB5EC5EC04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86B52-7772-4204-ACCE-6DB65ED7BC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8265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F2DD4-34C1-448D-AD72-58EB5EC5EC04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86B52-7772-4204-ACCE-6DB65ED7BC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4797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F2DD4-34C1-448D-AD72-58EB5EC5EC04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86B52-7772-4204-ACCE-6DB65ED7BC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4695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F2DD4-34C1-448D-AD72-58EB5EC5EC04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86B52-7772-4204-ACCE-6DB65ED7BCF5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3658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F2DD4-34C1-448D-AD72-58EB5EC5EC04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86B52-7772-4204-ACCE-6DB65ED7BC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5399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F2DD4-34C1-448D-AD72-58EB5EC5EC04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86B52-7772-4204-ACCE-6DB65ED7BC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2717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F2DD4-34C1-448D-AD72-58EB5EC5EC04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86B52-7772-4204-ACCE-6DB65ED7BC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7956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F2DD4-34C1-448D-AD72-58EB5EC5EC04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86B52-7772-4204-ACCE-6DB65ED7BC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3746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3F2DD4-34C1-448D-AD72-58EB5EC5EC04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3786B52-7772-4204-ACCE-6DB65ED7BC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7634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F2DD4-34C1-448D-AD72-58EB5EC5EC04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86B52-7772-4204-ACCE-6DB65ED7BC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0906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43F2DD4-34C1-448D-AD72-58EB5EC5EC04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3786B52-7772-4204-ACCE-6DB65ED7BCF5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4072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4A0B75-FEBC-4033-AC83-CF7CFEBAAA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Přívlastek 2, procvičování učiva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7B868C2-ACBB-468A-9505-3516D37F45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7. třída </a:t>
            </a:r>
          </a:p>
        </p:txBody>
      </p:sp>
    </p:spTree>
    <p:extLst>
      <p:ext uri="{BB962C8B-B14F-4D97-AF65-F5344CB8AC3E}">
        <p14:creationId xmlns:p14="http://schemas.microsoft.com/office/powerpoint/2010/main" val="2977097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111" y="286603"/>
            <a:ext cx="10659569" cy="1450757"/>
          </a:xfrm>
          <a:solidFill>
            <a:schemeClr val="accent3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cs-CZ" b="1" u="dottedHeavy" dirty="0">
                <a:solidFill>
                  <a:schemeClr val="bg1"/>
                </a:solidFill>
              </a:rPr>
              <a:t>PŘÍVLASTEK</a:t>
            </a:r>
            <a:r>
              <a:rPr lang="cs-CZ" dirty="0">
                <a:solidFill>
                  <a:schemeClr val="bg1"/>
                </a:solidFill>
              </a:rPr>
              <a:t> – pravidla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0216" y="1743052"/>
            <a:ext cx="10906898" cy="51149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u="sng" dirty="0">
                <a:solidFill>
                  <a:schemeClr val="accent3">
                    <a:lumMod val="50000"/>
                  </a:schemeClr>
                </a:solidFill>
                <a:cs typeface="Aharoni" pitchFamily="2" charset="-79"/>
              </a:rPr>
              <a:t>Přívlastek</a:t>
            </a:r>
            <a:r>
              <a:rPr lang="cs-CZ" sz="2400" b="1" dirty="0">
                <a:solidFill>
                  <a:schemeClr val="accent3">
                    <a:lumMod val="50000"/>
                  </a:schemeClr>
                </a:solidFill>
                <a:cs typeface="Aharoni" pitchFamily="2" charset="-79"/>
              </a:rPr>
              <a:t> </a:t>
            </a:r>
            <a:r>
              <a:rPr lang="cs-CZ" sz="2400" dirty="0"/>
              <a:t>– větný člen závislý</a:t>
            </a:r>
          </a:p>
          <a:p>
            <a:pPr>
              <a:buNone/>
            </a:pPr>
            <a:r>
              <a:rPr lang="cs-CZ" sz="2400" dirty="0"/>
              <a:t>                   - rozvíjí podstatné jméno</a:t>
            </a:r>
          </a:p>
          <a:p>
            <a:pPr>
              <a:buNone/>
            </a:pPr>
            <a:r>
              <a:rPr lang="cs-CZ" sz="2400" dirty="0"/>
              <a:t>                   - otázky: Jaký? Který? Čí?</a:t>
            </a:r>
          </a:p>
          <a:p>
            <a:pPr>
              <a:buNone/>
            </a:pPr>
            <a:r>
              <a:rPr lang="cs-CZ" sz="2400" b="1" u="sng" dirty="0">
                <a:cs typeface="Aharoni" pitchFamily="2" charset="-79"/>
              </a:rPr>
              <a:t>Druhy přívlastků</a:t>
            </a:r>
          </a:p>
          <a:p>
            <a:pPr>
              <a:buNone/>
            </a:pPr>
            <a:r>
              <a:rPr lang="cs-CZ" sz="2400" dirty="0"/>
              <a:t>	   </a:t>
            </a:r>
            <a:r>
              <a:rPr lang="cs-CZ" sz="2400" b="1" u="dottedHeavy" dirty="0" err="1"/>
              <a:t>Pks</a:t>
            </a:r>
            <a:r>
              <a:rPr lang="cs-CZ" sz="2400" b="1" u="dottedHeavy" dirty="0"/>
              <a:t> </a:t>
            </a:r>
            <a:r>
              <a:rPr lang="cs-CZ" sz="2400" b="1" u="dottedHeavy" dirty="0">
                <a:cs typeface="Aharoni" pitchFamily="2" charset="-79"/>
              </a:rPr>
              <a:t>shodný</a:t>
            </a:r>
            <a:r>
              <a:rPr lang="cs-CZ" sz="2400" b="1" u="dottedHeavy" dirty="0"/>
              <a:t> </a:t>
            </a:r>
            <a:r>
              <a:rPr lang="cs-CZ" sz="2400" dirty="0"/>
              <a:t>– stojí před řídícím podstatným jménem</a:t>
            </a:r>
          </a:p>
          <a:p>
            <a:pPr>
              <a:buNone/>
            </a:pPr>
            <a:r>
              <a:rPr lang="cs-CZ" sz="2400" dirty="0"/>
              <a:t>		          -  shoduje se s řídícím podstatným jménem v pádě, </a:t>
            </a:r>
          </a:p>
          <a:p>
            <a:pPr>
              <a:buNone/>
            </a:pPr>
            <a:r>
              <a:rPr lang="cs-CZ" sz="2400" dirty="0"/>
              <a:t>			čísle a rodě</a:t>
            </a:r>
          </a:p>
          <a:p>
            <a:pPr>
              <a:buNone/>
            </a:pPr>
            <a:r>
              <a:rPr lang="cs-CZ" sz="2400" dirty="0"/>
              <a:t>	    </a:t>
            </a:r>
            <a:r>
              <a:rPr lang="cs-CZ" sz="2400" b="1" u="dottedHeavy" dirty="0" err="1"/>
              <a:t>Pkn</a:t>
            </a:r>
            <a:r>
              <a:rPr lang="cs-CZ" sz="2400" b="1" u="dottedHeavy" dirty="0"/>
              <a:t> - </a:t>
            </a:r>
            <a:r>
              <a:rPr lang="cs-CZ" sz="2400" b="1" u="dottedHeavy" dirty="0">
                <a:cs typeface="Aharoni" pitchFamily="2" charset="-79"/>
              </a:rPr>
              <a:t>neshodný</a:t>
            </a:r>
            <a:r>
              <a:rPr lang="cs-CZ" sz="2400" b="1" u="dottedHeavy" dirty="0"/>
              <a:t> </a:t>
            </a:r>
            <a:r>
              <a:rPr lang="cs-CZ" sz="2400" dirty="0"/>
              <a:t>– stojí za řídícím podstatným jménem</a:t>
            </a:r>
          </a:p>
          <a:p>
            <a:pPr>
              <a:buNone/>
            </a:pPr>
            <a:r>
              <a:rPr lang="cs-CZ" sz="2400" dirty="0"/>
              <a:t>		          -  neshoduje se s řídícím podstatným jménem, v pádě, čísle ani rodě</a:t>
            </a:r>
          </a:p>
        </p:txBody>
      </p:sp>
      <p:sp>
        <p:nvSpPr>
          <p:cNvPr id="4" name="Elipsa 3"/>
          <p:cNvSpPr/>
          <p:nvPr/>
        </p:nvSpPr>
        <p:spPr>
          <a:xfrm>
            <a:off x="8810644" y="357166"/>
            <a:ext cx="914400" cy="9144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err="1">
                <a:solidFill>
                  <a:schemeClr val="accent3">
                    <a:lumMod val="50000"/>
                  </a:schemeClr>
                </a:solidFill>
              </a:rPr>
              <a:t>Pk</a:t>
            </a:r>
            <a:endParaRPr lang="cs-CZ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6" name="Přímá spojovací šipka 5"/>
          <p:cNvCxnSpPr/>
          <p:nvPr/>
        </p:nvCxnSpPr>
        <p:spPr>
          <a:xfrm rot="5400000" flipH="1" flipV="1">
            <a:off x="576648" y="4135450"/>
            <a:ext cx="571504" cy="571504"/>
          </a:xfrm>
          <a:prstGeom prst="straightConnector1">
            <a:avLst/>
          </a:prstGeom>
          <a:ln w="5715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šipka 7"/>
          <p:cNvCxnSpPr/>
          <p:nvPr/>
        </p:nvCxnSpPr>
        <p:spPr>
          <a:xfrm rot="16200000" flipH="1">
            <a:off x="576648" y="4712646"/>
            <a:ext cx="571504" cy="571504"/>
          </a:xfrm>
          <a:prstGeom prst="straightConnector1">
            <a:avLst/>
          </a:prstGeom>
          <a:ln w="5715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  <p:bldP spid="4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2107976" y="2924944"/>
            <a:ext cx="5284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200" b="1" u="sng" dirty="0"/>
              <a:t>Odpovídá na otázky: Jaký? Který? Čí?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	</a:t>
            </a:r>
            <a:r>
              <a:rPr lang="cs-CZ" sz="2400" b="1" dirty="0">
                <a:solidFill>
                  <a:schemeClr val="accent3">
                    <a:lumMod val="50000"/>
                  </a:schemeClr>
                </a:solidFill>
              </a:rPr>
              <a:t>Jaký strom?                        </a:t>
            </a:r>
          </a:p>
          <a:p>
            <a:pPr>
              <a:buNone/>
            </a:pPr>
            <a:r>
              <a:rPr lang="cs-CZ" sz="2400" b="1" dirty="0">
                <a:solidFill>
                  <a:schemeClr val="accent3">
                    <a:lumMod val="50000"/>
                  </a:schemeClr>
                </a:solidFill>
              </a:rPr>
              <a:t>                                                           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728" y="286603"/>
            <a:ext cx="10525952" cy="1450757"/>
          </a:xfrm>
          <a:solidFill>
            <a:schemeClr val="accent3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cs-CZ" sz="5400" b="1" u="dottedHeavy" dirty="0">
                <a:solidFill>
                  <a:schemeClr val="bg1"/>
                </a:solidFill>
              </a:rPr>
              <a:t>PŘÍVLASTEK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4787" y="1731766"/>
            <a:ext cx="8229600" cy="122413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cs-CZ" sz="2400" dirty="0"/>
          </a:p>
          <a:p>
            <a:pPr>
              <a:buNone/>
            </a:pPr>
            <a:r>
              <a:rPr lang="cs-CZ" sz="4200" dirty="0"/>
              <a:t>= větný člen, který rozvíjí podstatné jméno,  blíže určuje jeho význam</a:t>
            </a:r>
          </a:p>
          <a:p>
            <a:pPr>
              <a:buNone/>
            </a:pPr>
            <a:r>
              <a:rPr lang="cs-CZ" sz="2400" dirty="0"/>
              <a:t>					</a:t>
            </a:r>
          </a:p>
          <a:p>
            <a:pPr>
              <a:buNone/>
            </a:pPr>
            <a:endParaRPr lang="cs-CZ" sz="2400" dirty="0"/>
          </a:p>
          <a:p>
            <a:pPr>
              <a:buNone/>
            </a:pPr>
            <a:endParaRPr lang="cs-CZ" sz="2400" dirty="0"/>
          </a:p>
          <a:p>
            <a:pPr>
              <a:buNone/>
            </a:pPr>
            <a:endParaRPr lang="cs-CZ" sz="2400" dirty="0"/>
          </a:p>
          <a:p>
            <a:pPr>
              <a:buNone/>
            </a:pPr>
            <a:endParaRPr lang="cs-CZ" sz="2400" dirty="0"/>
          </a:p>
          <a:p>
            <a:pPr>
              <a:buNone/>
            </a:pPr>
            <a:endParaRPr lang="cs-CZ" sz="2400" dirty="0"/>
          </a:p>
          <a:p>
            <a:pPr>
              <a:buNone/>
            </a:pPr>
            <a:endParaRPr lang="cs-CZ" sz="2400" dirty="0"/>
          </a:p>
          <a:p>
            <a:pPr>
              <a:buNone/>
            </a:pPr>
            <a:endParaRPr lang="cs-CZ" sz="2400" dirty="0"/>
          </a:p>
        </p:txBody>
      </p:sp>
      <p:sp>
        <p:nvSpPr>
          <p:cNvPr id="4" name="Elipsa 3"/>
          <p:cNvSpPr/>
          <p:nvPr/>
        </p:nvSpPr>
        <p:spPr>
          <a:xfrm>
            <a:off x="5108372" y="4533751"/>
            <a:ext cx="1071570" cy="571504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accent3">
                    <a:lumMod val="50000"/>
                  </a:schemeClr>
                </a:solidFill>
              </a:rPr>
              <a:t>strom</a:t>
            </a:r>
          </a:p>
        </p:txBody>
      </p:sp>
      <p:sp>
        <p:nvSpPr>
          <p:cNvPr id="5" name="Elipsa 4"/>
          <p:cNvSpPr/>
          <p:nvPr/>
        </p:nvSpPr>
        <p:spPr>
          <a:xfrm>
            <a:off x="3016694" y="5301180"/>
            <a:ext cx="1571636" cy="571504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accent3">
                    <a:lumMod val="50000"/>
                  </a:schemeClr>
                </a:solidFill>
              </a:rPr>
              <a:t>jehličnatý</a:t>
            </a:r>
          </a:p>
        </p:txBody>
      </p:sp>
      <p:sp>
        <p:nvSpPr>
          <p:cNvPr id="6" name="Elipsa 5"/>
          <p:cNvSpPr/>
          <p:nvPr/>
        </p:nvSpPr>
        <p:spPr>
          <a:xfrm>
            <a:off x="7021381" y="5301180"/>
            <a:ext cx="1428760" cy="71438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accent3">
                    <a:lumMod val="50000"/>
                  </a:schemeClr>
                </a:solidFill>
              </a:rPr>
              <a:t>v parku</a:t>
            </a:r>
          </a:p>
        </p:txBody>
      </p:sp>
      <p:cxnSp>
        <p:nvCxnSpPr>
          <p:cNvPr id="8" name="Přímá spojovací šipka 7"/>
          <p:cNvCxnSpPr>
            <a:stCxn id="5" idx="7"/>
            <a:endCxn id="4" idx="3"/>
          </p:cNvCxnSpPr>
          <p:nvPr/>
        </p:nvCxnSpPr>
        <p:spPr>
          <a:xfrm flipV="1">
            <a:off x="4358170" y="5021561"/>
            <a:ext cx="907131" cy="363315"/>
          </a:xfrm>
          <a:prstGeom prst="straightConnector1">
            <a:avLst/>
          </a:prstGeom>
          <a:ln w="5715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>
            <a:stCxn id="6" idx="1"/>
            <a:endCxn id="4" idx="5"/>
          </p:cNvCxnSpPr>
          <p:nvPr/>
        </p:nvCxnSpPr>
        <p:spPr>
          <a:xfrm flipH="1" flipV="1">
            <a:off x="6023014" y="5021561"/>
            <a:ext cx="1207604" cy="384239"/>
          </a:xfrm>
          <a:prstGeom prst="straightConnector1">
            <a:avLst/>
          </a:prstGeom>
          <a:ln w="5715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/>
          <p:nvPr/>
        </p:nvCxnSpPr>
        <p:spPr>
          <a:xfrm>
            <a:off x="4965496" y="4149080"/>
            <a:ext cx="2642672" cy="0"/>
          </a:xfrm>
          <a:prstGeom prst="straightConnector1">
            <a:avLst/>
          </a:prstGeom>
          <a:ln w="5715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>
            <a:off x="4965496" y="3789040"/>
            <a:ext cx="2642672" cy="0"/>
          </a:xfrm>
          <a:prstGeom prst="straightConnector1">
            <a:avLst/>
          </a:prstGeom>
          <a:ln w="5715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lipsa 14"/>
          <p:cNvSpPr/>
          <p:nvPr/>
        </p:nvSpPr>
        <p:spPr>
          <a:xfrm>
            <a:off x="8524892" y="428604"/>
            <a:ext cx="857256" cy="857256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u="dottedHeavy" dirty="0" err="1">
                <a:solidFill>
                  <a:schemeClr val="tx1"/>
                </a:solidFill>
              </a:rPr>
              <a:t>Pk</a:t>
            </a:r>
            <a:endParaRPr lang="cs-CZ" sz="2400" u="dottedHeavy" dirty="0">
              <a:solidFill>
                <a:schemeClr val="tx1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7761503" y="3417387"/>
            <a:ext cx="21915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jehličnatý strom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7761503" y="3909830"/>
            <a:ext cx="1905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strom v parku</a:t>
            </a:r>
          </a:p>
        </p:txBody>
      </p:sp>
    </p:spTree>
    <p:extLst>
      <p:ext uri="{BB962C8B-B14F-4D97-AF65-F5344CB8AC3E}">
        <p14:creationId xmlns:p14="http://schemas.microsoft.com/office/powerpoint/2010/main" val="1170718372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/>
      <p:bldP spid="2" grpId="0" animBg="1"/>
      <p:bldP spid="3" grpId="0" build="p"/>
      <p:bldP spid="4" grpId="0" build="p" animBg="1"/>
      <p:bldP spid="5" grpId="0" build="p" animBg="1"/>
      <p:bldP spid="6" grpId="0" build="p" animBg="1"/>
      <p:bldP spid="15" grpId="0" build="p" animBg="1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63C453-C53A-57B1-ECE3-1B282A6F3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596" y="263528"/>
            <a:ext cx="10058400" cy="1409998"/>
          </a:xfrm>
        </p:spPr>
        <p:txBody>
          <a:bodyPr>
            <a:normAutofit fontScale="90000"/>
          </a:bodyPr>
          <a:lstStyle/>
          <a:p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r>
              <a:rPr lang="cs-CZ" b="1" dirty="0"/>
              <a:t>Najděte ve větách přívlastky a urči, zda jsou shodné, nebo neshodné.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5BB2DE-A9D5-2FD3-EA66-9220CADF3D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596" y="1949570"/>
            <a:ext cx="10569084" cy="3919524"/>
          </a:xfrm>
        </p:spPr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cs-CZ" sz="2400" dirty="0"/>
              <a:t>Na stole ležela stará kniha s ilustracemi.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cs-CZ" sz="2400" dirty="0"/>
              <a:t>Děti si hrály na prostorném hřišti za školou.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cs-CZ" sz="2400" dirty="0"/>
              <a:t>Babička nám upekla vynikající jablečný koláč.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6774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793E6B-E57D-5ABF-CA0B-A425A7B13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Procvičování učiva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4F7772-4D2B-8DD4-B2AD-1EE7D5047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cs-CZ" sz="2400" dirty="0"/>
              <a:t>V lese jsme objevili stopu neznámého zvířete.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cs-CZ" sz="2400" dirty="0"/>
              <a:t>Na výstavě jsme obdivovali obrazy slavného malíře.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cs-CZ" sz="2400" dirty="0"/>
              <a:t>Po bouřlivé noci zůstala v ulicích velká spoušť.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6268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00261E-F5F3-1DE6-973E-763582754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Procvičování učiva, doplňte do vět </a:t>
            </a:r>
            <a:r>
              <a:rPr lang="cs-CZ" dirty="0" err="1"/>
              <a:t>Pk</a:t>
            </a:r>
            <a:r>
              <a:rPr lang="cs-CZ" dirty="0"/>
              <a:t>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420203-DEB6-6533-47C5-9E0E5F46C9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64" y="1837108"/>
            <a:ext cx="10714008" cy="4391164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cs-CZ" sz="2400" dirty="0"/>
              <a:t>Na ________________ stole ležely ________________ sešity.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cs-CZ" sz="2400" dirty="0"/>
              <a:t>Viděl jsem ________________ film o ________________ dobrodružství.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cs-CZ" sz="2400" dirty="0"/>
              <a:t>V ________________ zahradě rostou ________________ květiny.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cs-CZ" sz="2400" dirty="0"/>
              <a:t>Koupili jsme si ________________ suvenýr z ________________ dovolené.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cs-CZ" sz="2400" dirty="0"/>
              <a:t>Ve skříni byla ________________ bunda z ________________ materiálu.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6000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F0548A-AED7-5315-BEDC-F69D299A8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Přepište věty tak, aby obsahovaly jak přívlastek shodný tak neshodný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3D9DCF-9606-5963-A15C-F67134718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64" y="1845734"/>
            <a:ext cx="10612216" cy="402336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cs-CZ" sz="2400" dirty="0"/>
              <a:t>Pes běžel po zahradě.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400" dirty="0"/>
              <a:t>Dívka četla knihu.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400" dirty="0"/>
              <a:t>Na stole ležel sešit.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400" dirty="0"/>
              <a:t>V lese rostou houby.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400" dirty="0"/>
              <a:t>Chlapec dostal dárek.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1083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FE34C9-A595-4E1E-A8A1-E02AE1526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Procvičování učiva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210001-4A19-4A29-BB0E-601DA9BAC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886" y="1845733"/>
            <a:ext cx="10570794" cy="4415023"/>
          </a:xfrm>
        </p:spPr>
        <p:txBody>
          <a:bodyPr>
            <a:normAutofit lnSpcReduction="10000"/>
          </a:bodyPr>
          <a:lstStyle/>
          <a:p>
            <a:r>
              <a:rPr lang="cs-CZ" b="1" u="sng" dirty="0"/>
              <a:t>VZOR </a:t>
            </a:r>
          </a:p>
          <a:p>
            <a:r>
              <a:rPr lang="cs-CZ" dirty="0"/>
              <a:t>V tropických lesích Konžské pánve žijí uzavřeně Pygmejové.</a:t>
            </a:r>
          </a:p>
          <a:p>
            <a:r>
              <a:rPr lang="cs-CZ" dirty="0"/>
              <a:t>V jakých lesích? – </a:t>
            </a:r>
            <a:r>
              <a:rPr lang="cs-CZ" b="1" u="dottedHeavy" dirty="0">
                <a:solidFill>
                  <a:srgbClr val="FF0000"/>
                </a:solidFill>
              </a:rPr>
              <a:t>tropických – </a:t>
            </a:r>
            <a:r>
              <a:rPr lang="cs-CZ" b="1" u="dottedHeavy" dirty="0" err="1">
                <a:solidFill>
                  <a:srgbClr val="FF0000"/>
                </a:solidFill>
              </a:rPr>
              <a:t>Pks</a:t>
            </a:r>
            <a:r>
              <a:rPr lang="cs-CZ" b="1" u="dottedHeavy" dirty="0">
                <a:solidFill>
                  <a:srgbClr val="FF0000"/>
                </a:solidFill>
              </a:rPr>
              <a:t> </a:t>
            </a:r>
          </a:p>
          <a:p>
            <a:r>
              <a:rPr lang="cs-CZ" dirty="0"/>
              <a:t>V jakých lesích? </a:t>
            </a:r>
            <a:r>
              <a:rPr lang="cs-CZ" b="1" u="dottedHeavy" dirty="0">
                <a:solidFill>
                  <a:srgbClr val="0070C0"/>
                </a:solidFill>
              </a:rPr>
              <a:t>-  pánve – </a:t>
            </a:r>
            <a:r>
              <a:rPr lang="cs-CZ" b="1" u="dottedHeavy" dirty="0" err="1">
                <a:solidFill>
                  <a:srgbClr val="0070C0"/>
                </a:solidFill>
              </a:rPr>
              <a:t>Pkn</a:t>
            </a:r>
            <a:r>
              <a:rPr lang="cs-CZ" b="1" u="dottedHeavy" dirty="0">
                <a:solidFill>
                  <a:srgbClr val="0070C0"/>
                </a:solidFill>
              </a:rPr>
              <a:t>  </a:t>
            </a:r>
          </a:p>
          <a:p>
            <a:r>
              <a:rPr lang="cs-CZ" dirty="0"/>
              <a:t>Jaké pánve?  </a:t>
            </a:r>
            <a:r>
              <a:rPr lang="cs-CZ" b="1" u="dottedHeavy" dirty="0">
                <a:solidFill>
                  <a:srgbClr val="FF0000"/>
                </a:solidFill>
              </a:rPr>
              <a:t>- Konžské  - </a:t>
            </a:r>
            <a:r>
              <a:rPr lang="cs-CZ" b="1" u="dottedHeavy" dirty="0" err="1">
                <a:solidFill>
                  <a:srgbClr val="FF0000"/>
                </a:solidFill>
              </a:rPr>
              <a:t>Pks</a:t>
            </a:r>
            <a:r>
              <a:rPr lang="cs-CZ" b="1" u="dottedHeavy" dirty="0">
                <a:solidFill>
                  <a:srgbClr val="FF0000"/>
                </a:solidFill>
              </a:rPr>
              <a:t> </a:t>
            </a:r>
          </a:p>
          <a:p>
            <a:r>
              <a:rPr lang="cs-CZ" dirty="0"/>
              <a:t>                            </a:t>
            </a:r>
            <a:r>
              <a:rPr lang="cs-CZ" b="1" dirty="0" err="1">
                <a:solidFill>
                  <a:srgbClr val="FF0000"/>
                </a:solidFill>
              </a:rPr>
              <a:t>Pks</a:t>
            </a:r>
            <a:r>
              <a:rPr lang="cs-CZ" dirty="0"/>
              <a:t>                                                                      </a:t>
            </a:r>
            <a:r>
              <a:rPr lang="cs-CZ" b="1" dirty="0" err="1">
                <a:solidFill>
                  <a:srgbClr val="FF0000"/>
                </a:solidFill>
              </a:rPr>
              <a:t>Pks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                      </a:t>
            </a:r>
            <a:r>
              <a:rPr lang="cs-CZ" b="1" dirty="0" err="1">
                <a:solidFill>
                  <a:srgbClr val="FF0000"/>
                </a:solidFill>
              </a:rPr>
              <a:t>Pks</a:t>
            </a:r>
            <a:r>
              <a:rPr lang="cs-CZ" b="1" dirty="0">
                <a:solidFill>
                  <a:srgbClr val="FF0000"/>
                </a:solidFill>
              </a:rPr>
              <a:t> </a:t>
            </a:r>
          </a:p>
          <a:p>
            <a:r>
              <a:rPr lang="cs-CZ" dirty="0"/>
              <a:t>V polopouštích </a:t>
            </a:r>
            <a:r>
              <a:rPr lang="cs-CZ" b="1" u="dotted" dirty="0">
                <a:solidFill>
                  <a:srgbClr val="FF0000"/>
                </a:solidFill>
              </a:rPr>
              <a:t>jižní</a:t>
            </a:r>
            <a:r>
              <a:rPr lang="cs-CZ" dirty="0"/>
              <a:t> Afriky kočují </a:t>
            </a:r>
            <a:r>
              <a:rPr lang="cs-CZ" dirty="0" err="1"/>
              <a:t>Sanové</a:t>
            </a:r>
            <a:r>
              <a:rPr lang="cs-CZ" dirty="0"/>
              <a:t>, kteří vytvořili </a:t>
            </a:r>
            <a:r>
              <a:rPr lang="cs-CZ" b="1" u="dotted" dirty="0">
                <a:solidFill>
                  <a:srgbClr val="FF0000"/>
                </a:solidFill>
              </a:rPr>
              <a:t>nádherné</a:t>
            </a:r>
            <a:r>
              <a:rPr lang="cs-CZ" dirty="0"/>
              <a:t> umění </a:t>
            </a:r>
            <a:r>
              <a:rPr lang="cs-CZ" b="1" u="dotted" dirty="0">
                <a:solidFill>
                  <a:srgbClr val="FF0000"/>
                </a:solidFill>
              </a:rPr>
              <a:t>skalních</a:t>
            </a:r>
            <a:r>
              <a:rPr lang="cs-CZ" dirty="0"/>
              <a:t> maleb</a:t>
            </a:r>
            <a:r>
              <a:rPr lang="cs-CZ" b="1" dirty="0">
                <a:solidFill>
                  <a:schemeClr val="tx1"/>
                </a:solidFill>
              </a:rPr>
              <a:t>.</a:t>
            </a:r>
          </a:p>
          <a:p>
            <a:endParaRPr lang="cs-CZ" b="1" u="dottedHeavy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</a:pPr>
            <a:r>
              <a:rPr lang="cs-CZ" dirty="0"/>
              <a:t>                             </a:t>
            </a:r>
            <a:r>
              <a:rPr lang="cs-CZ" b="1" dirty="0" err="1">
                <a:solidFill>
                  <a:srgbClr val="FF0000"/>
                </a:solidFill>
              </a:rPr>
              <a:t>Pks</a:t>
            </a:r>
            <a:r>
              <a:rPr lang="cs-CZ" dirty="0"/>
              <a:t>   </a:t>
            </a:r>
            <a:r>
              <a:rPr lang="cs-CZ" b="1" dirty="0" err="1">
                <a:solidFill>
                  <a:srgbClr val="0070C0"/>
                </a:solidFill>
              </a:rPr>
              <a:t>Pkn</a:t>
            </a:r>
            <a:r>
              <a:rPr lang="cs-CZ" b="1" dirty="0">
                <a:solidFill>
                  <a:srgbClr val="0070C0"/>
                </a:solidFill>
              </a:rPr>
              <a:t>    </a:t>
            </a:r>
            <a:r>
              <a:rPr lang="cs-CZ" dirty="0"/>
              <a:t>                                                      </a:t>
            </a:r>
            <a:r>
              <a:rPr lang="cs-CZ" b="1" dirty="0" err="1">
                <a:solidFill>
                  <a:srgbClr val="FF0000"/>
                </a:solidFill>
              </a:rPr>
              <a:t>Pks</a:t>
            </a:r>
            <a:r>
              <a:rPr lang="cs-CZ" dirty="0"/>
              <a:t>                        </a:t>
            </a:r>
            <a:r>
              <a:rPr lang="cs-CZ" b="1" dirty="0" err="1">
                <a:solidFill>
                  <a:srgbClr val="FF0000"/>
                </a:solidFill>
              </a:rPr>
              <a:t>Pks</a:t>
            </a:r>
            <a:r>
              <a:rPr lang="cs-CZ" dirty="0"/>
              <a:t>         </a:t>
            </a:r>
            <a:r>
              <a:rPr lang="cs-CZ" b="1" dirty="0" err="1">
                <a:solidFill>
                  <a:srgbClr val="0070C0"/>
                </a:solidFill>
              </a:rPr>
              <a:t>Pkn</a:t>
            </a:r>
            <a:r>
              <a:rPr lang="cs-CZ" dirty="0"/>
              <a:t> </a:t>
            </a:r>
          </a:p>
          <a:p>
            <a:pPr>
              <a:lnSpc>
                <a:spcPct val="100000"/>
              </a:lnSpc>
            </a:pPr>
            <a:r>
              <a:rPr lang="cs-CZ" dirty="0"/>
              <a:t>V polopouštích </a:t>
            </a:r>
            <a:r>
              <a:rPr lang="cs-CZ" b="1" u="dotted" dirty="0">
                <a:solidFill>
                  <a:srgbClr val="FF0000"/>
                </a:solidFill>
              </a:rPr>
              <a:t>jižní</a:t>
            </a:r>
            <a:r>
              <a:rPr lang="cs-CZ" dirty="0"/>
              <a:t> Afriky kočují </a:t>
            </a:r>
            <a:r>
              <a:rPr lang="cs-CZ" dirty="0" err="1"/>
              <a:t>Sanové</a:t>
            </a:r>
            <a:r>
              <a:rPr lang="cs-CZ" dirty="0"/>
              <a:t>, kteří vytvořili </a:t>
            </a:r>
            <a:r>
              <a:rPr lang="cs-CZ" b="1" u="dotted" dirty="0">
                <a:solidFill>
                  <a:srgbClr val="FF0000"/>
                </a:solidFill>
              </a:rPr>
              <a:t>nádherné</a:t>
            </a:r>
            <a:r>
              <a:rPr lang="cs-CZ" dirty="0"/>
              <a:t> umění </a:t>
            </a:r>
            <a:r>
              <a:rPr lang="cs-CZ" b="1" u="dotted" dirty="0">
                <a:solidFill>
                  <a:srgbClr val="FF0000"/>
                </a:solidFill>
              </a:rPr>
              <a:t>skalních</a:t>
            </a:r>
            <a:r>
              <a:rPr lang="cs-CZ" dirty="0"/>
              <a:t> maleb. </a:t>
            </a:r>
          </a:p>
        </p:txBody>
      </p:sp>
      <p:sp>
        <p:nvSpPr>
          <p:cNvPr id="6" name="Šipka: zahnutá doleva 5">
            <a:extLst>
              <a:ext uri="{FF2B5EF4-FFF2-40B4-BE49-F238E27FC236}">
                <a16:creationId xmlns:a16="http://schemas.microsoft.com/office/drawing/2014/main" id="{E3C8228E-4755-4C06-A977-0BE7F5C3C40B}"/>
              </a:ext>
            </a:extLst>
          </p:cNvPr>
          <p:cNvSpPr/>
          <p:nvPr/>
        </p:nvSpPr>
        <p:spPr>
          <a:xfrm rot="5400000">
            <a:off x="8510262" y="5281029"/>
            <a:ext cx="307767" cy="171759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Šipka: zahnutá nahoru 6">
            <a:extLst>
              <a:ext uri="{FF2B5EF4-FFF2-40B4-BE49-F238E27FC236}">
                <a16:creationId xmlns:a16="http://schemas.microsoft.com/office/drawing/2014/main" id="{78992190-B43B-4996-9B24-7E276DF2B4EC}"/>
              </a:ext>
            </a:extLst>
          </p:cNvPr>
          <p:cNvSpPr/>
          <p:nvPr/>
        </p:nvSpPr>
        <p:spPr>
          <a:xfrm>
            <a:off x="2360139" y="4697708"/>
            <a:ext cx="852618" cy="195568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Šipka: zahnutá nahoru 7">
            <a:extLst>
              <a:ext uri="{FF2B5EF4-FFF2-40B4-BE49-F238E27FC236}">
                <a16:creationId xmlns:a16="http://schemas.microsoft.com/office/drawing/2014/main" id="{297C5A26-2F7C-4B8D-B9AB-BE206DD7C00F}"/>
              </a:ext>
            </a:extLst>
          </p:cNvPr>
          <p:cNvSpPr/>
          <p:nvPr/>
        </p:nvSpPr>
        <p:spPr>
          <a:xfrm>
            <a:off x="6845642" y="4697708"/>
            <a:ext cx="988542" cy="195568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Šipka: zahnutá nahoru 8">
            <a:extLst>
              <a:ext uri="{FF2B5EF4-FFF2-40B4-BE49-F238E27FC236}">
                <a16:creationId xmlns:a16="http://schemas.microsoft.com/office/drawing/2014/main" id="{9BDB301B-D84C-4581-8B3D-784FCD2D49D4}"/>
              </a:ext>
            </a:extLst>
          </p:cNvPr>
          <p:cNvSpPr/>
          <p:nvPr/>
        </p:nvSpPr>
        <p:spPr>
          <a:xfrm>
            <a:off x="8534399" y="4697708"/>
            <a:ext cx="988542" cy="195568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0" name="Šipka: zahnutá nahoru 9">
            <a:extLst>
              <a:ext uri="{FF2B5EF4-FFF2-40B4-BE49-F238E27FC236}">
                <a16:creationId xmlns:a16="http://schemas.microsoft.com/office/drawing/2014/main" id="{327D4096-E943-4B23-B838-F07D3F17E1F4}"/>
              </a:ext>
            </a:extLst>
          </p:cNvPr>
          <p:cNvSpPr/>
          <p:nvPr/>
        </p:nvSpPr>
        <p:spPr>
          <a:xfrm>
            <a:off x="1606378" y="6018890"/>
            <a:ext cx="1548712" cy="274817"/>
          </a:xfrm>
          <a:prstGeom prst="curvedUp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11608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218</TotalTime>
  <Words>361</Words>
  <Application>Microsoft Office PowerPoint</Application>
  <PresentationFormat>Širokoúhlá obrazovka</PresentationFormat>
  <Paragraphs>63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Aharoni</vt:lpstr>
      <vt:lpstr>Calibri</vt:lpstr>
      <vt:lpstr>Calibri Light</vt:lpstr>
      <vt:lpstr>Retrospektiva</vt:lpstr>
      <vt:lpstr>Přívlastek 2, procvičování učiva </vt:lpstr>
      <vt:lpstr>PŘÍVLASTEK – pravidla  </vt:lpstr>
      <vt:lpstr>PŘÍVLASTEK</vt:lpstr>
      <vt:lpstr>      Najděte ve větách přívlastky a urči, zda jsou shodné, nebo neshodné.</vt:lpstr>
      <vt:lpstr>Procvičování učiva</vt:lpstr>
      <vt:lpstr>Procvičování učiva, doplňte do vět Pk. </vt:lpstr>
      <vt:lpstr>Přepište věty tak, aby obsahovaly jak přívlastek shodný tak neshodný</vt:lpstr>
      <vt:lpstr>Procvičování učiva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Přívlastek 2, procvičování učiva</dc:title>
  <dc:creator>Bednář Milan, nprap.</dc:creator>
  <cp:lastModifiedBy>Milan Bednář</cp:lastModifiedBy>
  <cp:revision>10</cp:revision>
  <dcterms:created xsi:type="dcterms:W3CDTF">2021-03-17T11:36:43Z</dcterms:created>
  <dcterms:modified xsi:type="dcterms:W3CDTF">2025-03-03T19:37:50Z</dcterms:modified>
</cp:coreProperties>
</file>