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7" r:id="rId5"/>
    <p:sldId id="268" r:id="rId6"/>
    <p:sldId id="269" r:id="rId7"/>
    <p:sldId id="264" r:id="rId8"/>
    <p:sldId id="260" r:id="rId9"/>
    <p:sldId id="271" r:id="rId10"/>
    <p:sldId id="266" r:id="rId11"/>
    <p:sldId id="272" r:id="rId12"/>
    <p:sldId id="276" r:id="rId13"/>
    <p:sldId id="275" r:id="rId14"/>
    <p:sldId id="278" r:id="rId15"/>
    <p:sldId id="279" r:id="rId16"/>
    <p:sldId id="261" r:id="rId17"/>
    <p:sldId id="262" r:id="rId18"/>
    <p:sldId id="270" r:id="rId19"/>
    <p:sldId id="280" r:id="rId20"/>
    <p:sldId id="263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3763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11.03.2025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Víte, kdo</a:t>
            </a:r>
            <a:r>
              <a:rPr lang="cs-CZ" baseline="0" dirty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/>
              <a:t>Elektronická učebnice - Základní škola Děčín VI, Na Stráni 879/2, příspěvková organizace</a:t>
            </a:r>
          </a:p>
        </p:txBody>
      </p:sp>
    </p:spTree>
    <p:extLst>
      <p:ext uri="{BB962C8B-B14F-4D97-AF65-F5344CB8AC3E}">
        <p14:creationId xmlns:p14="http://schemas.microsoft.com/office/powerpoint/2010/main" val="351498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11.03.2025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ceskatelevize.cz/video/2162-staty-evropy-slovensko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3/3a/Vysok%C3%A9_Tatry,_v%C3%BDhled_z_vrcholu_Rysy,_z%C3%A1%C5%99%C3%AD_2011_(29)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c/c4/Kralova_Hola_from_Popov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//upload.wikimedia.org/wikipedia/commons/f/f6/Panorama_High_Tatras_from_Poprad_description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a/a3/Gerlachovsk%C3%BD_%C5%A1t%C3%ADt_ze_Slavkovsk%C3%A9ho_%C5%A1t%C3%ADtu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d/d7/Observatory_Skalnate_pleso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8493"/>
            <a:ext cx="4104456" cy="59406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 SLOVENSKO </a:t>
            </a:r>
          </a:p>
        </p:txBody>
      </p:sp>
      <p:pic>
        <p:nvPicPr>
          <p:cNvPr id="7" name="Obrázek 6" descr="800px-Bratislava_Cas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425198"/>
            <a:ext cx="2664296" cy="1998222"/>
          </a:xfrm>
          <a:prstGeom prst="rect">
            <a:avLst/>
          </a:prstGeom>
        </p:spPr>
      </p:pic>
      <p:pic>
        <p:nvPicPr>
          <p:cNvPr id="9" name="Obrázek 8" descr="isCA2HUX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059582"/>
            <a:ext cx="1625600" cy="1079500"/>
          </a:xfrm>
          <a:prstGeom prst="rect">
            <a:avLst/>
          </a:prstGeom>
        </p:spPr>
      </p:pic>
      <p:pic>
        <p:nvPicPr>
          <p:cNvPr id="10" name="Obrázek 9" descr="info_slovensk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555526"/>
            <a:ext cx="3851920" cy="3851920"/>
          </a:xfrm>
          <a:prstGeom prst="rect">
            <a:avLst/>
          </a:prstGeom>
        </p:spPr>
      </p:pic>
      <p:pic>
        <p:nvPicPr>
          <p:cNvPr id="11" name="Obrázek 10" descr="3995096-slovensko-slovinsk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787774"/>
            <a:ext cx="2150707" cy="1613030"/>
          </a:xfrm>
          <a:prstGeom prst="rect">
            <a:avLst/>
          </a:prstGeom>
        </p:spPr>
      </p:pic>
      <p:pic>
        <p:nvPicPr>
          <p:cNvPr id="12" name="Obrázek 11" descr="800px-Gerlach_south_face_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1059582"/>
            <a:ext cx="2876938" cy="16859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D5E0D76-6AEB-9C9F-B562-EAD9F5AFE47D}"/>
              </a:ext>
            </a:extLst>
          </p:cNvPr>
          <p:cNvSpPr txBox="1"/>
          <p:nvPr/>
        </p:nvSpPr>
        <p:spPr>
          <a:xfrm>
            <a:off x="6804248" y="4611613"/>
            <a:ext cx="115212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hlinkClick r:id="rId8"/>
              </a:rPr>
              <a:t>Slovensko</a:t>
            </a:r>
            <a:endParaRPr lang="cs-CZ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10868" y="160718"/>
            <a:ext cx="6161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/>
              <a:t>Automobilový průmysl</a:t>
            </a:r>
          </a:p>
          <a:p>
            <a:pPr algn="ctr"/>
            <a:r>
              <a:rPr lang="cs-CZ" sz="2400" b="1" dirty="0"/>
              <a:t> bratislavská </a:t>
            </a:r>
            <a:r>
              <a:rPr lang="cs-CZ" sz="2400" b="1" dirty="0">
                <a:solidFill>
                  <a:srgbClr val="7030A0"/>
                </a:solidFill>
              </a:rPr>
              <a:t>Volkswagen</a:t>
            </a:r>
            <a:r>
              <a:rPr lang="cs-CZ" sz="2400" b="1" dirty="0"/>
              <a:t> Slovakia</a:t>
            </a:r>
          </a:p>
          <a:p>
            <a:pPr algn="ctr"/>
            <a:r>
              <a:rPr lang="cs-CZ" sz="2400" b="1" dirty="0"/>
              <a:t>trnavská  PSA </a:t>
            </a:r>
            <a:r>
              <a:rPr lang="cs-CZ" sz="2400" b="1" dirty="0">
                <a:solidFill>
                  <a:srgbClr val="7030A0"/>
                </a:solidFill>
              </a:rPr>
              <a:t>Peugeot</a:t>
            </a:r>
            <a:r>
              <a:rPr lang="cs-CZ" sz="2400" b="1" dirty="0"/>
              <a:t> Citroen</a:t>
            </a:r>
          </a:p>
          <a:p>
            <a:pPr algn="ctr"/>
            <a:r>
              <a:rPr lang="cs-CZ" sz="2400" b="1" dirty="0"/>
              <a:t>žilinská </a:t>
            </a:r>
            <a:r>
              <a:rPr lang="cs-CZ" sz="2400" b="1" dirty="0">
                <a:solidFill>
                  <a:srgbClr val="7030A0"/>
                </a:solidFill>
              </a:rPr>
              <a:t>KIA</a:t>
            </a:r>
            <a:r>
              <a:rPr lang="cs-CZ" sz="2400" b="1" dirty="0"/>
              <a:t> Motors Slovakia</a:t>
            </a:r>
          </a:p>
        </p:txBody>
      </p:sp>
      <p:pic>
        <p:nvPicPr>
          <p:cNvPr id="25602" name="Picture 2" descr="http://www.technoprojekt.eu/images/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23678"/>
            <a:ext cx="3429000" cy="2571751"/>
          </a:xfrm>
          <a:prstGeom prst="rect">
            <a:avLst/>
          </a:prstGeom>
          <a:noFill/>
        </p:spPr>
      </p:pic>
      <p:pic>
        <p:nvPicPr>
          <p:cNvPr id="25604" name="Picture 4" descr="http://www.theautochannel.com/news/2010/06/28/484642.1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83718"/>
            <a:ext cx="3454806" cy="2536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18386" y="910817"/>
            <a:ext cx="3956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/>
              <a:t>hutní průmysl – Košice</a:t>
            </a:r>
          </a:p>
          <a:p>
            <a:pPr algn="ctr"/>
            <a:r>
              <a:rPr lang="cs-CZ" sz="2400" b="1" dirty="0"/>
              <a:t>chemický průmysl - Bratislava</a:t>
            </a:r>
          </a:p>
        </p:txBody>
      </p:sp>
      <p:pic>
        <p:nvPicPr>
          <p:cNvPr id="11268" name="Picture 4" descr="http://upload.wikimedia.org/wikipedia/commons/6/66/Bhopal-Union_Carb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21651"/>
            <a:ext cx="4125545" cy="275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3/32/%C4%8Cachtice%2C_hrad%2C_Slovensko.jpg/1280px-%C4%8Cachtice%2C_hrad%2C_Slovens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0"/>
            <a:ext cx="7020020" cy="51435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990638" y="4232684"/>
            <a:ext cx="4769575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cs-CZ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ČACHTICKÝ HRAD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18026" y="160717"/>
            <a:ext cx="6107925" cy="47320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/>
              <a:t>Zřícenina hradu poblíž vesnice Čachtice.</a:t>
            </a:r>
          </a:p>
          <a:p>
            <a:pPr algn="ctr"/>
            <a:r>
              <a:rPr lang="cs-CZ" dirty="0"/>
              <a:t>Ke hradu patřil také čachtický zámek (hlavní sídlo Alžběty Báthoryové), který se nacházel přímo ve městečku. Pověsti říkají, že ze sklepení</a:t>
            </a:r>
          </a:p>
          <a:p>
            <a:pPr algn="ctr"/>
            <a:r>
              <a:rPr lang="cs-CZ" dirty="0"/>
              <a:t> vedly zámecké chodby až na hrad a naopak. Chodby však byly údajně zasypány</a:t>
            </a:r>
          </a:p>
          <a:p>
            <a:pPr algn="ctr"/>
            <a:r>
              <a:rPr lang="cs-CZ" dirty="0"/>
              <a:t> a nikdo se tedy nedozví, byly-li skutečností a nebo pouze pověstí.</a:t>
            </a:r>
          </a:p>
          <a:p>
            <a:pPr algn="ctr"/>
            <a:r>
              <a:rPr lang="cs-CZ" dirty="0"/>
              <a:t>Hrad proslul především díky Alžbětě Báthoryové, uherské šlechtičně přezdívané Čachtická paní, která byla pověstná tím, že se </a:t>
            </a:r>
          </a:p>
          <a:p>
            <a:pPr algn="ctr"/>
            <a:r>
              <a:rPr lang="cs-CZ" dirty="0"/>
              <a:t>na hradě koupala v krvi mladých dívek, aby si uchovala svou krásu co nejdéle. Podle výpovědi očitých svědků měla utýrat 20-2000 mladých dívek. Přesný počet se neví. Roku 1611  byla odsouzena k doživotnímu žaláři. Zemřela o 4 roky později (21. srpna 1614) ve věku 54 let</a:t>
            </a:r>
            <a:r>
              <a:rPr lang="cs-CZ" sz="1350" dirty="0"/>
              <a:t>.</a:t>
            </a:r>
          </a:p>
          <a:p>
            <a:pPr algn="ctr"/>
            <a:endParaRPr lang="cs-CZ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46564" y="160718"/>
            <a:ext cx="5418792" cy="692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cs-CZ" sz="405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možná nevíte…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89596" y="1125131"/>
            <a:ext cx="3899401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1.Malý úkol pro vás, zkuste uhádnout, </a:t>
            </a:r>
          </a:p>
          <a:p>
            <a:r>
              <a:rPr lang="cs-CZ" b="1" dirty="0"/>
              <a:t>co ve slovenštině znamenají tyto slova:</a:t>
            </a:r>
          </a:p>
          <a:p>
            <a:endParaRPr lang="cs-CZ" sz="1350" dirty="0"/>
          </a:p>
          <a:p>
            <a:pPr algn="ctr"/>
            <a:endParaRPr lang="cs-CZ" sz="1350" dirty="0"/>
          </a:p>
          <a:p>
            <a:pPr algn="ctr"/>
            <a:r>
              <a:rPr lang="cs-CZ" sz="2400" dirty="0"/>
              <a:t>KAPUSTNICA </a:t>
            </a:r>
          </a:p>
          <a:p>
            <a:pPr algn="ctr"/>
            <a:r>
              <a:rPr lang="cs-CZ" sz="2400" dirty="0"/>
              <a:t>BANDURKY </a:t>
            </a:r>
          </a:p>
          <a:p>
            <a:pPr algn="ctr"/>
            <a:r>
              <a:rPr lang="cs-CZ" sz="2400" dirty="0"/>
              <a:t>ČUČORIEDKA </a:t>
            </a:r>
          </a:p>
          <a:p>
            <a:pPr algn="ctr"/>
            <a:r>
              <a:rPr lang="cs-CZ" sz="2400" dirty="0"/>
              <a:t>GUMIPUŠKA </a:t>
            </a:r>
          </a:p>
          <a:p>
            <a:pPr algn="ctr"/>
            <a:r>
              <a:rPr lang="cs-CZ" sz="2400" dirty="0"/>
              <a:t>ELEKTRIČKA  </a:t>
            </a:r>
          </a:p>
          <a:p>
            <a:pPr algn="ctr"/>
            <a:endParaRPr lang="cs-CZ" sz="2400" dirty="0"/>
          </a:p>
          <a:p>
            <a:r>
              <a:rPr lang="cs-CZ" sz="2100" b="1" dirty="0"/>
              <a:t>2.Kdo to byl Jánošík?</a:t>
            </a:r>
          </a:p>
          <a:p>
            <a:endParaRPr lang="cs-CZ" sz="13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43000" y="1"/>
            <a:ext cx="476848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1.</a:t>
            </a:r>
          </a:p>
          <a:p>
            <a:pPr algn="ctr"/>
            <a:r>
              <a:rPr lang="cs-CZ" sz="2400" dirty="0"/>
              <a:t>KAPUSTNICA -  ZELNAČKA</a:t>
            </a:r>
          </a:p>
          <a:p>
            <a:pPr algn="ctr"/>
            <a:r>
              <a:rPr lang="cs-CZ" sz="2400" dirty="0"/>
              <a:t>BANDURKY -  BRAMBORY</a:t>
            </a:r>
          </a:p>
          <a:p>
            <a:pPr algn="ctr"/>
            <a:r>
              <a:rPr lang="cs-CZ" sz="2400" dirty="0"/>
              <a:t>ČUČORIEDKA - BORŮVKA</a:t>
            </a:r>
          </a:p>
          <a:p>
            <a:pPr algn="ctr"/>
            <a:r>
              <a:rPr lang="cs-CZ" sz="2400" dirty="0"/>
              <a:t>GUMIPUŠKA -  PRAK</a:t>
            </a:r>
          </a:p>
          <a:p>
            <a:pPr algn="ctr"/>
            <a:r>
              <a:rPr lang="cs-CZ" sz="2400" dirty="0"/>
              <a:t>TOPÁNKY –  BOTY</a:t>
            </a:r>
          </a:p>
          <a:p>
            <a:pPr algn="ctr"/>
            <a:r>
              <a:rPr lang="cs-CZ" sz="2400" dirty="0"/>
              <a:t>ELEKTRIČKA -  TRAMVAJ</a:t>
            </a:r>
          </a:p>
          <a:p>
            <a:pPr algn="ctr"/>
            <a:r>
              <a:rPr lang="cs-CZ" sz="2100" b="1" dirty="0"/>
              <a:t>2. Kdo to byl Jánošík?</a:t>
            </a:r>
          </a:p>
          <a:p>
            <a:pPr algn="ctr"/>
            <a:r>
              <a:rPr lang="cs-CZ" sz="2100" dirty="0"/>
              <a:t>Juraj Jánošík je legendární hrdinou Slováků, byl to šlechetný zbojník, kterým bohatým bral a chudým dával. Žil v lese se svojí družinou. Za své „dobré činy“ byl pověšen, stal se slovenským      a zahraničním hrdinou.</a:t>
            </a:r>
          </a:p>
        </p:txBody>
      </p:sp>
      <p:pic>
        <p:nvPicPr>
          <p:cNvPr id="2050" name="Picture 2" descr="http://www.pozaskolu.sk/static/hrdinovia-dejin/28/port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4064" y="1232288"/>
            <a:ext cx="2496937" cy="332186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500" b="1" u="sng" dirty="0">
                <a:latin typeface="Times New Roman" pitchFamily="18" charset="0"/>
                <a:cs typeface="Times New Roman" pitchFamily="18" charset="0"/>
              </a:rPr>
              <a:t>Něco navíc pro šikovné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1131590"/>
            <a:ext cx="5976664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Víte, že…?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Díky společné minulosti mají ČR a SR mnoho společných zvyků a  podobný jazyk.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Slovensko má spoustu termálních pramenů a tedy spoustu lázeňských měst.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Pro Slovensko jsou typické výrobky z ovčího mléka, jako např. ovčí sýr, brynza,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korbáčiky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Pastýř, který ovce pase, se nazývá bača.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Obdobou našeho Moravského krasu je Slovenský kras v Nízkých Tatrách.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Slováci jsou členy Evropské unie a platí eurem.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Bratislavský hrad má podobu obráceného stolu.</a:t>
            </a:r>
          </a:p>
        </p:txBody>
      </p:sp>
      <p:pic>
        <p:nvPicPr>
          <p:cNvPr id="7" name="Obrázek 6" descr="128758-top_foto2-joyx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5817" y="2859783"/>
            <a:ext cx="2304254" cy="1296143"/>
          </a:xfrm>
          <a:prstGeom prst="rect">
            <a:avLst/>
          </a:prstGeom>
        </p:spPr>
      </p:pic>
      <p:pic>
        <p:nvPicPr>
          <p:cNvPr id="8" name="Obrázek 7" descr="halusky_251010_01_denik_clanek_so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55526"/>
            <a:ext cx="2529328" cy="190060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12828" y="4328741"/>
            <a:ext cx="7920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lázně</a:t>
            </a:r>
          </a:p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Piešťany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452320" y="2499742"/>
            <a:ext cx="144016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halušky s brynzou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50742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Bratislava</a:t>
            </a: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/>
          </a:p>
          <a:p>
            <a:endParaRPr lang="cs-CZ" sz="1200" dirty="0"/>
          </a:p>
        </p:txBody>
      </p:sp>
      <p:pic>
        <p:nvPicPr>
          <p:cNvPr id="7" name="Obrázek 6" descr="hrad_bratislav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6240" y="1995686"/>
            <a:ext cx="3240360" cy="2160240"/>
          </a:xfrm>
          <a:prstGeom prst="rect">
            <a:avLst/>
          </a:prstGeom>
        </p:spPr>
      </p:pic>
      <p:pic>
        <p:nvPicPr>
          <p:cNvPr id="8" name="Obrázek 7" descr="90px-Coat_of_Arms_of_Bratislava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563638"/>
            <a:ext cx="1401128" cy="1665785"/>
          </a:xfrm>
          <a:prstGeom prst="rect">
            <a:avLst/>
          </a:prstGeom>
        </p:spPr>
      </p:pic>
      <p:pic>
        <p:nvPicPr>
          <p:cNvPr id="9" name="Obrázek 8" descr="256px-Bratislava_Mont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771549"/>
            <a:ext cx="2942456" cy="41608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273B1-13D1-1DCE-A118-21E5CE9FEC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Slovensko- shrnutí, zápis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7177A-1399-2F85-A1CE-988AD42D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00151"/>
            <a:ext cx="8964488" cy="339447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/>
              <a:t>-</a:t>
            </a: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město: ............................................................................................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-počet obyvatel: ........................................................................................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-povrch: jih – nížiny, významná pohoří .........................................................................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-vodstvo: významné řeky: .....................................................................................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-významná města: ..........................................................................................................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-zemědělství - ..................................................................................................................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-průmysl – především strojírenský, automobily – ...........................................................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-památky – ................................................................................................................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-zajímavosti-……………………………………………………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98747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C316A-80A0-BBDE-C726-13760A039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57350"/>
            <a:ext cx="9505056" cy="446267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hlavní město: </a:t>
            </a:r>
            <a:r>
              <a:rPr lang="cs-CZ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BRATISLAVA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-počet obyvatel: </a:t>
            </a:r>
            <a:r>
              <a:rPr lang="cs-CZ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 mil. 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-povrch: jih – nížiny, významná pohoří </a:t>
            </a:r>
            <a:r>
              <a:rPr lang="cs-CZ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Vysoké Tatry, Nízké Tatry a Karpaty</a:t>
            </a:r>
            <a:endParaRPr lang="cs-CZ" sz="45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-vodstvo: významné řeky: </a:t>
            </a:r>
            <a:r>
              <a:rPr lang="cs-CZ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Dunaj, Váh, </a:t>
            </a:r>
            <a:endParaRPr lang="cs-CZ" sz="45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-významná města: </a:t>
            </a:r>
            <a:r>
              <a:rPr lang="cs-CZ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Košice, Bánská Bystrica, Trenčín, Prešov</a:t>
            </a:r>
            <a:endParaRPr lang="cs-CZ" sz="45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-zemědělství – </a:t>
            </a:r>
            <a:r>
              <a:rPr lang="cs-CZ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obilí, kukuřice, ovoce, zelenina, chov koz a ovcí</a:t>
            </a:r>
            <a:endParaRPr lang="cs-CZ" sz="45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-průmysl – především strojírenský, automobily – </a:t>
            </a:r>
            <a:r>
              <a:rPr lang="cs-CZ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KIA, </a:t>
            </a:r>
            <a:r>
              <a:rPr lang="cs-CZ" sz="45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Peugeot,Volkswagen</a:t>
            </a:r>
            <a:endParaRPr lang="cs-CZ" sz="45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-památky – </a:t>
            </a:r>
            <a:r>
              <a:rPr lang="cs-CZ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Spišský hrad, Oravský hrad, Čachtický hrad</a:t>
            </a:r>
            <a:endParaRPr lang="cs-CZ" sz="45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cs-CZ" sz="45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-zajímavosti – </a:t>
            </a:r>
            <a:r>
              <a:rPr lang="cs-CZ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brynzové halušky, </a:t>
            </a:r>
            <a:r>
              <a:rPr lang="cs-CZ" sz="45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korbáčiky</a:t>
            </a:r>
            <a:r>
              <a:rPr lang="cs-CZ" sz="45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Jánošík</a:t>
            </a:r>
            <a:endParaRPr lang="cs-CZ" sz="45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90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3871" y="195409"/>
            <a:ext cx="255577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 Co už víš?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9937" y="1048416"/>
            <a:ext cx="8568952" cy="2674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880"/>
              </a:lnSpc>
              <a:buFont typeface="Arial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Slovensko je jedním ze sousedních států ČR.</a:t>
            </a:r>
          </a:p>
          <a:p>
            <a:pPr>
              <a:lnSpc>
                <a:spcPts val="2880"/>
              </a:lnSpc>
              <a:buFont typeface="Arial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Česká a Slovenská republika dříve tvořily jeden stát - Československou republiku.</a:t>
            </a:r>
          </a:p>
          <a:p>
            <a:pPr>
              <a:lnSpc>
                <a:spcPts val="2880"/>
              </a:lnSpc>
              <a:buFont typeface="Arial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Vlajka Slovenska má tři barvy: červenou, bílou a modrou, uprostřed vlajky je znak.</a:t>
            </a:r>
          </a:p>
          <a:p>
            <a:pPr>
              <a:lnSpc>
                <a:spcPts val="2880"/>
              </a:lnSpc>
              <a:buFont typeface="Arial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Slovensko je vnitrozemský stát.</a:t>
            </a:r>
          </a:p>
          <a:p>
            <a:pPr>
              <a:lnSpc>
                <a:spcPts val="2880"/>
              </a:lnSpc>
              <a:buFont typeface="Arial" pitchFamily="34" charset="0"/>
              <a:buChar char="•"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Slovensko je republikou.</a:t>
            </a:r>
          </a:p>
        </p:txBody>
      </p:sp>
      <p:pic>
        <p:nvPicPr>
          <p:cNvPr id="5" name="Obrázek 4" descr="sl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3900" y="3016579"/>
            <a:ext cx="3861918" cy="1813357"/>
          </a:xfrm>
          <a:prstGeom prst="rect">
            <a:avLst/>
          </a:prstGeom>
        </p:spPr>
      </p:pic>
      <p:pic>
        <p:nvPicPr>
          <p:cNvPr id="6" name="Obrázek 5" descr="90px-Coat_of_Arms_of_Slovakia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5203" y="183013"/>
            <a:ext cx="966046" cy="1212925"/>
          </a:xfrm>
          <a:prstGeom prst="rect">
            <a:avLst/>
          </a:prstGeom>
        </p:spPr>
      </p:pic>
      <p:pic>
        <p:nvPicPr>
          <p:cNvPr id="9" name="Obrázek 8" descr="10_cents_Euro_coin_S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3260" y="278668"/>
            <a:ext cx="1512168" cy="15394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882" y="339502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 Test znalostí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</a:t>
                      </a: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jmenuje nejdelší řeka Slovenska?</a:t>
                      </a:r>
                      <a:endParaRPr lang="cs-CZ" sz="1800" b="1" baseline="0" dirty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Dunaj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Hron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Váh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Labe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 se nachází Slovenský kras?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Nízkých Tatrách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Vysokých Tatrách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Bratislavě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Košicích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Hlavním městem Slovenska </a:t>
                      </a:r>
                      <a:r>
                        <a:rPr lang="cs-CZ" sz="16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Váh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Bratislava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Prešov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Košice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</a:t>
                      </a: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jmenuje nejvyšší hora Slovenska?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Sněžník</a:t>
                      </a:r>
                      <a:endParaRPr lang="cs-CZ" sz="16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Štrbské pleso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Sněžka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Gerlachovský</a:t>
                      </a:r>
                      <a:r>
                        <a:rPr lang="cs-CZ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štít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</p:spTree>
    <p:extLst>
      <p:ext uri="{BB962C8B-B14F-4D97-AF65-F5344CB8AC3E}">
        <p14:creationId xmlns:p14="http://schemas.microsoft.com/office/powerpoint/2010/main" val="4080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51470"/>
            <a:ext cx="6372200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  Jaké si řekneme nové termíny a názvy?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645536"/>
            <a:ext cx="3024336" cy="4403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640"/>
              </a:lnSpc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Bratislava - hlavní město Slovenska</a:t>
            </a:r>
          </a:p>
          <a:p>
            <a:pPr>
              <a:lnSpc>
                <a:spcPts val="2640"/>
              </a:lnSpc>
              <a:buFont typeface="Arial" pitchFamily="34" charset="0"/>
              <a:buChar char="•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Dunaj, Váh - dvě hlavní řeky Slovenska</a:t>
            </a:r>
          </a:p>
          <a:p>
            <a:pPr>
              <a:lnSpc>
                <a:spcPts val="2640"/>
              </a:lnSpc>
              <a:buFont typeface="Arial" pitchFamily="34" charset="0"/>
              <a:buChar char="•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Tatry, Karpaty - pohoří na Slovensku</a:t>
            </a:r>
          </a:p>
          <a:p>
            <a:pPr>
              <a:lnSpc>
                <a:spcPts val="2640"/>
              </a:lnSpc>
              <a:buFont typeface="Arial" pitchFamily="34" charset="0"/>
              <a:buChar char="•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Košice, Bánská Bystrica, Trenčín, Prešov - významná města na Slovensku</a:t>
            </a:r>
          </a:p>
          <a:p>
            <a:pPr>
              <a:lnSpc>
                <a:spcPts val="2640"/>
              </a:lnSpc>
              <a:buFont typeface="Arial" pitchFamily="34" charset="0"/>
              <a:buChar char="•"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vnitrozemský stát - </a:t>
            </a:r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stát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, který neobklopuje žádné moře</a:t>
            </a:r>
          </a:p>
        </p:txBody>
      </p:sp>
      <p:pic>
        <p:nvPicPr>
          <p:cNvPr id="5" name="Obrázek 4" descr="slovens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5" y="1408584"/>
            <a:ext cx="5376669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8897" y="87474"/>
            <a:ext cx="6172200" cy="6171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POVRCH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439652" y="708543"/>
            <a:ext cx="6210690" cy="594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VĚTŠINA ÚZEMÍ TVOŘENA POHOŘÍMI  KARPAT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87" y="1491631"/>
            <a:ext cx="5589621" cy="351812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39808" y="4732754"/>
            <a:ext cx="7827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[</a:t>
            </a:r>
            <a:r>
              <a:rPr lang="en-US" sz="1350" dirty="0" err="1">
                <a:solidFill>
                  <a:srgbClr val="002060"/>
                </a:solidFill>
              </a:rPr>
              <a:t>Obr</a:t>
            </a:r>
            <a:r>
              <a:rPr lang="en-US" sz="1350" dirty="0">
                <a:solidFill>
                  <a:srgbClr val="002060"/>
                </a:solidFill>
              </a:rPr>
              <a:t>. 1]</a:t>
            </a:r>
            <a:endParaRPr lang="cs-CZ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8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8897" y="87474"/>
            <a:ext cx="6172200" cy="61719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POVRCH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439652" y="708543"/>
            <a:ext cx="6210690" cy="594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8137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VYSOKÉ  A NÍZKÉ TATRY</a:t>
            </a:r>
          </a:p>
        </p:txBody>
      </p:sp>
      <p:pic>
        <p:nvPicPr>
          <p:cNvPr id="4098" name="Picture 2" descr="File:Vysoké Tatry, výhled z vrcholu Rysy, září 2011 (29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61" y="2085697"/>
            <a:ext cx="3083895" cy="23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Kralova Hola from Popov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089861"/>
            <a:ext cx="3078342" cy="2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2681790" y="1302609"/>
            <a:ext cx="810090" cy="675075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892601" y="1302609"/>
            <a:ext cx="813525" cy="675075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3800396" y="4515966"/>
            <a:ext cx="710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[</a:t>
            </a:r>
            <a:r>
              <a:rPr lang="en-US" sz="1350" dirty="0" err="1">
                <a:solidFill>
                  <a:srgbClr val="002060"/>
                </a:solidFill>
              </a:rPr>
              <a:t>Obr</a:t>
            </a:r>
            <a:r>
              <a:rPr lang="en-US" sz="1350" dirty="0">
                <a:solidFill>
                  <a:srgbClr val="002060"/>
                </a:solidFill>
              </a:rPr>
              <a:t>. 2]</a:t>
            </a:r>
            <a:endParaRPr lang="cs-CZ" sz="1350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71194" y="4515966"/>
            <a:ext cx="710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[</a:t>
            </a:r>
            <a:r>
              <a:rPr lang="en-US" sz="1350" dirty="0" err="1">
                <a:solidFill>
                  <a:srgbClr val="002060"/>
                </a:solidFill>
              </a:rPr>
              <a:t>Obr</a:t>
            </a:r>
            <a:r>
              <a:rPr lang="en-US" sz="1350" dirty="0">
                <a:solidFill>
                  <a:srgbClr val="002060"/>
                </a:solidFill>
              </a:rPr>
              <a:t>. 3]</a:t>
            </a:r>
            <a:endParaRPr lang="cs-CZ" sz="1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Panorama High Tatras from Poprad descript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63" y="3435846"/>
            <a:ext cx="6550397" cy="158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1307752" y="189308"/>
            <a:ext cx="6477605" cy="594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dirty="0">
                <a:solidFill>
                  <a:schemeClr val="tx1"/>
                </a:solidFill>
              </a:rPr>
              <a:t>VYSOKÉ  TATRY</a:t>
            </a:r>
          </a:p>
        </p:txBody>
      </p:sp>
      <p:pic>
        <p:nvPicPr>
          <p:cNvPr id="5124" name="Picture 4" descr="File:Observatory Skalnate ples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99" y="1424356"/>
            <a:ext cx="2548781" cy="19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301830" y="866864"/>
            <a:ext cx="2567006" cy="411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>
                <a:solidFill>
                  <a:schemeClr val="tx1"/>
                </a:solidFill>
              </a:rPr>
              <a:t>LOMNICKÝ ŠTÍT</a:t>
            </a:r>
          </a:p>
        </p:txBody>
      </p:sp>
      <p:pic>
        <p:nvPicPr>
          <p:cNvPr id="5126" name="Picture 6" descr="Soubor:Gerlachovský štít ze Slavkovského štítu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75" y="1432230"/>
            <a:ext cx="2538282" cy="19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5245354" y="879522"/>
            <a:ext cx="2540003" cy="4113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>
                <a:solidFill>
                  <a:schemeClr val="tx1"/>
                </a:solidFill>
              </a:rPr>
              <a:t>GERLACHOVSKÝ ŠTÍT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3910662" y="879522"/>
            <a:ext cx="1271785" cy="24564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>
                <a:solidFill>
                  <a:schemeClr val="tx1"/>
                </a:solidFill>
              </a:rPr>
              <a:t>26 vrcholů vyšších 2500 m. Z toho 8 přístupných turistům  </a:t>
            </a: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s uzávěrem od</a:t>
            </a: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1.11. - 15.6.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307753" y="1432230"/>
            <a:ext cx="710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[</a:t>
            </a:r>
            <a:r>
              <a:rPr lang="en-US" sz="1350" dirty="0" err="1">
                <a:solidFill>
                  <a:schemeClr val="bg1"/>
                </a:solidFill>
              </a:rPr>
              <a:t>Obr</a:t>
            </a:r>
            <a:r>
              <a:rPr lang="en-US" sz="1350" dirty="0">
                <a:solidFill>
                  <a:schemeClr val="bg1"/>
                </a:solidFill>
              </a:rPr>
              <a:t>. 4]</a:t>
            </a:r>
            <a:endParaRPr lang="cs-CZ" sz="1350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247075" y="1424356"/>
            <a:ext cx="710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[</a:t>
            </a:r>
            <a:r>
              <a:rPr lang="en-US" sz="1350" dirty="0" err="1">
                <a:solidFill>
                  <a:schemeClr val="bg1"/>
                </a:solidFill>
              </a:rPr>
              <a:t>Obr</a:t>
            </a:r>
            <a:r>
              <a:rPr lang="en-US" sz="1350" dirty="0">
                <a:solidFill>
                  <a:schemeClr val="bg1"/>
                </a:solidFill>
              </a:rPr>
              <a:t>. 5]</a:t>
            </a:r>
            <a:endParaRPr lang="cs-CZ" sz="1350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86291" y="3435846"/>
            <a:ext cx="710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[</a:t>
            </a:r>
            <a:r>
              <a:rPr lang="en-US" sz="1350" dirty="0" err="1">
                <a:solidFill>
                  <a:schemeClr val="bg1"/>
                </a:solidFill>
              </a:rPr>
              <a:t>Obr</a:t>
            </a:r>
            <a:r>
              <a:rPr lang="en-US" sz="1350" dirty="0">
                <a:solidFill>
                  <a:schemeClr val="bg1"/>
                </a:solidFill>
              </a:rPr>
              <a:t>. 6]</a:t>
            </a:r>
            <a:endParaRPr lang="cs-CZ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47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95486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Co si řekneme nového?</a:t>
            </a: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79512" y="789552"/>
            <a:ext cx="6192688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Hlavní město Slovenska je Bratislava, hlavní památkou je Bratislavský hrad.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Úředním jazykem je slovenština.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Na Slovensku žije 5 miliónů obyvatel.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Povrch Slovenska tvoří převážně hory - pohoří Karpaty, v části Karpat nazvané Vysoké Tatry leží i nejvyšší hora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Gerlachovský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štít. Kolem Dunaje se rozprostírají nížiny.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Jižní částí Slovenska protéká významná evropská řeka Dunaj, nejdelší řekou je však Váh.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Kolem Dunaje se pěstuje kukuřice, obilí, ovoce a zelenina. V horských oblastech je typický chov ovcí.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 Slovensko se po 2. světové válce stalo průmyslovým státem. Najdeme zde hutní a chemický průmysl. Slovensko vyniká ve výrobě aut. Významný je také dřevozpracující průmysl.</a:t>
            </a:r>
          </a:p>
          <a:p>
            <a:pPr>
              <a:buFont typeface="Arial" pitchFamily="34" charset="0"/>
              <a:buChar char="•"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Slovensko je členem mezinárodních organizací NATO a EU.</a:t>
            </a:r>
          </a:p>
        </p:txBody>
      </p:sp>
      <p:pic>
        <p:nvPicPr>
          <p:cNvPr id="6" name="Obrázek 5" descr="800px-Demanova_Cave_of_Freedom_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627534"/>
            <a:ext cx="2304256" cy="153521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907948" y="2296483"/>
            <a:ext cx="223224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krasové jeskyně v Tatrách</a:t>
            </a:r>
          </a:p>
        </p:txBody>
      </p:sp>
      <p:pic>
        <p:nvPicPr>
          <p:cNvPr id="8" name="Obrázek 7" descr="isCA09Q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7280" y="2688287"/>
            <a:ext cx="2224073" cy="1809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123478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 Procvičení a příklady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798634"/>
            <a:ext cx="799288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Přiřaď správnou zemi, buď Slovensko, nebo ČR,  k následujícím obrázkům a pojmům. Slovenské obrázky a pojmy označ modře a pojmy týkající se ČR červeně.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1" y="1885064"/>
            <a:ext cx="878497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halušky	Beskydy 	Labe	Plzeň	Nad Tatrou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blýska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	Váh	Praha</a:t>
            </a: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Prešov	Kde domov můj?	Tatry	svíčková	              Bratislava		Košice</a:t>
            </a:r>
          </a:p>
        </p:txBody>
      </p:sp>
      <p:pic>
        <p:nvPicPr>
          <p:cNvPr id="6" name="Obrázek 5" descr="800px-Gerlach_south_face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46" y="3279137"/>
            <a:ext cx="2187397" cy="1640548"/>
          </a:xfrm>
          <a:prstGeom prst="rect">
            <a:avLst/>
          </a:prstGeom>
        </p:spPr>
      </p:pic>
      <p:pic>
        <p:nvPicPr>
          <p:cNvPr id="7" name="Obrázek 6" descr="1110190850_snez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258436"/>
            <a:ext cx="2429061" cy="164729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D1B3658-9FC5-4175-FBA7-B86BB8928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3273720"/>
            <a:ext cx="2873896" cy="16165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987806" y="267494"/>
            <a:ext cx="2560636" cy="6848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cs-CZ" sz="4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PRŮMYSL</a:t>
            </a:r>
          </a:p>
        </p:txBody>
      </p:sp>
      <p:pic>
        <p:nvPicPr>
          <p:cNvPr id="3" name="Picture 2" descr="http://upload.wikimedia.org/wikipedia/commons/0/01/Bucket_wheel_excavator_in_Ferropo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75606"/>
            <a:ext cx="5400675" cy="3736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1114</Words>
  <Application>Microsoft Office PowerPoint</Application>
  <PresentationFormat>Předvádění na obrazovce (16:9)</PresentationFormat>
  <Paragraphs>159</Paragraphs>
  <Slides>20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Times New Roman</vt:lpstr>
      <vt:lpstr>Motiv sady Office</vt:lpstr>
      <vt:lpstr>  SLOVENSKO </vt:lpstr>
      <vt:lpstr>  Co už víš? </vt:lpstr>
      <vt:lpstr>  Jaké si řekneme nové termíny a názvy?</vt:lpstr>
      <vt:lpstr>POVRCH</vt:lpstr>
      <vt:lpstr>POVRCH</vt:lpstr>
      <vt:lpstr>Prezentace aplikace PowerPoint</vt:lpstr>
      <vt:lpstr>Co si řekneme nového?</vt:lpstr>
      <vt:lpstr>  Procvičení a příklady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Něco navíc pro šikovné</vt:lpstr>
      <vt:lpstr> Bratislava</vt:lpstr>
      <vt:lpstr>Slovensko- shrnutí, zápis</vt:lpstr>
      <vt:lpstr>Prezentace aplikace PowerPoint</vt:lpstr>
      <vt:lpstr>  Test znalostí</vt:lpstr>
    </vt:vector>
  </TitlesOfParts>
  <Company>Základní škla Děčín 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Milan Bednář</cp:lastModifiedBy>
  <cp:revision>189</cp:revision>
  <dcterms:created xsi:type="dcterms:W3CDTF">2010-10-18T18:21:56Z</dcterms:created>
  <dcterms:modified xsi:type="dcterms:W3CDTF">2025-03-11T19:43:41Z</dcterms:modified>
</cp:coreProperties>
</file>