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6" r:id="rId3"/>
    <p:sldId id="280" r:id="rId4"/>
    <p:sldId id="281" r:id="rId5"/>
    <p:sldId id="258" r:id="rId6"/>
    <p:sldId id="259" r:id="rId7"/>
    <p:sldId id="260" r:id="rId8"/>
    <p:sldId id="261" r:id="rId9"/>
    <p:sldId id="262" r:id="rId10"/>
    <p:sldId id="270" r:id="rId11"/>
    <p:sldId id="271" r:id="rId12"/>
    <p:sldId id="273" r:id="rId13"/>
    <p:sldId id="275" r:id="rId14"/>
    <p:sldId id="263" r:id="rId15"/>
    <p:sldId id="277" r:id="rId16"/>
    <p:sldId id="264" r:id="rId17"/>
    <p:sldId id="265" r:id="rId18"/>
    <p:sldId id="266" r:id="rId19"/>
    <p:sldId id="267" r:id="rId20"/>
    <p:sldId id="268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850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769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45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63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729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9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60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44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463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227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E06F-44BE-4F54-B529-D941092E2DF4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87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2E06F-44BE-4F54-B529-D941092E2DF4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FE155-244A-4E30-833F-A9C5A5393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399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cs/resource/56242317/vedlej%C5%A1%C3%AD-v%C4%9Bta-podm%C4%9Btn%C3%A1-p%C5%99%C3%ADsudkov%C3%A1-a-p%C5%99edm%C4%9Btn%C3%A1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2135188" y="2133601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5400" b="1" u="sng" dirty="0">
                <a:solidFill>
                  <a:srgbClr val="FF0000"/>
                </a:solidFill>
                <a:latin typeface="Times New Roman" pitchFamily="18" charset="0"/>
              </a:rPr>
              <a:t>Vedlejší věta podmětná, předmětná a přísudková</a:t>
            </a:r>
          </a:p>
        </p:txBody>
      </p:sp>
    </p:spTree>
  </p:cSld>
  <p:clrMapOvr>
    <a:masterClrMapping/>
  </p:clrMapOvr>
  <p:transition spd="slow">
    <p:pull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 idx="4294967295"/>
          </p:nvPr>
        </p:nvSpPr>
        <p:spPr>
          <a:xfrm>
            <a:off x="2208213" y="1"/>
            <a:ext cx="7772400" cy="1470025"/>
          </a:xfrm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70C0"/>
                </a:solidFill>
                <a:latin typeface="Times New Roman" pitchFamily="18" charset="0"/>
              </a:rPr>
              <a:t>Vedlejší věta předmětná</a:t>
            </a:r>
          </a:p>
        </p:txBody>
      </p:sp>
      <p:sp>
        <p:nvSpPr>
          <p:cNvPr id="3076" name="Podnadpis 2"/>
          <p:cNvSpPr>
            <a:spLocks/>
          </p:cNvSpPr>
          <p:nvPr/>
        </p:nvSpPr>
        <p:spPr bwMode="auto">
          <a:xfrm>
            <a:off x="2025650" y="1916113"/>
            <a:ext cx="86423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Vyjadřuje </a:t>
            </a:r>
            <a:r>
              <a:rPr lang="cs-CZ" sz="3600" b="1" u="sng" dirty="0">
                <a:solidFill>
                  <a:srgbClr val="0070C0"/>
                </a:solidFill>
                <a:latin typeface="Times New Roman" pitchFamily="18" charset="0"/>
              </a:rPr>
              <a:t>předmět věty řídící</a:t>
            </a: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.</a:t>
            </a:r>
          </a:p>
          <a:p>
            <a:pPr>
              <a:spcBef>
                <a:spcPct val="20000"/>
              </a:spcBef>
            </a:pPr>
            <a:endParaRPr lang="cs-CZ" sz="3600" dirty="0">
              <a:solidFill>
                <a:prstClr val="black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Bývá </a:t>
            </a:r>
            <a:r>
              <a:rPr lang="cs-CZ" sz="3600" dirty="0" err="1">
                <a:solidFill>
                  <a:prstClr val="black"/>
                </a:solidFill>
                <a:latin typeface="Times New Roman" pitchFamily="18" charset="0"/>
              </a:rPr>
              <a:t>uvozena</a:t>
            </a: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 vztažnými zájmeny,   </a:t>
            </a:r>
          </a:p>
          <a:p>
            <a:pPr>
              <a:spcBef>
                <a:spcPct val="20000"/>
              </a:spcBef>
            </a:pP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spojkami i příslovci. </a:t>
            </a:r>
            <a:endParaRPr lang="cs-CZ" sz="3200" dirty="0">
              <a:solidFill>
                <a:prstClr val="black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cs-CZ" sz="3200" dirty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340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 idx="4294967295"/>
          </p:nvPr>
        </p:nvSpPr>
        <p:spPr>
          <a:xfrm>
            <a:off x="2208213" y="333376"/>
            <a:ext cx="7772400" cy="1470025"/>
          </a:xfrm>
        </p:spPr>
        <p:txBody>
          <a:bodyPr/>
          <a:lstStyle/>
          <a:p>
            <a:pPr eaLnBrk="1" hangingPunct="1"/>
            <a:r>
              <a:rPr lang="cs-CZ" sz="4000" b="1" dirty="0">
                <a:solidFill>
                  <a:srgbClr val="0070C0"/>
                </a:solidFill>
                <a:latin typeface="Times New Roman" pitchFamily="18" charset="0"/>
              </a:rPr>
              <a:t>Jak se ptáme na vedlejší větu předmětnou?</a:t>
            </a:r>
            <a:r>
              <a:rPr lang="cs-CZ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4100" name="Nadpis 1"/>
          <p:cNvSpPr>
            <a:spLocks/>
          </p:cNvSpPr>
          <p:nvPr/>
        </p:nvSpPr>
        <p:spPr bwMode="auto">
          <a:xfrm>
            <a:off x="1919536" y="1556793"/>
            <a:ext cx="8208962" cy="204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600" b="1" dirty="0">
                <a:solidFill>
                  <a:prstClr val="black"/>
                </a:solidFill>
                <a:latin typeface="Times New Roman" pitchFamily="18" charset="0"/>
              </a:rPr>
              <a:t>  </a:t>
            </a: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Ptáme se na ni všemi pádovými otázkami  </a:t>
            </a:r>
            <a:b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  kromě 1. a 5. pádu, nejčastěji </a:t>
            </a:r>
            <a:r>
              <a:rPr lang="cs-CZ" sz="3600">
                <a:solidFill>
                  <a:prstClr val="black"/>
                </a:solidFill>
                <a:latin typeface="Times New Roman" pitchFamily="18" charset="0"/>
              </a:rPr>
              <a:t>4. pádem </a:t>
            </a: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+ si pomáháme </a:t>
            </a:r>
            <a:r>
              <a:rPr lang="cs-CZ" sz="3600" dirty="0">
                <a:solidFill>
                  <a:srgbClr val="0070C0"/>
                </a:solidFill>
                <a:latin typeface="Times New Roman" pitchFamily="18" charset="0"/>
              </a:rPr>
              <a:t>otázkou JAKOU VĚC?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279576" y="407707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Řekl, </a:t>
            </a: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že nás rád navštíví</a:t>
            </a:r>
            <a:r>
              <a:rPr lang="cs-CZ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964494" y="4672301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OTÁZKA: </a:t>
            </a:r>
            <a:r>
              <a:rPr lang="cs-CZ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KOHO, CO ŘEKL? – VĚTA HLAVNÍ </a:t>
            </a:r>
          </a:p>
          <a:p>
            <a:r>
              <a:rPr lang="cs-CZ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ODPOVĚĎ: </a:t>
            </a:r>
            <a:r>
              <a:rPr lang="cs-CZ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ŽE NÁS RÁD NAVŠTÍVÍ – VĚTA VEDLEJŠÍ PŘEDMĚTNÁ 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1919536" y="3645024"/>
            <a:ext cx="141845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prstClr val="white"/>
                </a:solidFill>
                <a:latin typeface="Calibri"/>
              </a:rPr>
              <a:t>VH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4007768" y="3573016"/>
            <a:ext cx="237626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>
                <a:solidFill>
                  <a:prstClr val="white"/>
                </a:solidFill>
                <a:latin typeface="Calibri"/>
              </a:rPr>
              <a:t>VV PŘEDMĚTNÁ</a:t>
            </a:r>
          </a:p>
        </p:txBody>
      </p:sp>
    </p:spTree>
    <p:extLst>
      <p:ext uri="{BB962C8B-B14F-4D97-AF65-F5344CB8AC3E}">
        <p14:creationId xmlns:p14="http://schemas.microsoft.com/office/powerpoint/2010/main" val="316515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ctrTitle" idx="4294967295"/>
          </p:nvPr>
        </p:nvSpPr>
        <p:spPr>
          <a:xfrm>
            <a:off x="2208213" y="260351"/>
            <a:ext cx="7772400" cy="1470025"/>
          </a:xfrm>
        </p:spPr>
        <p:txBody>
          <a:bodyPr/>
          <a:lstStyle/>
          <a:p>
            <a:pPr eaLnBrk="1" hangingPunct="1"/>
            <a:r>
              <a:rPr lang="cs-CZ" sz="4000" b="1">
                <a:latin typeface="Times New Roman" pitchFamily="18" charset="0"/>
              </a:rPr>
              <a:t>Příklady vedlejších vět předmětných</a:t>
            </a:r>
            <a:endParaRPr lang="cs-CZ" b="1">
              <a:latin typeface="Times New Roman" pitchFamily="18" charset="0"/>
            </a:endParaRPr>
          </a:p>
        </p:txBody>
      </p:sp>
      <p:sp>
        <p:nvSpPr>
          <p:cNvPr id="6148" name="Nadpis 1"/>
          <p:cNvSpPr>
            <a:spLocks/>
          </p:cNvSpPr>
          <p:nvPr/>
        </p:nvSpPr>
        <p:spPr bwMode="auto">
          <a:xfrm>
            <a:off x="1992313" y="1844675"/>
            <a:ext cx="8424862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Snažil jsem se</a:t>
            </a:r>
            <a:r>
              <a:rPr lang="cs-CZ" sz="3600" u="sng" dirty="0">
                <a:solidFill>
                  <a:prstClr val="black"/>
                </a:solidFill>
                <a:latin typeface="Times New Roman" pitchFamily="18" charset="0"/>
              </a:rPr>
              <a:t>, </a:t>
            </a:r>
            <a:r>
              <a:rPr lang="cs-CZ" sz="3600" b="1" u="sng" dirty="0">
                <a:solidFill>
                  <a:srgbClr val="0070C0"/>
                </a:solidFill>
                <a:latin typeface="Times New Roman" pitchFamily="18" charset="0"/>
              </a:rPr>
              <a:t>aby mi ni</a:t>
            </a:r>
            <a:r>
              <a:rPr lang="cs-CZ" sz="3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3600" b="1" u="sng" dirty="0">
                <a:solidFill>
                  <a:srgbClr val="0070C0"/>
                </a:solidFill>
                <a:latin typeface="Times New Roman" pitchFamily="18" charset="0"/>
              </a:rPr>
              <a:t> neuteklo. </a:t>
            </a:r>
            <a:br>
              <a:rPr lang="cs-CZ" sz="3600" b="1" u="sng" dirty="0">
                <a:solidFill>
                  <a:srgbClr val="0070C0"/>
                </a:solidFill>
                <a:latin typeface="Times New Roman" pitchFamily="18" charset="0"/>
              </a:rPr>
            </a:br>
            <a:br>
              <a:rPr lang="cs-CZ" sz="3600" u="sng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Slíbil</a:t>
            </a:r>
            <a:r>
              <a:rPr lang="cs-CZ" sz="3600" u="sng" dirty="0">
                <a:solidFill>
                  <a:prstClr val="black"/>
                </a:solidFill>
                <a:latin typeface="Times New Roman" pitchFamily="18" charset="0"/>
              </a:rPr>
              <a:t>, </a:t>
            </a:r>
            <a:r>
              <a:rPr lang="cs-CZ" sz="3600" b="1" u="sng" dirty="0">
                <a:solidFill>
                  <a:srgbClr val="0070C0"/>
                </a:solidFill>
                <a:latin typeface="Times New Roman" pitchFamily="18" charset="0"/>
              </a:rPr>
              <a:t>že se bude více učit. </a:t>
            </a:r>
            <a:br>
              <a:rPr lang="cs-CZ" sz="3600" u="sng" dirty="0">
                <a:solidFill>
                  <a:prstClr val="black"/>
                </a:solidFill>
                <a:latin typeface="Times New Roman" pitchFamily="18" charset="0"/>
              </a:rPr>
            </a:br>
            <a:br>
              <a:rPr lang="cs-CZ" sz="3600" u="sng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Vím</a:t>
            </a:r>
            <a:r>
              <a:rPr lang="cs-CZ" sz="3600" u="sng" dirty="0">
                <a:solidFill>
                  <a:prstClr val="black"/>
                </a:solidFill>
                <a:latin typeface="Times New Roman" pitchFamily="18" charset="0"/>
              </a:rPr>
              <a:t>, </a:t>
            </a:r>
            <a:r>
              <a:rPr lang="cs-CZ" sz="3600" b="1" u="sng" dirty="0">
                <a:solidFill>
                  <a:srgbClr val="0070C0"/>
                </a:solidFill>
                <a:latin typeface="Times New Roman" pitchFamily="18" charset="0"/>
              </a:rPr>
              <a:t>že se ti to nelíbí.</a:t>
            </a:r>
            <a:r>
              <a:rPr lang="cs-CZ" sz="36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br>
              <a:rPr lang="cs-CZ" sz="3600" u="sng" dirty="0">
                <a:solidFill>
                  <a:prstClr val="black"/>
                </a:solidFill>
                <a:latin typeface="Times New Roman" pitchFamily="18" charset="0"/>
              </a:rPr>
            </a:br>
            <a:endParaRPr lang="cs-CZ" sz="3600" u="sng" dirty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629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>
          <a:xfrm>
            <a:off x="1703388" y="1"/>
            <a:ext cx="7581900" cy="6524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2800" b="1" i="1" dirty="0">
                <a:latin typeface="Times New Roman" pitchFamily="18" charset="0"/>
              </a:rPr>
              <a:t>2) Rozlište věty vedlejší </a:t>
            </a:r>
            <a:r>
              <a:rPr lang="cs-CZ" sz="2800" b="1" i="1" u="sng" dirty="0">
                <a:solidFill>
                  <a:srgbClr val="FF0000"/>
                </a:solidFill>
                <a:latin typeface="Times New Roman" pitchFamily="18" charset="0"/>
              </a:rPr>
              <a:t>podmětné</a:t>
            </a:r>
            <a:r>
              <a:rPr lang="cs-CZ" sz="2800" b="1" i="1" dirty="0">
                <a:latin typeface="Times New Roman" pitchFamily="18" charset="0"/>
              </a:rPr>
              <a:t> a </a:t>
            </a:r>
            <a:r>
              <a:rPr lang="cs-CZ" sz="2800" b="1" i="1" u="sng" dirty="0">
                <a:solidFill>
                  <a:srgbClr val="0070C0"/>
                </a:solidFill>
                <a:latin typeface="Times New Roman" pitchFamily="18" charset="0"/>
              </a:rPr>
              <a:t>předmětné</a:t>
            </a:r>
            <a:r>
              <a:rPr lang="cs-CZ" sz="2800" b="1" i="1" dirty="0">
                <a:latin typeface="Times New Roman" pitchFamily="18" charset="0"/>
              </a:rPr>
              <a:t>:</a:t>
            </a:r>
            <a:r>
              <a:rPr lang="cs-CZ" dirty="0"/>
              <a:t> 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xfrm>
            <a:off x="1992313" y="908051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Arial" charset="0"/>
              <a:buNone/>
            </a:pPr>
            <a:r>
              <a:rPr lang="cs-CZ" sz="2400" dirty="0">
                <a:latin typeface="Times New Roman" pitchFamily="18" charset="0"/>
              </a:rPr>
              <a:t>Lucka nám vyprávěla, </a:t>
            </a:r>
            <a:r>
              <a:rPr lang="cs-CZ" sz="2400" dirty="0">
                <a:solidFill>
                  <a:srgbClr val="0070C0"/>
                </a:solidFill>
                <a:latin typeface="Times New Roman" pitchFamily="18" charset="0"/>
              </a:rPr>
              <a:t>kde byla s rodiči na dovolené. </a:t>
            </a:r>
          </a:p>
          <a:p>
            <a:pPr eaLnBrk="1" hangingPunct="1">
              <a:buFont typeface="Arial" charset="0"/>
              <a:buNone/>
            </a:pPr>
            <a:endParaRPr lang="cs-CZ" sz="2400" dirty="0">
              <a:latin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400" dirty="0">
                <a:latin typeface="Times New Roman" pitchFamily="18" charset="0"/>
              </a:rPr>
              <a:t>Vzrušeně nám popisovali</a:t>
            </a:r>
            <a:r>
              <a:rPr lang="cs-CZ" sz="2400" dirty="0">
                <a:solidFill>
                  <a:srgbClr val="0070C0"/>
                </a:solidFill>
                <a:latin typeface="Times New Roman" pitchFamily="18" charset="0"/>
              </a:rPr>
              <a:t>, co zažili v lese. </a:t>
            </a:r>
          </a:p>
          <a:p>
            <a:pPr eaLnBrk="1" hangingPunct="1">
              <a:buFont typeface="Arial" charset="0"/>
              <a:buNone/>
            </a:pPr>
            <a:endParaRPr lang="cs-CZ" sz="2400" dirty="0">
              <a:latin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400" dirty="0">
                <a:latin typeface="Times New Roman" pitchFamily="18" charset="0"/>
              </a:rPr>
              <a:t>Divili jsme se</a:t>
            </a:r>
            <a:r>
              <a:rPr lang="cs-CZ" sz="2400" dirty="0">
                <a:solidFill>
                  <a:srgbClr val="0070C0"/>
                </a:solidFill>
                <a:latin typeface="Times New Roman" pitchFamily="18" charset="0"/>
              </a:rPr>
              <a:t>, že se to dalo uskutečnit. </a:t>
            </a:r>
          </a:p>
          <a:p>
            <a:pPr eaLnBrk="1" hangingPunct="1">
              <a:buFont typeface="Arial" charset="0"/>
              <a:buNone/>
            </a:pPr>
            <a:endParaRPr lang="cs-CZ" sz="2400" dirty="0">
              <a:latin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400" dirty="0">
                <a:solidFill>
                  <a:srgbClr val="FF0000"/>
                </a:solidFill>
                <a:latin typeface="Times New Roman" pitchFamily="18" charset="0"/>
              </a:rPr>
              <a:t>Kdo se včas přihlásil</a:t>
            </a:r>
            <a:r>
              <a:rPr lang="cs-CZ" sz="2400" dirty="0">
                <a:latin typeface="Times New Roman" pitchFamily="18" charset="0"/>
              </a:rPr>
              <a:t>, mohl se zúčastnit soutěže. </a:t>
            </a:r>
          </a:p>
          <a:p>
            <a:pPr eaLnBrk="1" hangingPunct="1">
              <a:buFont typeface="Arial" charset="0"/>
              <a:buNone/>
            </a:pPr>
            <a:endParaRPr lang="cs-CZ" sz="2400" dirty="0">
              <a:latin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400" dirty="0">
                <a:latin typeface="Times New Roman" pitchFamily="18" charset="0"/>
              </a:rPr>
              <a:t>Slyšeli jsme</a:t>
            </a:r>
            <a:r>
              <a:rPr lang="cs-CZ" sz="2400" dirty="0">
                <a:solidFill>
                  <a:srgbClr val="0070C0"/>
                </a:solidFill>
                <a:latin typeface="Times New Roman" pitchFamily="18" charset="0"/>
              </a:rPr>
              <a:t>, jak si soused zpívá ve sprše. </a:t>
            </a:r>
          </a:p>
          <a:p>
            <a:pPr eaLnBrk="1" hangingPunct="1">
              <a:buFont typeface="Arial" charset="0"/>
              <a:buNone/>
            </a:pPr>
            <a:endParaRPr lang="cs-CZ" sz="2400" dirty="0">
              <a:latin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400" dirty="0">
                <a:latin typeface="Times New Roman" pitchFamily="18" charset="0"/>
              </a:rPr>
              <a:t>Zdá se nám, </a:t>
            </a:r>
            <a:r>
              <a:rPr lang="cs-CZ" sz="2400" dirty="0">
                <a:solidFill>
                  <a:srgbClr val="FF0000"/>
                </a:solidFill>
                <a:latin typeface="Times New Roman" pitchFamily="18" charset="0"/>
              </a:rPr>
              <a:t>že venku začíná hustě pršet. </a:t>
            </a:r>
          </a:p>
          <a:p>
            <a:pPr eaLnBrk="1" hangingPunct="1">
              <a:buFont typeface="Arial" charset="0"/>
              <a:buNone/>
            </a:pPr>
            <a:endParaRPr lang="cs-CZ" sz="2400" dirty="0">
              <a:latin typeface="Times New Roman" pitchFamily="18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400" dirty="0">
                <a:latin typeface="Times New Roman" pitchFamily="18" charset="0"/>
              </a:rPr>
              <a:t>Řekněte babičce, </a:t>
            </a:r>
            <a:r>
              <a:rPr lang="cs-CZ" sz="2400" dirty="0">
                <a:solidFill>
                  <a:srgbClr val="0070C0"/>
                </a:solidFill>
                <a:latin typeface="Times New Roman" pitchFamily="18" charset="0"/>
              </a:rPr>
              <a:t>že přijedeme až v sobotu. 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4872039" y="1341438"/>
            <a:ext cx="3671887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5087937" y="1954872"/>
            <a:ext cx="2016125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3719514" y="2620065"/>
            <a:ext cx="3024187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622018" y="3980343"/>
            <a:ext cx="3455987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4034557" y="5363445"/>
            <a:ext cx="3167062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V="1">
            <a:off x="1848090" y="3278217"/>
            <a:ext cx="259238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V="1">
            <a:off x="3432174" y="4595363"/>
            <a:ext cx="331152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200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2000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2000"/>
                                        <p:tgtEl>
                                          <p:spTgt spid="26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3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3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3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3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3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3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3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3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3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3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  <p:bldP spid="26628" grpId="0" animBg="1"/>
      <p:bldP spid="26629" grpId="0" animBg="1"/>
      <p:bldP spid="26630" grpId="0" animBg="1"/>
      <p:bldP spid="26631" grpId="0" animBg="1"/>
      <p:bldP spid="26632" grpId="0" animBg="1"/>
      <p:bldP spid="26633" grpId="0" animBg="1"/>
      <p:bldP spid="266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4367213" y="1412876"/>
            <a:ext cx="3168650" cy="360363"/>
          </a:xfrm>
          <a:prstGeom prst="rect">
            <a:avLst/>
          </a:prstGeom>
          <a:solidFill>
            <a:srgbClr val="FFCC00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4872038" y="3573463"/>
            <a:ext cx="4176712" cy="360362"/>
          </a:xfrm>
          <a:prstGeom prst="rect">
            <a:avLst/>
          </a:prstGeom>
          <a:solidFill>
            <a:srgbClr val="FFCC00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4295776" y="4868863"/>
            <a:ext cx="5472113" cy="360362"/>
          </a:xfrm>
          <a:prstGeom prst="rect">
            <a:avLst/>
          </a:prstGeom>
          <a:solidFill>
            <a:srgbClr val="FFCC00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992313" y="5734051"/>
            <a:ext cx="3382962" cy="360363"/>
          </a:xfrm>
          <a:prstGeom prst="rect">
            <a:avLst/>
          </a:prstGeom>
          <a:solidFill>
            <a:srgbClr val="FFCC00"/>
          </a:solidFill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626" name="Nadpis 1"/>
          <p:cNvSpPr>
            <a:spLocks noGrp="1"/>
          </p:cNvSpPr>
          <p:nvPr>
            <p:ph type="ctrTitle" idx="4294967295"/>
          </p:nvPr>
        </p:nvSpPr>
        <p:spPr>
          <a:xfrm>
            <a:off x="336430" y="260351"/>
            <a:ext cx="11179834" cy="1470025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cs-CZ" sz="3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Rozlište, kdy se jedná o vedlejší věty podmětné, barevně je označte: </a:t>
            </a:r>
            <a:br>
              <a:rPr lang="cs-CZ" sz="36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</a:br>
            <a:endParaRPr lang="cs-CZ" sz="36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26628" name="Nadpis 1"/>
          <p:cNvSpPr>
            <a:spLocks/>
          </p:cNvSpPr>
          <p:nvPr/>
        </p:nvSpPr>
        <p:spPr bwMode="auto">
          <a:xfrm>
            <a:off x="1883569" y="1412876"/>
            <a:ext cx="8424862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Není mi známo, </a:t>
            </a:r>
            <a:r>
              <a:rPr lang="cs-CZ" sz="2800" dirty="0">
                <a:solidFill>
                  <a:srgbClr val="FF0000"/>
                </a:solidFill>
                <a:latin typeface="Times New Roman" pitchFamily="18" charset="0"/>
              </a:rPr>
              <a:t>jak příběh pokračoval</a:t>
            </a: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. 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Že mi přišel doporučený dopis, jsem se dověděla 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z informačního lístku ve schránce. 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V novinách psali, že se na náměstí budou konat výroční trhy. 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Dosud se nezjistilo, </a:t>
            </a:r>
            <a:r>
              <a:rPr lang="cs-CZ" sz="2800" dirty="0">
                <a:solidFill>
                  <a:srgbClr val="FF0000"/>
                </a:solidFill>
                <a:latin typeface="Times New Roman" pitchFamily="18" charset="0"/>
              </a:rPr>
              <a:t>kdo rozbil okno u tělocvičny</a:t>
            </a: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. 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Viděli jsme, kdo se díval přes plot k sousedům 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do zahrady. 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Bylo zajímavé, </a:t>
            </a:r>
            <a:r>
              <a:rPr lang="cs-CZ" sz="2800" dirty="0">
                <a:solidFill>
                  <a:srgbClr val="FF0000"/>
                </a:solidFill>
                <a:latin typeface="Times New Roman" pitchFamily="18" charset="0"/>
              </a:rPr>
              <a:t>co se vyprávělo o hradních strašidlech</a:t>
            </a: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. 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Slyšel, jak se z altánku ozývalo chichotání děvčat. 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srgbClr val="FF0000"/>
                </a:solidFill>
                <a:latin typeface="Times New Roman" pitchFamily="18" charset="0"/>
              </a:rPr>
              <a:t>Kdo jinému jámu kopá</a:t>
            </a: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, sám do ní padá. 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br>
              <a:rPr lang="cs-CZ" sz="2400" dirty="0">
                <a:solidFill>
                  <a:prstClr val="black"/>
                </a:solidFill>
                <a:latin typeface="Times New Roman" pitchFamily="18" charset="0"/>
              </a:rPr>
            </a:br>
            <a:endParaRPr lang="cs-CZ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058230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  <p:bldP spid="26630" grpId="0" animBg="1"/>
      <p:bldP spid="26631" grpId="0" animBg="1"/>
      <p:bldP spid="26632" grpId="0" animBg="1"/>
      <p:bldP spid="26626" grpId="0"/>
      <p:bldP spid="266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FEA860-FA9B-7CEF-A15B-735C64D18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Rozlište VV podmětnou a předmětnou.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82B8E3-DCC2-971F-B462-0A89BAACC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41" y="1561381"/>
            <a:ext cx="11628407" cy="4856672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Ptal se, kdy bude končit první hodina.________________________________ Je zajímavé, že jsme na to nepřišli. ________________________________ Ihned vrátil, co mu nepatřilo. _____________________________</a:t>
            </a:r>
          </a:p>
          <a:p>
            <a:pPr marL="0" indent="0">
              <a:lnSpc>
                <a:spcPct val="200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Nebylo spravedlivé, že jsem dostal pětku. ________________________________ Přemýšlel o tom, zda má dárek přijmout. ________________________________ Udivilo ho, že o tom nikdo nemluvil. ________________ _________________Hodinu trvalo, než se dokázal rozhodnout. ________________________________ Chtěli jsme, aby hrál za nás. ________________________________ Bylo jasné, že ztracený řetízek asi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nenajdu._____________________________________Zdálo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se, že o ničem nevěděl. _______________________ Nepamatuji si, jak to bylo. ________________________________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4635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ctrTitle" idx="4294967295"/>
          </p:nvPr>
        </p:nvSpPr>
        <p:spPr>
          <a:xfrm>
            <a:off x="2279650" y="1"/>
            <a:ext cx="7772400" cy="1470025"/>
          </a:xfrm>
        </p:spPr>
        <p:txBody>
          <a:bodyPr/>
          <a:lstStyle/>
          <a:p>
            <a:pPr eaLnBrk="1" hangingPunct="1"/>
            <a:r>
              <a:rPr lang="cs-CZ" sz="4800" b="1" u="sng" dirty="0">
                <a:solidFill>
                  <a:srgbClr val="00B050"/>
                </a:solidFill>
                <a:latin typeface="Times New Roman" pitchFamily="18" charset="0"/>
              </a:rPr>
              <a:t>Vedlejší věta přísudková</a:t>
            </a:r>
          </a:p>
        </p:txBody>
      </p:sp>
      <p:sp>
        <p:nvSpPr>
          <p:cNvPr id="9220" name="Podnadpis 2"/>
          <p:cNvSpPr>
            <a:spLocks/>
          </p:cNvSpPr>
          <p:nvPr/>
        </p:nvSpPr>
        <p:spPr bwMode="auto">
          <a:xfrm>
            <a:off x="2025650" y="1052514"/>
            <a:ext cx="8642350" cy="501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Tato věta </a:t>
            </a:r>
            <a:r>
              <a:rPr lang="cs-CZ" sz="3600" b="1" u="sng" dirty="0">
                <a:solidFill>
                  <a:srgbClr val="00B050"/>
                </a:solidFill>
                <a:latin typeface="Times New Roman" pitchFamily="18" charset="0"/>
              </a:rPr>
              <a:t>vyjadřuje jmennou část přísudku  </a:t>
            </a:r>
            <a:b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 jmenného se sponou. </a:t>
            </a:r>
          </a:p>
          <a:p>
            <a:pPr>
              <a:spcBef>
                <a:spcPct val="20000"/>
              </a:spcBef>
            </a:pP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Obsah této vedlejší věty lze vyjádřit   </a:t>
            </a:r>
            <a:b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infinitivem nebo podstatným jménem.</a:t>
            </a:r>
          </a:p>
          <a:p>
            <a:pPr>
              <a:spcBef>
                <a:spcPct val="20000"/>
              </a:spcBef>
            </a:pP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Na větu přísudkovou můžeme</a:t>
            </a:r>
            <a:r>
              <a:rPr lang="cs-CZ" sz="36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odkazovat zájmeny, která nejsou větnými členy. </a:t>
            </a:r>
          </a:p>
          <a:p>
            <a:pPr>
              <a:spcBef>
                <a:spcPct val="20000"/>
              </a:spcBef>
            </a:pPr>
            <a:r>
              <a:rPr lang="cs-CZ" sz="3600" i="1" dirty="0">
                <a:solidFill>
                  <a:prstClr val="black"/>
                </a:solidFill>
                <a:latin typeface="Times New Roman" pitchFamily="18" charset="0"/>
              </a:rPr>
              <a:t>Například: Nejsem</a:t>
            </a:r>
            <a:r>
              <a:rPr lang="cs-CZ" sz="3600" b="1" i="1" dirty="0">
                <a:solidFill>
                  <a:prstClr val="black"/>
                </a:solidFill>
                <a:latin typeface="Times New Roman" pitchFamily="18" charset="0"/>
              </a:rPr>
              <a:t> takový</a:t>
            </a:r>
            <a:r>
              <a:rPr lang="cs-CZ" sz="3600" i="1" dirty="0">
                <a:solidFill>
                  <a:prstClr val="black"/>
                </a:solidFill>
                <a:latin typeface="Times New Roman" pitchFamily="18" charset="0"/>
              </a:rPr>
              <a:t>, </a:t>
            </a:r>
            <a:r>
              <a:rPr lang="cs-CZ" sz="3600" b="1" i="1" u="sng" dirty="0">
                <a:solidFill>
                  <a:srgbClr val="00B050"/>
                </a:solidFill>
                <a:latin typeface="Times New Roman" pitchFamily="18" charset="0"/>
              </a:rPr>
              <a:t>aby mě museli potrestat.</a:t>
            </a:r>
            <a:br>
              <a:rPr lang="cs-CZ" sz="3600" i="1" dirty="0">
                <a:solidFill>
                  <a:prstClr val="black"/>
                </a:solidFill>
                <a:latin typeface="Times New Roman" pitchFamily="18" charset="0"/>
              </a:rPr>
            </a:br>
            <a:endParaRPr lang="cs-CZ" sz="3600" dirty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pull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ctrTitle" idx="4294967295"/>
          </p:nvPr>
        </p:nvSpPr>
        <p:spPr>
          <a:xfrm>
            <a:off x="2208213" y="333376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800" b="1" u="sng" dirty="0">
                <a:solidFill>
                  <a:srgbClr val="00B050"/>
                </a:solidFill>
                <a:latin typeface="Times New Roman" pitchFamily="18" charset="0"/>
              </a:rPr>
              <a:t>Jak se ptáme na vedlejší větu přísudkovou?</a:t>
            </a:r>
            <a:r>
              <a:rPr lang="cs-CZ" b="1" u="sng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0244" name="Nadpis 1"/>
          <p:cNvSpPr>
            <a:spLocks/>
          </p:cNvSpPr>
          <p:nvPr/>
        </p:nvSpPr>
        <p:spPr bwMode="auto">
          <a:xfrm>
            <a:off x="629729" y="2420940"/>
            <a:ext cx="10498346" cy="1918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600" b="1" dirty="0">
                <a:solidFill>
                  <a:prstClr val="black"/>
                </a:solidFill>
                <a:latin typeface="Times New Roman" pitchFamily="18" charset="0"/>
              </a:rPr>
              <a:t>  </a:t>
            </a: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Ptáme se na ni otázkami </a:t>
            </a:r>
            <a:r>
              <a:rPr lang="cs-CZ" sz="3600" b="1" u="sng" dirty="0">
                <a:solidFill>
                  <a:srgbClr val="00B050"/>
                </a:solidFill>
                <a:latin typeface="Times New Roman" pitchFamily="18" charset="0"/>
              </a:rPr>
              <a:t>jaký?/jaká?/jaké? + VH</a:t>
            </a:r>
            <a:endParaRPr lang="cs-CZ" sz="4400" b="1" u="sng" dirty="0">
              <a:solidFill>
                <a:srgbClr val="00B05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pull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ctrTitle" idx="4294967295"/>
          </p:nvPr>
        </p:nvSpPr>
        <p:spPr>
          <a:xfrm>
            <a:off x="2208213" y="260351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800" b="1" u="sng" dirty="0">
                <a:solidFill>
                  <a:srgbClr val="00B050"/>
                </a:solidFill>
                <a:latin typeface="Times New Roman" pitchFamily="18" charset="0"/>
              </a:rPr>
              <a:t>Kterými výrazy je </a:t>
            </a:r>
            <a:r>
              <a:rPr lang="cs-CZ" sz="4800" b="1" u="sng" dirty="0" err="1">
                <a:solidFill>
                  <a:srgbClr val="00B050"/>
                </a:solidFill>
                <a:latin typeface="Times New Roman" pitchFamily="18" charset="0"/>
              </a:rPr>
              <a:t>uvozena</a:t>
            </a:r>
            <a:r>
              <a:rPr lang="cs-CZ" sz="4800" b="1" u="sng" dirty="0">
                <a:solidFill>
                  <a:srgbClr val="00B050"/>
                </a:solidFill>
                <a:latin typeface="Times New Roman" pitchFamily="18" charset="0"/>
              </a:rPr>
              <a:t> vedlejší věta přísudková?</a:t>
            </a:r>
            <a:r>
              <a:rPr lang="cs-CZ" b="1" dirty="0">
                <a:latin typeface="Times New Roman" pitchFamily="18" charset="0"/>
              </a:rPr>
              <a:t> </a:t>
            </a:r>
          </a:p>
        </p:txBody>
      </p:sp>
      <p:sp>
        <p:nvSpPr>
          <p:cNvPr id="11268" name="Podnadpis 2"/>
          <p:cNvSpPr>
            <a:spLocks/>
          </p:cNvSpPr>
          <p:nvPr/>
        </p:nvSpPr>
        <p:spPr bwMode="auto">
          <a:xfrm>
            <a:off x="2025650" y="1989139"/>
            <a:ext cx="864235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Nejčastěji je </a:t>
            </a:r>
            <a:r>
              <a:rPr lang="cs-CZ" sz="3600" dirty="0" err="1">
                <a:solidFill>
                  <a:prstClr val="black"/>
                </a:solidFill>
                <a:latin typeface="Times New Roman" pitchFamily="18" charset="0"/>
              </a:rPr>
              <a:t>uvozena</a:t>
            </a: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 spojovacími výrazy: </a:t>
            </a:r>
          </a:p>
          <a:p>
            <a:pPr>
              <a:spcBef>
                <a:spcPct val="20000"/>
              </a:spcBef>
            </a:pPr>
            <a:endParaRPr lang="cs-CZ" sz="3600" dirty="0">
              <a:solidFill>
                <a:prstClr val="black"/>
              </a:solidFill>
              <a:latin typeface="Times New Roman" pitchFamily="18" charset="0"/>
            </a:endParaRPr>
          </a:p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cs-CZ" sz="3600" b="1" u="sng" dirty="0">
                <a:solidFill>
                  <a:srgbClr val="00B050"/>
                </a:solidFill>
                <a:latin typeface="Times New Roman" pitchFamily="18" charset="0"/>
              </a:rPr>
              <a:t>jak, jaký, jaká, jaké</a:t>
            </a:r>
          </a:p>
        </p:txBody>
      </p:sp>
    </p:spTree>
  </p:cSld>
  <p:clrMapOvr>
    <a:masterClrMapping/>
  </p:clrMapOvr>
  <p:transition spd="slow">
    <p:pull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ctrTitle" idx="4294967295"/>
          </p:nvPr>
        </p:nvSpPr>
        <p:spPr>
          <a:xfrm>
            <a:off x="2208213" y="260351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800" b="1" u="sng" dirty="0">
                <a:solidFill>
                  <a:srgbClr val="00B050"/>
                </a:solidFill>
                <a:latin typeface="Times New Roman" pitchFamily="18" charset="0"/>
              </a:rPr>
              <a:t>Příklady vedlejších vět přísudkových</a:t>
            </a:r>
          </a:p>
        </p:txBody>
      </p:sp>
      <p:sp>
        <p:nvSpPr>
          <p:cNvPr id="12292" name="Nadpis 1"/>
          <p:cNvSpPr>
            <a:spLocks/>
          </p:cNvSpPr>
          <p:nvPr/>
        </p:nvSpPr>
        <p:spPr bwMode="auto">
          <a:xfrm>
            <a:off x="2243138" y="1773239"/>
            <a:ext cx="8424862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Vlasy byly, </a:t>
            </a:r>
            <a:r>
              <a:rPr lang="cs-CZ" sz="3600" b="1" u="sng" dirty="0">
                <a:solidFill>
                  <a:srgbClr val="00B050"/>
                </a:solidFill>
                <a:latin typeface="Times New Roman" pitchFamily="18" charset="0"/>
              </a:rPr>
              <a:t>jako by je pozlatil. </a:t>
            </a:r>
            <a:b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</a:br>
            <a:b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Obloha byla, </a:t>
            </a:r>
            <a:r>
              <a:rPr lang="cs-CZ" sz="3600" b="1" u="sng" dirty="0">
                <a:solidFill>
                  <a:srgbClr val="00B050"/>
                </a:solidFill>
                <a:latin typeface="Times New Roman" pitchFamily="18" charset="0"/>
              </a:rPr>
              <a:t>jako by ji namaloval. </a:t>
            </a:r>
            <a:br>
              <a:rPr lang="cs-CZ" sz="3600" b="1" dirty="0">
                <a:solidFill>
                  <a:srgbClr val="00B050"/>
                </a:solidFill>
                <a:latin typeface="Times New Roman" pitchFamily="18" charset="0"/>
              </a:rPr>
            </a:br>
            <a:r>
              <a:rPr lang="cs-CZ" sz="3600" b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b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Nebyl, </a:t>
            </a:r>
            <a:r>
              <a:rPr lang="cs-CZ" sz="3600" b="1" u="sng" dirty="0">
                <a:solidFill>
                  <a:srgbClr val="00B050"/>
                </a:solidFill>
                <a:latin typeface="Times New Roman" pitchFamily="18" charset="0"/>
              </a:rPr>
              <a:t>za koho jsem ho považoval</a:t>
            </a:r>
            <a:r>
              <a:rPr lang="cs-CZ" sz="3600" u="sng" dirty="0">
                <a:solidFill>
                  <a:prstClr val="black"/>
                </a:solidFill>
                <a:latin typeface="Times New Roman" pitchFamily="18" charset="0"/>
              </a:rPr>
              <a:t>.</a:t>
            </a:r>
            <a:r>
              <a:rPr lang="cs-CZ" sz="36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slow"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7910A7-58FC-BE9B-BA9A-5ABF713420D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Jazykový rozbor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66761F-D483-F24E-59D1-E6D5B8B04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73" y="1600201"/>
            <a:ext cx="11499011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Německý turista ve čtvrtek v Mexiku vystoupal na posvátnou horu.</a:t>
            </a:r>
          </a:p>
        </p:txBody>
      </p:sp>
    </p:spTree>
    <p:extLst>
      <p:ext uri="{BB962C8B-B14F-4D97-AF65-F5344CB8AC3E}">
        <p14:creationId xmlns:p14="http://schemas.microsoft.com/office/powerpoint/2010/main" val="546699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ctrTitle" idx="4294967295"/>
          </p:nvPr>
        </p:nvSpPr>
        <p:spPr>
          <a:xfrm>
            <a:off x="2063750" y="1"/>
            <a:ext cx="8424738" cy="1412776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cs-CZ" b="1" i="1" dirty="0">
                <a:solidFill>
                  <a:srgbClr val="00B050"/>
                </a:solidFill>
                <a:latin typeface="Times New Roman" pitchFamily="18" charset="0"/>
              </a:rPr>
              <a:t>3) Doplňte vedlejší věty   </a:t>
            </a:r>
            <a:br>
              <a:rPr lang="cs-CZ" b="1" i="1" dirty="0">
                <a:solidFill>
                  <a:srgbClr val="00B050"/>
                </a:solidFill>
                <a:latin typeface="Times New Roman" pitchFamily="18" charset="0"/>
              </a:rPr>
            </a:br>
            <a:r>
              <a:rPr lang="cs-CZ" b="1" i="1" dirty="0">
                <a:solidFill>
                  <a:srgbClr val="00B050"/>
                </a:solidFill>
                <a:latin typeface="Times New Roman" pitchFamily="18" charset="0"/>
              </a:rPr>
              <a:t>    přísudkové:</a:t>
            </a:r>
          </a:p>
        </p:txBody>
      </p:sp>
      <p:sp>
        <p:nvSpPr>
          <p:cNvPr id="27652" name="Nadpis 1"/>
          <p:cNvSpPr>
            <a:spLocks/>
          </p:cNvSpPr>
          <p:nvPr/>
        </p:nvSpPr>
        <p:spPr bwMode="auto">
          <a:xfrm>
            <a:off x="1992313" y="1412875"/>
            <a:ext cx="8424862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>
                <a:solidFill>
                  <a:prstClr val="black"/>
                </a:solidFill>
                <a:latin typeface="Times New Roman" pitchFamily="18" charset="0"/>
              </a:rPr>
              <a:t>Člověk byl, </a:t>
            </a: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>
                <a:solidFill>
                  <a:prstClr val="black"/>
                </a:solidFill>
                <a:latin typeface="Times New Roman" pitchFamily="18" charset="0"/>
              </a:rPr>
              <a:t>Obloha byla, </a:t>
            </a: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>
                <a:solidFill>
                  <a:prstClr val="black"/>
                </a:solidFill>
                <a:latin typeface="Times New Roman" pitchFamily="18" charset="0"/>
              </a:rPr>
              <a:t>Byl, </a:t>
            </a: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>
                <a:solidFill>
                  <a:prstClr val="black"/>
                </a:solidFill>
                <a:latin typeface="Times New Roman" pitchFamily="18" charset="0"/>
              </a:rPr>
              <a:t>Petr byl, </a:t>
            </a: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br>
              <a:rPr lang="cs-CZ" sz="2800">
                <a:solidFill>
                  <a:prstClr val="black"/>
                </a:solidFill>
                <a:latin typeface="Times New Roman" pitchFamily="18" charset="0"/>
              </a:rPr>
            </a:br>
            <a:endParaRPr lang="cs-CZ" sz="28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7653" name="Nadpis 1"/>
          <p:cNvSpPr>
            <a:spLocks/>
          </p:cNvSpPr>
          <p:nvPr/>
        </p:nvSpPr>
        <p:spPr bwMode="auto">
          <a:xfrm>
            <a:off x="3719514" y="1844676"/>
            <a:ext cx="5184775" cy="5762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b="1" dirty="0">
                <a:solidFill>
                  <a:srgbClr val="00B050"/>
                </a:solidFill>
                <a:latin typeface="Times New Roman" pitchFamily="18" charset="0"/>
              </a:rPr>
              <a:t>jako by ho vyměnili.</a:t>
            </a:r>
            <a:br>
              <a:rPr lang="cs-CZ" sz="2800" b="1" dirty="0">
                <a:solidFill>
                  <a:srgbClr val="00B050"/>
                </a:solidFill>
                <a:latin typeface="Times New Roman" pitchFamily="18" charset="0"/>
              </a:rPr>
            </a:br>
            <a:endParaRPr lang="cs-CZ" sz="2800" b="1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27654" name="Nadpis 1"/>
          <p:cNvSpPr>
            <a:spLocks/>
          </p:cNvSpPr>
          <p:nvPr/>
        </p:nvSpPr>
        <p:spPr bwMode="auto">
          <a:xfrm>
            <a:off x="3935413" y="2781300"/>
            <a:ext cx="5472112" cy="431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 b="1" dirty="0">
                <a:solidFill>
                  <a:srgbClr val="00B050"/>
                </a:solidFill>
                <a:latin typeface="Times New Roman" pitchFamily="18" charset="0"/>
              </a:rPr>
              <a:t>jako by ji vymaloval malíř</a:t>
            </a:r>
            <a:r>
              <a:rPr lang="cs-CZ" sz="28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7655" name="Nadpis 1"/>
          <p:cNvSpPr>
            <a:spLocks/>
          </p:cNvSpPr>
          <p:nvPr/>
        </p:nvSpPr>
        <p:spPr bwMode="auto">
          <a:xfrm>
            <a:off x="2711450" y="3644900"/>
            <a:ext cx="6624910" cy="431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b="1" dirty="0">
                <a:solidFill>
                  <a:srgbClr val="00B050"/>
                </a:solidFill>
                <a:latin typeface="Times New Roman" pitchFamily="18" charset="0"/>
              </a:rPr>
              <a:t>jako by ho na nože brali</a:t>
            </a:r>
            <a:r>
              <a:rPr lang="cs-CZ" sz="28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endParaRPr lang="cs-CZ" sz="28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7656" name="Nadpis 1"/>
          <p:cNvSpPr>
            <a:spLocks/>
          </p:cNvSpPr>
          <p:nvPr/>
        </p:nvSpPr>
        <p:spPr bwMode="auto">
          <a:xfrm>
            <a:off x="3287713" y="4508500"/>
            <a:ext cx="3924300" cy="431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b="1" dirty="0">
                <a:solidFill>
                  <a:srgbClr val="00B050"/>
                </a:solidFill>
                <a:latin typeface="Times New Roman" pitchFamily="18" charset="0"/>
              </a:rPr>
              <a:t>jako by ho někdo opařil.</a:t>
            </a:r>
            <a:br>
              <a:rPr lang="cs-CZ" sz="2800" b="1" dirty="0">
                <a:solidFill>
                  <a:srgbClr val="00B050"/>
                </a:solidFill>
                <a:latin typeface="Times New Roman" pitchFamily="18" charset="0"/>
              </a:rPr>
            </a:br>
            <a:endParaRPr lang="cs-CZ" sz="2800" b="1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6A9BD87-94FF-BC23-C469-30DC633CB10A}"/>
              </a:ext>
            </a:extLst>
          </p:cNvPr>
          <p:cNvSpPr txBox="1"/>
          <p:nvPr/>
        </p:nvSpPr>
        <p:spPr>
          <a:xfrm>
            <a:off x="1606669" y="5196038"/>
            <a:ext cx="871914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VV podmětná, předmětná, přísudková </a:t>
            </a:r>
            <a:endParaRPr lang="cs-CZ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0" grpId="1"/>
      <p:bldP spid="27652" grpId="0"/>
      <p:bldP spid="27653" grpId="0" animBg="1"/>
      <p:bldP spid="27654" grpId="0" animBg="1"/>
      <p:bldP spid="27655" grpId="0" animBg="1"/>
      <p:bldP spid="2765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F25385-85F4-8B41-799D-6AF6DA7C747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Opakování učiva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2B63E3-F627-211A-D322-A8D7DD5C5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42" y="1811547"/>
            <a:ext cx="10948358" cy="4365416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4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Pastelníček</a:t>
            </a:r>
            <a:r>
              <a:rPr lang="cs-CZ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je pták s </a:t>
            </a:r>
            <a:r>
              <a:rPr lang="cs-CZ" sz="2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nezvykle</a:t>
            </a:r>
            <a:r>
              <a:rPr lang="cs-CZ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barevným peřím. 		Tučně zvýrazněné slovo je:  </a:t>
            </a:r>
            <a:endParaRPr lang="cs-CZ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Hrabák</a:t>
            </a:r>
            <a:r>
              <a:rPr lang="cs-CZ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miluje všechny třpytivé předměty.		Tučně zvýrazněné slovo je:  </a:t>
            </a:r>
            <a:endParaRPr lang="cs-CZ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Sfingy se vyžívají v hádankách a </a:t>
            </a:r>
            <a:r>
              <a:rPr lang="cs-CZ" sz="2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hlavolamech</a:t>
            </a:r>
            <a:r>
              <a:rPr lang="cs-CZ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	Tučně zvýrazněné slovo je:  </a:t>
            </a:r>
            <a:endParaRPr lang="cs-CZ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Raraši se dorozumívají </a:t>
            </a:r>
            <a:r>
              <a:rPr lang="cs-CZ" sz="2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pisklavým</a:t>
            </a:r>
            <a:r>
              <a:rPr lang="cs-CZ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švitořením.		Tučně zvýrazněné slovo je: </a:t>
            </a:r>
            <a:endParaRPr lang="cs-CZ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4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Karkulinky</a:t>
            </a:r>
            <a:r>
              <a:rPr lang="cs-CZ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žijí většinou </a:t>
            </a:r>
            <a:r>
              <a:rPr lang="cs-CZ" sz="2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cs-CZ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starých </a:t>
            </a:r>
            <a:r>
              <a:rPr lang="cs-CZ" sz="24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bojištích</a:t>
            </a:r>
            <a:r>
              <a:rPr lang="cs-CZ" sz="24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	Tučně zvýrazněné slovo je:  </a:t>
            </a:r>
            <a:endParaRPr lang="cs-CZ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859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DD811-69A5-B17C-BB86-5E1979141F3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Opakování učiva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3D5AB9-E6BE-EF6E-2C8F-42817D617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023" y="1690688"/>
            <a:ext cx="11818187" cy="435133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spcAft>
                <a:spcPts val="800"/>
              </a:spcAft>
              <a:buNone/>
            </a:pPr>
            <a:r>
              <a:rPr lang="cs-CZ" sz="88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Z kůže </a:t>
            </a:r>
            <a:r>
              <a:rPr lang="cs-CZ" sz="8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scvrčka</a:t>
            </a: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8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jsou vyráběny</a:t>
            </a: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měšce a peněženky.			Tučně zvýrazněné slovo je:  </a:t>
            </a:r>
            <a:endParaRPr lang="cs-CZ" sz="8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70000"/>
              </a:lnSpc>
              <a:spcAft>
                <a:spcPts val="800"/>
              </a:spcAft>
              <a:buNone/>
            </a:pPr>
            <a:r>
              <a:rPr lang="cs-CZ" sz="88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Houkání </a:t>
            </a:r>
            <a:r>
              <a:rPr lang="cs-CZ" sz="8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augurona</a:t>
            </a: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bylo </a:t>
            </a:r>
            <a:r>
              <a:rPr lang="cs-CZ" sz="8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kouzelníky</a:t>
            </a: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dlouho považování za předzvěst smrti.</a:t>
            </a:r>
            <a:b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					Tučně zvýrazněné slovo je:  </a:t>
            </a:r>
            <a:endParaRPr lang="cs-CZ" sz="8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70000"/>
              </a:lnSpc>
              <a:spcAft>
                <a:spcPts val="800"/>
              </a:spcAft>
              <a:buNone/>
            </a:pPr>
            <a:r>
              <a:rPr lang="cs-CZ" sz="88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.Ve skutečnosti </a:t>
            </a:r>
            <a:r>
              <a:rPr lang="cs-CZ" sz="8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tito</a:t>
            </a: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ptáčci svým zpěvem oznamují příchod deště. 	Tučně zvýrazněné slovo je:  </a:t>
            </a:r>
            <a:endParaRPr lang="cs-CZ" sz="8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70000"/>
              </a:lnSpc>
              <a:spcAft>
                <a:spcPts val="800"/>
              </a:spcAft>
              <a:buNone/>
            </a:pPr>
            <a:r>
              <a:rPr lang="cs-CZ" sz="8800" kern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Hříbata jednorožce jsou </a:t>
            </a:r>
            <a:r>
              <a:rPr lang="cs-CZ" sz="8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 narození</a:t>
            </a: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zlatá.				Tučně zvýrazněné slovo je:  </a:t>
            </a:r>
            <a:endParaRPr lang="cs-CZ" sz="8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70000"/>
              </a:lnSpc>
              <a:spcAft>
                <a:spcPts val="800"/>
              </a:spcAft>
              <a:buNone/>
            </a:pP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10. Fénixové mají schopnost </a:t>
            </a:r>
            <a:r>
              <a:rPr lang="cs-CZ" sz="8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regenerace</a:t>
            </a:r>
            <a:r>
              <a:rPr lang="cs-CZ" sz="8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			Tučně zvýrazněné slovo je:  </a:t>
            </a:r>
            <a:endParaRPr lang="cs-CZ" sz="8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70000"/>
              </a:lnSpc>
              <a:spcAft>
                <a:spcPts val="800"/>
              </a:spcAft>
            </a:pPr>
            <a:endParaRPr lang="cs-CZ" sz="8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003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 idx="4294967295"/>
          </p:nvPr>
        </p:nvSpPr>
        <p:spPr>
          <a:xfrm>
            <a:off x="2018432" y="0"/>
            <a:ext cx="7772400" cy="1470025"/>
          </a:xfrm>
        </p:spPr>
        <p:txBody>
          <a:bodyPr/>
          <a:lstStyle/>
          <a:p>
            <a:pPr eaLnBrk="1" hangingPunct="1"/>
            <a:r>
              <a:rPr lang="cs-CZ" sz="4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Vedlejší věta podmětná</a:t>
            </a:r>
          </a:p>
        </p:txBody>
      </p:sp>
      <p:sp>
        <p:nvSpPr>
          <p:cNvPr id="3076" name="Podnadpis 2"/>
          <p:cNvSpPr>
            <a:spLocks/>
          </p:cNvSpPr>
          <p:nvPr/>
        </p:nvSpPr>
        <p:spPr bwMode="auto">
          <a:xfrm>
            <a:off x="785004" y="1484314"/>
            <a:ext cx="10101532" cy="4252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cs-CZ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Tato věta </a:t>
            </a:r>
            <a:r>
              <a:rPr lang="cs-CZ" sz="36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vyjadřuje podmět věty řídící</a:t>
            </a:r>
            <a:r>
              <a:rPr lang="cs-CZ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6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cs-CZ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6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hlavní</a:t>
            </a:r>
          </a:p>
          <a:p>
            <a:pPr>
              <a:spcBef>
                <a:spcPct val="20000"/>
              </a:spcBef>
            </a:pPr>
            <a:r>
              <a:rPr lang="cs-CZ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Obsah této vedlejší věty lze vyjádřit   </a:t>
            </a:r>
            <a:br>
              <a:rPr lang="cs-CZ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infinitivem nebo podstatným jménem.</a:t>
            </a:r>
          </a:p>
          <a:p>
            <a:pPr>
              <a:spcBef>
                <a:spcPct val="20000"/>
              </a:spcBef>
            </a:pPr>
            <a:r>
              <a:rPr lang="cs-CZ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větu podmětnou můžeme odkazovat zájmeny, která nejsou větnými členy. </a:t>
            </a:r>
          </a:p>
          <a:p>
            <a:pPr>
              <a:spcBef>
                <a:spcPct val="20000"/>
              </a:spcBef>
            </a:pPr>
            <a:r>
              <a:rPr lang="cs-CZ" sz="3600" b="1" i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600" i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Například:</a:t>
            </a:r>
            <a:r>
              <a:rPr lang="cs-CZ" sz="3600" b="1" i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Ti</a:t>
            </a:r>
            <a:r>
              <a:rPr lang="cs-CZ" sz="3600" i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cs-CZ" sz="3600" b="1" i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600" i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kdo žalují, půjdou před tabuli.</a:t>
            </a:r>
            <a:br>
              <a:rPr lang="cs-CZ" sz="3200" i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cs-CZ" sz="3200" dirty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 idx="4294967295"/>
          </p:nvPr>
        </p:nvSpPr>
        <p:spPr>
          <a:xfrm>
            <a:off x="2208213" y="333376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Jak se ptáme na vedlejší větu podmětnou?</a:t>
            </a:r>
            <a:r>
              <a:rPr lang="cs-CZ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100" name="Nadpis 1"/>
          <p:cNvSpPr>
            <a:spLocks/>
          </p:cNvSpPr>
          <p:nvPr/>
        </p:nvSpPr>
        <p:spPr bwMode="auto">
          <a:xfrm>
            <a:off x="1181429" y="2110388"/>
            <a:ext cx="9360049" cy="2487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Ptáme se na ni otázkami </a:t>
            </a:r>
            <a:r>
              <a:rPr lang="cs-CZ" sz="36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kdo? co? + VH</a:t>
            </a:r>
          </a:p>
        </p:txBody>
      </p:sp>
    </p:spTree>
  </p:cSld>
  <p:clrMapOvr>
    <a:masterClrMapping/>
  </p:clrMapOvr>
  <p:transition spd="slow"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ctrTitle" idx="4294967295"/>
          </p:nvPr>
        </p:nvSpPr>
        <p:spPr>
          <a:xfrm>
            <a:off x="2208213" y="260351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Kterými výrazy je </a:t>
            </a:r>
            <a:r>
              <a:rPr lang="cs-CZ" sz="4800" b="1" u="sng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uvozena</a:t>
            </a:r>
            <a:r>
              <a:rPr lang="cs-CZ" sz="4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vedlejší věta podmětná?</a:t>
            </a:r>
            <a:r>
              <a:rPr lang="cs-CZ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5124" name="Podnadpis 2"/>
          <p:cNvSpPr>
            <a:spLocks/>
          </p:cNvSpPr>
          <p:nvPr/>
        </p:nvSpPr>
        <p:spPr bwMode="auto">
          <a:xfrm>
            <a:off x="973228" y="1665948"/>
            <a:ext cx="8642350" cy="403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cs-CZ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Nejčastěji je uvozena spojovacími výrazy: </a:t>
            </a:r>
          </a:p>
          <a:p>
            <a:pPr>
              <a:spcBef>
                <a:spcPct val="20000"/>
              </a:spcBef>
            </a:pPr>
            <a:endParaRPr lang="cs-CZ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cs-CZ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kdo, co</a:t>
            </a:r>
          </a:p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cs-CZ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kde, kam</a:t>
            </a:r>
          </a:p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cs-CZ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kdy, jak</a:t>
            </a:r>
          </a:p>
          <a:p>
            <a:pPr>
              <a:spcBef>
                <a:spcPct val="20000"/>
              </a:spcBef>
              <a:buFont typeface="Wingdings" pitchFamily="2" charset="2"/>
              <a:buChar char="v"/>
            </a:pPr>
            <a:r>
              <a:rPr lang="cs-CZ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aby, že</a:t>
            </a:r>
          </a:p>
        </p:txBody>
      </p:sp>
    </p:spTree>
  </p:cSld>
  <p:clrMapOvr>
    <a:masterClrMapping/>
  </p:clrMapOvr>
  <p:transition spd="slow">
    <p:pull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ctrTitle" idx="4294967295"/>
          </p:nvPr>
        </p:nvSpPr>
        <p:spPr>
          <a:xfrm>
            <a:off x="1555751" y="237546"/>
            <a:ext cx="8424862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Příklady vedlejších vět podmětných</a:t>
            </a:r>
          </a:p>
        </p:txBody>
      </p:sp>
      <p:sp>
        <p:nvSpPr>
          <p:cNvPr id="6148" name="Nadpis 1"/>
          <p:cNvSpPr>
            <a:spLocks/>
          </p:cNvSpPr>
          <p:nvPr/>
        </p:nvSpPr>
        <p:spPr bwMode="auto">
          <a:xfrm>
            <a:off x="1881982" y="1707571"/>
            <a:ext cx="8424862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6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Kdo jinému jámu kopá</a:t>
            </a:r>
            <a:r>
              <a:rPr lang="cs-CZ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sám do ní padá. </a:t>
            </a:r>
            <a:br>
              <a:rPr lang="cs-CZ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3600" u="sng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6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Kdo má rád děti</a:t>
            </a:r>
            <a:r>
              <a:rPr lang="cs-CZ" sz="3600" u="sng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cs-CZ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nemůže jim ublížit. </a:t>
            </a:r>
            <a:br>
              <a:rPr lang="cs-CZ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3600" u="sng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Není mi známo, </a:t>
            </a:r>
            <a:r>
              <a:rPr lang="cs-CZ" sz="36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kdy se vrátí. </a:t>
            </a:r>
            <a:br>
              <a:rPr lang="cs-CZ" sz="36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Mým přáním je, </a:t>
            </a:r>
            <a:r>
              <a:rPr lang="cs-CZ" sz="36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aby vše dobře dopadlo.</a:t>
            </a:r>
            <a:r>
              <a:rPr lang="cs-CZ" sz="36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</p:cSld>
  <p:clrMapOvr>
    <a:masterClrMapping/>
  </p:clrMapOvr>
  <p:transition spd="slow">
    <p:pull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ctrTitle" idx="4294967295"/>
          </p:nvPr>
        </p:nvSpPr>
        <p:spPr>
          <a:xfrm>
            <a:off x="719123" y="173038"/>
            <a:ext cx="10208569" cy="1470025"/>
          </a:xfrm>
        </p:spPr>
        <p:txBody>
          <a:bodyPr/>
          <a:lstStyle/>
          <a:p>
            <a:pPr algn="l">
              <a:defRPr/>
            </a:pPr>
            <a:r>
              <a:rPr lang="cs-CZ" sz="4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Spojte šipkami věty hlavní a vedlejší podmětné:</a:t>
            </a:r>
          </a:p>
        </p:txBody>
      </p:sp>
      <p:sp>
        <p:nvSpPr>
          <p:cNvPr id="24580" name="Nadpis 1"/>
          <p:cNvSpPr>
            <a:spLocks/>
          </p:cNvSpPr>
          <p:nvPr/>
        </p:nvSpPr>
        <p:spPr bwMode="auto">
          <a:xfrm>
            <a:off x="1992313" y="1628775"/>
            <a:ext cx="8424862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Bylo příjemné, </a:t>
            </a:r>
            <a:b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Není jisté, </a:t>
            </a:r>
            <a:b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Říká se, že </a:t>
            </a:r>
            <a:b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zdravé, když </a:t>
            </a:r>
            <a:b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Nebylo čitelné,  </a:t>
            </a:r>
            <a:b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1" name="Nadpis 1"/>
          <p:cNvSpPr>
            <a:spLocks/>
          </p:cNvSpPr>
          <p:nvPr/>
        </p:nvSpPr>
        <p:spPr bwMode="auto">
          <a:xfrm>
            <a:off x="7535864" y="2133600"/>
            <a:ext cx="22685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že uspěje.</a:t>
            </a:r>
            <a:b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2" name="Nadpis 1"/>
          <p:cNvSpPr>
            <a:spLocks/>
          </p:cNvSpPr>
          <p:nvPr/>
        </p:nvSpPr>
        <p:spPr bwMode="auto">
          <a:xfrm>
            <a:off x="7032625" y="1484313"/>
            <a:ext cx="39243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jíme ovoce a zeleninu.</a:t>
            </a:r>
            <a:b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3" name="Nadpis 1"/>
          <p:cNvSpPr>
            <a:spLocks/>
          </p:cNvSpPr>
          <p:nvPr/>
        </p:nvSpPr>
        <p:spPr bwMode="auto">
          <a:xfrm>
            <a:off x="7104064" y="4221163"/>
            <a:ext cx="32400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 včera napsal.</a:t>
            </a:r>
            <a:b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4" name="Nadpis 1"/>
          <p:cNvSpPr>
            <a:spLocks/>
          </p:cNvSpPr>
          <p:nvPr/>
        </p:nvSpPr>
        <p:spPr bwMode="auto">
          <a:xfrm>
            <a:off x="5627688" y="3068638"/>
            <a:ext cx="550887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že se věnovali vodním radovánkám.</a:t>
            </a:r>
            <a:b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5" name="Nadpis 1"/>
          <p:cNvSpPr>
            <a:spLocks/>
          </p:cNvSpPr>
          <p:nvPr/>
        </p:nvSpPr>
        <p:spPr bwMode="auto">
          <a:xfrm>
            <a:off x="7464425" y="5229225"/>
            <a:ext cx="22685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br>
              <a:rPr lang="cs-CZ" sz="2800" dirty="0">
                <a:solidFill>
                  <a:prstClr val="black"/>
                </a:solidFill>
                <a:latin typeface="Times New Roman" pitchFamily="18" charset="0"/>
              </a:rPr>
            </a:br>
            <a: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zavinil on.</a:t>
            </a:r>
            <a:br>
              <a:rPr lang="cs-CZ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cs-CZ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4295776" y="2060576"/>
            <a:ext cx="1368425" cy="1152525"/>
          </a:xfrm>
          <a:prstGeom prst="line">
            <a:avLst/>
          </a:prstGeom>
          <a:noFill/>
          <a:ln w="57150">
            <a:solidFill>
              <a:srgbClr val="FF0000"/>
            </a:solidFill>
            <a:prstDash val="lg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3719513" y="3716339"/>
            <a:ext cx="3744912" cy="1800225"/>
          </a:xfrm>
          <a:prstGeom prst="line">
            <a:avLst/>
          </a:prstGeom>
          <a:noFill/>
          <a:ln w="57150">
            <a:solidFill>
              <a:srgbClr val="FF0000"/>
            </a:solidFill>
            <a:prstDash val="lg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V="1">
            <a:off x="3575051" y="2420938"/>
            <a:ext cx="3889375" cy="360362"/>
          </a:xfrm>
          <a:prstGeom prst="line">
            <a:avLst/>
          </a:prstGeom>
          <a:noFill/>
          <a:ln w="57150">
            <a:solidFill>
              <a:srgbClr val="FF0000"/>
            </a:solidFill>
            <a:prstDash val="lg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V="1">
            <a:off x="4224339" y="4581525"/>
            <a:ext cx="2808287" cy="719138"/>
          </a:xfrm>
          <a:prstGeom prst="line">
            <a:avLst/>
          </a:prstGeom>
          <a:noFill/>
          <a:ln w="57150">
            <a:solidFill>
              <a:srgbClr val="FF0000"/>
            </a:solidFill>
            <a:prstDash val="lg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V="1">
            <a:off x="4511675" y="1989138"/>
            <a:ext cx="2376488" cy="2519362"/>
          </a:xfrm>
          <a:prstGeom prst="line">
            <a:avLst/>
          </a:prstGeom>
          <a:noFill/>
          <a:ln w="57150">
            <a:solidFill>
              <a:srgbClr val="FF0000"/>
            </a:solidFill>
            <a:prstDash val="lg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200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8" grpId="1"/>
      <p:bldP spid="24580" grpId="0"/>
      <p:bldP spid="24581" grpId="0"/>
      <p:bldP spid="24582" grpId="0"/>
      <p:bldP spid="24583" grpId="0"/>
      <p:bldP spid="24584" grpId="0"/>
      <p:bldP spid="24585" grpId="0"/>
      <p:bldP spid="24586" grpId="0" animBg="1"/>
      <p:bldP spid="24587" grpId="0" animBg="1"/>
      <p:bldP spid="24588" grpId="0" animBg="1"/>
      <p:bldP spid="24589" grpId="0" animBg="1"/>
      <p:bldP spid="24590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1013</Words>
  <Application>Microsoft Office PowerPoint</Application>
  <PresentationFormat>Širokoúhlá obrazovka</PresentationFormat>
  <Paragraphs>91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Aptos</vt:lpstr>
      <vt:lpstr>Arial</vt:lpstr>
      <vt:lpstr>Calibri</vt:lpstr>
      <vt:lpstr>Times New Roman</vt:lpstr>
      <vt:lpstr>Wingdings</vt:lpstr>
      <vt:lpstr>Motiv sady Office</vt:lpstr>
      <vt:lpstr>Vedlejší věta podmětná, předmětná a přísudková</vt:lpstr>
      <vt:lpstr>Jazykový rozbor </vt:lpstr>
      <vt:lpstr>Opakování učiva </vt:lpstr>
      <vt:lpstr>Opakování učiva </vt:lpstr>
      <vt:lpstr>Vedlejší věta podmětná</vt:lpstr>
      <vt:lpstr>Jak se ptáme na vedlejší větu podmětnou? </vt:lpstr>
      <vt:lpstr>Kterými výrazy je uvozena vedlejší věta podmětná? </vt:lpstr>
      <vt:lpstr>Příklady vedlejších vět podmětných</vt:lpstr>
      <vt:lpstr>Spojte šipkami věty hlavní a vedlejší podmětné:</vt:lpstr>
      <vt:lpstr>Vedlejší věta předmětná</vt:lpstr>
      <vt:lpstr>Jak se ptáme na vedlejší větu předmětnou? </vt:lpstr>
      <vt:lpstr>Příklady vedlejších vět předmětných</vt:lpstr>
      <vt:lpstr>2) Rozlište věty vedlejší podmětné a předmětné: </vt:lpstr>
      <vt:lpstr>Rozlište, kdy se jedná o vedlejší věty podmětné, barevně je označte:  </vt:lpstr>
      <vt:lpstr>Rozlište VV podmětnou a předmětnou. </vt:lpstr>
      <vt:lpstr>Vedlejší věta přísudková</vt:lpstr>
      <vt:lpstr>Jak se ptáme na vedlejší větu přísudkovou? </vt:lpstr>
      <vt:lpstr>Kterými výrazy je uvozena vedlejší věta přísudková? </vt:lpstr>
      <vt:lpstr>Příklady vedlejších vět přísudkových</vt:lpstr>
      <vt:lpstr>3) Doplňte vedlejší věty        přísudkové: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Vedlejší věta podmětná, předmětná a přísudková</dc:title>
  <dc:creator>Milan Bednář</dc:creator>
  <cp:lastModifiedBy>Milan Bednář</cp:lastModifiedBy>
  <cp:revision>5</cp:revision>
  <dcterms:created xsi:type="dcterms:W3CDTF">2024-03-17T17:27:35Z</dcterms:created>
  <dcterms:modified xsi:type="dcterms:W3CDTF">2025-03-24T17:51:40Z</dcterms:modified>
</cp:coreProperties>
</file>