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0" r:id="rId4"/>
    <p:sldId id="281" r:id="rId5"/>
    <p:sldId id="278" r:id="rId6"/>
    <p:sldId id="273" r:id="rId7"/>
    <p:sldId id="274" r:id="rId8"/>
    <p:sldId id="275" r:id="rId9"/>
    <p:sldId id="279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64D2CE-05FB-E7D8-4F1B-F08BE98D6E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6CBB1ED-DCA6-83D5-B897-8D680EEB8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DCC375-C164-5105-9FC6-6F05693EA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08A7D-40B0-450A-849B-C976DBAC188C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D4AB0D-602E-9958-553D-F24722708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40DE0A-167D-DB53-C18F-4B2CDC9A0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B8F6-EB0C-4D6F-872D-1847BD8452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083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31A6D6-EBD7-100A-B530-A7ECF093F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3391932-5FEC-E16C-F701-0E9B711463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D15688-CFFD-AEB7-C218-D1DF173FD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08A7D-40B0-450A-849B-C976DBAC188C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D91794-9A7C-3826-E7DE-724AF8202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C52073-97AB-7086-34D4-6F0569CA3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B8F6-EB0C-4D6F-872D-1847BD8452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526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46E02FE-90E1-09C6-9DB0-EA4FAF9F80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1C88A71-BAAC-EEF4-17DE-15776BD3BB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7D2F13-FB82-7075-B91A-E12A47852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08A7D-40B0-450A-849B-C976DBAC188C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E72147-BB18-B9DD-AE01-19C0CA48D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3F4923-E365-AC3B-EF40-B50D677C1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B8F6-EB0C-4D6F-872D-1847BD8452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002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870AC2-D931-BF70-5279-BE18AFC04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FF6E9A-E1FE-9222-CDF6-8B8B57A25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D930E1-33FE-E368-25D5-DEF8F6589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08A7D-40B0-450A-849B-C976DBAC188C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E00346-AEA7-7E41-63DA-EC4578841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8FB7B9-4632-AC8C-64B1-49CC26A4E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B8F6-EB0C-4D6F-872D-1847BD8452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25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815767-8488-01CA-4401-AE641B035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D83F2E1-24B2-40B9-CF6C-5331002BC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8A1EE4-32FB-CEBB-12A7-B618BF714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08A7D-40B0-450A-849B-C976DBAC188C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84AAB8-646F-0F0F-943C-AE41EA0FF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65BAAC-335F-6250-E13F-27213B031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B8F6-EB0C-4D6F-872D-1847BD8452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975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9E057C-191F-5D85-6629-93D59B7C7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73668-7205-4A08-237F-24401AE371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ADE8AF-2CA4-F900-9428-5D7E6C1AB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9C5D32-0344-F70A-735D-2129615A3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08A7D-40B0-450A-849B-C976DBAC188C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5A370C7-E312-992A-C39B-58C512CFE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DBC647-196C-ADCF-F098-8368E62BE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B8F6-EB0C-4D6F-872D-1847BD8452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448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2AC65A-43C1-BDA9-801A-8E546472F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07BCBC-F51E-D1E4-80E2-FCC1F2764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9F7E3C6-6514-35D2-9DCA-81E19455A8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F5BEE51-830F-2DCB-1C03-E66B2E510D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A9377FF-1A92-FB49-202F-37312B6870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8426B28-2862-AAEC-61DF-0BF77EF1F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08A7D-40B0-450A-849B-C976DBAC188C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87D3860-B3A0-13FF-976E-2DC93BB71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891937A-3F91-07AF-059F-F15548E9D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B8F6-EB0C-4D6F-872D-1847BD8452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73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2C3CE5-8E7B-D9E5-F298-F8A98CC94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8FEEBA5-195F-C536-B847-6352CE8CC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08A7D-40B0-450A-849B-C976DBAC188C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F73CC3C-7CCB-3485-BE62-D2809D677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2F76B82-8186-B228-9A5C-37CF94A3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B8F6-EB0C-4D6F-872D-1847BD8452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016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29CB2BD-1F0E-D3A7-137F-DB0E5DD1F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08A7D-40B0-450A-849B-C976DBAC188C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3860DDF-129D-F093-FE8D-876B2B1AC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3A7495B-67AD-8C34-A635-8493E61A2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B8F6-EB0C-4D6F-872D-1847BD8452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112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E757DC-C6AC-B462-671C-881B73C3A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B4D13B-0E1A-9812-DC28-68AAD0A98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1B6D4E2-EE0B-891E-4251-180CB99B1F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8431316-016D-D40C-A12E-9D26C55DC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08A7D-40B0-450A-849B-C976DBAC188C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989668-23B7-FE8A-CAEF-DF4E47E8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7B41F5F-53B2-D0E2-1547-44737FFCF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B8F6-EB0C-4D6F-872D-1847BD8452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00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1F0873-4C24-55A6-0D52-8D1EE52D9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6903AE5-B021-9221-84F1-A0793C4718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2C039EF-5CB4-CD3E-62DA-30EBB4F29A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00033E0-DC1F-598E-BAA6-2B0432CB0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08A7D-40B0-450A-849B-C976DBAC188C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1C4C8D6-4084-96B6-5053-DD36F1DEA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C2E2192-BEDB-BB2A-045C-CCA1D49FF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B8F6-EB0C-4D6F-872D-1847BD8452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36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1CE35D7-B731-CBD9-3E86-384BE640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E9AF96D-06E6-0DE3-ED02-E016263C9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5AF69F-5484-D893-735F-5AE848EC4E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908A7D-40B0-450A-849B-C976DBAC188C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004CAE-14CA-4160-EA1B-ACB8BD16EB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983CD0-A31C-C7B4-46DF-739DE1FDE4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5AB8F6-EB0C-4D6F-872D-1847BD8452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685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D6C352-5CB8-2E85-7E43-35BDE514B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Věta hlavní, věta vedlejší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8E44379-B76B-B51B-AA72-4CA47264A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47448" y="3602038"/>
            <a:ext cx="4120551" cy="676664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7. třída </a:t>
            </a:r>
          </a:p>
        </p:txBody>
      </p:sp>
    </p:spTree>
    <p:extLst>
      <p:ext uri="{BB962C8B-B14F-4D97-AF65-F5344CB8AC3E}">
        <p14:creationId xmlns:p14="http://schemas.microsoft.com/office/powerpoint/2010/main" val="1162767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5CDB18-F4D1-13C9-B12C-ABD28781D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Skupinová práce</a:t>
            </a:r>
          </a:p>
        </p:txBody>
      </p:sp>
      <p:pic>
        <p:nvPicPr>
          <p:cNvPr id="4" name="Zástupný obsah 3" descr="Obsah obrázku vzor, steh, pixel&#10;&#10;Popis byl vytvořen automaticky">
            <a:extLst>
              <a:ext uri="{FF2B5EF4-FFF2-40B4-BE49-F238E27FC236}">
                <a16:creationId xmlns:a16="http://schemas.microsoft.com/office/drawing/2014/main" id="{672D1EB9-E703-854F-6122-616150D8A2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1346" y="1752600"/>
            <a:ext cx="33528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923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F25385-85F4-8B41-799D-6AF6DA7C747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Opakování učiva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2B63E3-F627-211A-D322-A8D7DD5C56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42" y="1811547"/>
            <a:ext cx="10948358" cy="43654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24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Pastelníček</a:t>
            </a:r>
            <a:r>
              <a:rPr lang="cs-CZ" sz="2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je pták s </a:t>
            </a:r>
            <a:r>
              <a:rPr lang="cs-CZ" sz="2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nezvykle</a:t>
            </a:r>
            <a:r>
              <a:rPr lang="cs-CZ" sz="2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barevným peřím. 		Tučně zvýrazněné slovo je:  </a:t>
            </a:r>
            <a:endParaRPr lang="cs-CZ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2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Hrabák</a:t>
            </a:r>
            <a:r>
              <a:rPr lang="cs-CZ" sz="2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miluje všechny třpytivé předměty.		Tučně zvýrazněné slovo je:  </a:t>
            </a:r>
            <a:endParaRPr lang="cs-CZ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2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Sfingy se vyžívají v hádankách a </a:t>
            </a:r>
            <a:r>
              <a:rPr lang="cs-CZ" sz="2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hlavolamech</a:t>
            </a:r>
            <a:r>
              <a:rPr lang="cs-CZ" sz="2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	Tučně zvýrazněné slovo je:  </a:t>
            </a:r>
            <a:endParaRPr lang="cs-CZ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2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Raraši se dorozumívají </a:t>
            </a:r>
            <a:r>
              <a:rPr lang="cs-CZ" sz="2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pisklavým</a:t>
            </a:r>
            <a:r>
              <a:rPr lang="cs-CZ" sz="2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švitořením.		Tučně zvýrazněné slovo je: </a:t>
            </a:r>
            <a:endParaRPr lang="cs-CZ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24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Karkulinky</a:t>
            </a:r>
            <a:r>
              <a:rPr lang="cs-CZ" sz="2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žijí většinou </a:t>
            </a:r>
            <a:r>
              <a:rPr lang="cs-CZ" sz="2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cs-CZ" sz="2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starých </a:t>
            </a:r>
            <a:r>
              <a:rPr lang="cs-CZ" sz="2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bojištích</a:t>
            </a:r>
            <a:r>
              <a:rPr lang="cs-CZ" sz="2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	Tučně zvýrazněné slovo je:  </a:t>
            </a:r>
            <a:endParaRPr lang="cs-CZ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859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DD811-69A5-B17C-BB86-5E1979141F3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Opakování učiva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3D5AB9-E6BE-EF6E-2C8F-42817D617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098" y="1690688"/>
            <a:ext cx="11212902" cy="435133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spcAft>
                <a:spcPts val="800"/>
              </a:spcAft>
            </a:pP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 kůže </a:t>
            </a:r>
            <a:r>
              <a:rPr lang="cs-CZ" sz="8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scvrčka</a:t>
            </a: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88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jsou vyráběny</a:t>
            </a: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měšce a peněženky.		Tučně zvýrazněné slovo je:  </a:t>
            </a:r>
            <a:endParaRPr lang="cs-CZ" sz="8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70000"/>
              </a:lnSpc>
              <a:spcAft>
                <a:spcPts val="800"/>
              </a:spcAft>
            </a:pP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Houkání </a:t>
            </a:r>
            <a:r>
              <a:rPr lang="cs-CZ" sz="8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augurona</a:t>
            </a: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bylo </a:t>
            </a:r>
            <a:r>
              <a:rPr lang="cs-CZ" sz="88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kouzelníky</a:t>
            </a: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dlouho považování za předzvěst smrti.</a:t>
            </a:r>
            <a:b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Tučně zvýrazněné slovo je:  </a:t>
            </a:r>
            <a:endParaRPr lang="cs-CZ" sz="8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70000"/>
              </a:lnSpc>
              <a:spcAft>
                <a:spcPts val="800"/>
              </a:spcAft>
            </a:pP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 skutečnosti </a:t>
            </a:r>
            <a:r>
              <a:rPr lang="cs-CZ" sz="88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tito</a:t>
            </a: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ptáčci svým zpěvem oznamují příchod deště.</a:t>
            </a:r>
            <a:b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Tučně zvýrazněné slovo je:  </a:t>
            </a:r>
            <a:endParaRPr lang="cs-CZ" sz="8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70000"/>
              </a:lnSpc>
              <a:spcAft>
                <a:spcPts val="800"/>
              </a:spcAft>
            </a:pP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Hříbata jednorožce jsou </a:t>
            </a:r>
            <a:r>
              <a:rPr lang="cs-CZ" sz="88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 narození</a:t>
            </a: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zlatá.			Tučně zvýrazněné slovo je:  </a:t>
            </a:r>
            <a:endParaRPr lang="cs-CZ" sz="8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70000"/>
              </a:lnSpc>
              <a:spcAft>
                <a:spcPts val="800"/>
              </a:spcAft>
            </a:pP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Fénixové mají schopnost </a:t>
            </a:r>
            <a:r>
              <a:rPr lang="cs-CZ" sz="88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regenerace</a:t>
            </a: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		Tučně zvýrazněné slovo je:  </a:t>
            </a:r>
            <a:endParaRPr lang="cs-CZ" sz="8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70000"/>
              </a:lnSpc>
              <a:spcAft>
                <a:spcPts val="800"/>
              </a:spcAft>
            </a:pPr>
            <a:endParaRPr lang="cs-CZ" sz="8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003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Procvičování učiva</a:t>
            </a:r>
            <a:br>
              <a:rPr lang="cs-CZ" dirty="0"/>
            </a:br>
            <a:r>
              <a:rPr lang="cs-CZ" dirty="0"/>
              <a:t>Rozlišování věty jednoduché a souvětí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Robinson vylezl do koruny stromu. </a:t>
            </a:r>
          </a:p>
          <a:p>
            <a:pPr marL="0" indent="0">
              <a:buNone/>
            </a:pPr>
            <a:r>
              <a:rPr lang="cs-CZ" dirty="0"/>
              <a:t>Jeho větve byly velice nízko nad zemí. </a:t>
            </a:r>
          </a:p>
          <a:p>
            <a:pPr marL="0" indent="0">
              <a:buNone/>
            </a:pPr>
            <a:r>
              <a:rPr lang="cs-CZ" dirty="0"/>
              <a:t>Ve spleti větví hledal místo, kde by mohl přečkat noc. </a:t>
            </a:r>
          </a:p>
          <a:p>
            <a:pPr marL="0" indent="0">
              <a:buNone/>
            </a:pPr>
            <a:r>
              <a:rPr lang="cs-CZ" dirty="0"/>
              <a:t>Protože bylo celý den horko, byl velmi unavený a brzy usnul. </a:t>
            </a:r>
          </a:p>
          <a:p>
            <a:pPr marL="0" indent="0">
              <a:buNone/>
            </a:pPr>
            <a:r>
              <a:rPr lang="cs-CZ" dirty="0"/>
              <a:t>Když se probudil, byla všude neproniknutelná tma. </a:t>
            </a:r>
          </a:p>
          <a:p>
            <a:pPr marL="0" indent="0">
              <a:buNone/>
            </a:pPr>
            <a:r>
              <a:rPr lang="cs-CZ" dirty="0"/>
              <a:t>Trvalo mu několik minut, než si uvědomil, kde je. </a:t>
            </a:r>
          </a:p>
          <a:p>
            <a:pPr marL="0" indent="0">
              <a:buNone/>
            </a:pPr>
            <a:r>
              <a:rPr lang="cs-CZ" dirty="0"/>
              <a:t>Sotva se pohnul, cítil, že ho bolí celé tělo. </a:t>
            </a:r>
          </a:p>
          <a:p>
            <a:pPr marL="0" indent="0">
              <a:buNone/>
            </a:pPr>
            <a:r>
              <a:rPr lang="cs-CZ" dirty="0"/>
              <a:t>Byl celý ztuhlý. </a:t>
            </a:r>
          </a:p>
          <a:p>
            <a:pPr marL="0" indent="0">
              <a:buNone/>
            </a:pPr>
            <a:r>
              <a:rPr lang="cs-CZ" dirty="0"/>
              <a:t>V rukou neměl žádnou sílu. </a:t>
            </a:r>
          </a:p>
        </p:txBody>
      </p:sp>
    </p:spTree>
    <p:extLst>
      <p:ext uri="{BB962C8B-B14F-4D97-AF65-F5344CB8AC3E}">
        <p14:creationId xmlns:p14="http://schemas.microsoft.com/office/powerpoint/2010/main" val="2933705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DAFAC049-C35C-4B2F-9AE0-CAD70F342CA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209800" y="160340"/>
            <a:ext cx="7772400" cy="147002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cs-CZ" altLang="cs-CZ" sz="3200" b="1" dirty="0">
                <a:latin typeface="Arial" panose="020B0604020202020204" pitchFamily="34" charset="0"/>
              </a:rPr>
              <a:t>Rozdělení vět v souvětí</a:t>
            </a:r>
          </a:p>
        </p:txBody>
      </p:sp>
      <p:sp>
        <p:nvSpPr>
          <p:cNvPr id="5124" name="Nadpis 1">
            <a:extLst>
              <a:ext uri="{FF2B5EF4-FFF2-40B4-BE49-F238E27FC236}">
                <a16:creationId xmlns:a16="http://schemas.microsoft.com/office/drawing/2014/main" id="{37A2B3E9-4676-4A34-B1DC-149479D12ABC}"/>
              </a:ext>
            </a:extLst>
          </p:cNvPr>
          <p:cNvSpPr>
            <a:spLocks/>
          </p:cNvSpPr>
          <p:nvPr/>
        </p:nvSpPr>
        <p:spPr bwMode="auto">
          <a:xfrm>
            <a:off x="1534941" y="4049645"/>
            <a:ext cx="34559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dirty="0">
                <a:latin typeface="Arial" panose="020B0604020202020204" pitchFamily="34" charset="0"/>
              </a:rPr>
              <a:t>věta hlavní</a:t>
            </a:r>
          </a:p>
        </p:txBody>
      </p:sp>
      <p:sp>
        <p:nvSpPr>
          <p:cNvPr id="5125" name="Nadpis 1">
            <a:extLst>
              <a:ext uri="{FF2B5EF4-FFF2-40B4-BE49-F238E27FC236}">
                <a16:creationId xmlns:a16="http://schemas.microsoft.com/office/drawing/2014/main" id="{5EBC96EF-8BDE-4CB0-A6AC-25283A63A3C3}"/>
              </a:ext>
            </a:extLst>
          </p:cNvPr>
          <p:cNvSpPr>
            <a:spLocks/>
          </p:cNvSpPr>
          <p:nvPr/>
        </p:nvSpPr>
        <p:spPr bwMode="auto">
          <a:xfrm>
            <a:off x="7051514" y="3935476"/>
            <a:ext cx="3455988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dirty="0">
                <a:latin typeface="Arial" panose="020B0604020202020204" pitchFamily="34" charset="0"/>
              </a:rPr>
              <a:t>věta vedlejší</a:t>
            </a:r>
          </a:p>
        </p:txBody>
      </p:sp>
      <p:grpSp>
        <p:nvGrpSpPr>
          <p:cNvPr id="5126" name="Group 10">
            <a:extLst>
              <a:ext uri="{FF2B5EF4-FFF2-40B4-BE49-F238E27FC236}">
                <a16:creationId xmlns:a16="http://schemas.microsoft.com/office/drawing/2014/main" id="{AC81D5B5-9C46-420F-BE2F-8C933A9955F3}"/>
              </a:ext>
            </a:extLst>
          </p:cNvPr>
          <p:cNvGrpSpPr>
            <a:grpSpLocks/>
          </p:cNvGrpSpPr>
          <p:nvPr/>
        </p:nvGrpSpPr>
        <p:grpSpPr bwMode="auto">
          <a:xfrm>
            <a:off x="3817507" y="2135251"/>
            <a:ext cx="4032250" cy="1800225"/>
            <a:chOff x="1655" y="1117"/>
            <a:chExt cx="2540" cy="1134"/>
          </a:xfrm>
        </p:grpSpPr>
        <p:sp>
          <p:nvSpPr>
            <p:cNvPr id="5127" name="Line 8">
              <a:extLst>
                <a:ext uri="{FF2B5EF4-FFF2-40B4-BE49-F238E27FC236}">
                  <a16:creationId xmlns:a16="http://schemas.microsoft.com/office/drawing/2014/main" id="{48898539-2EB9-46DD-B7DB-978F9BC83D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5" y="1117"/>
              <a:ext cx="1360" cy="1134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8" name="Line 9">
              <a:extLst>
                <a:ext uri="{FF2B5EF4-FFF2-40B4-BE49-F238E27FC236}">
                  <a16:creationId xmlns:a16="http://schemas.microsoft.com/office/drawing/2014/main" id="{CB1E5801-AEE4-4EA8-9B21-19204B888C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55" y="1117"/>
              <a:ext cx="1180" cy="1088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ransition spd="slow">
    <p:zoom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40A297C3-0AD8-4E60-A905-36068A75CDA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54015" y="230189"/>
            <a:ext cx="7772400" cy="147002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cs-CZ" altLang="cs-CZ" sz="3600" b="1" dirty="0">
                <a:latin typeface="Arial" panose="020B0604020202020204" pitchFamily="34" charset="0"/>
              </a:rPr>
              <a:t>Věta hlavní (VH)</a:t>
            </a:r>
          </a:p>
        </p:txBody>
      </p:sp>
      <p:sp>
        <p:nvSpPr>
          <p:cNvPr id="6148" name="Nadpis 1">
            <a:extLst>
              <a:ext uri="{FF2B5EF4-FFF2-40B4-BE49-F238E27FC236}">
                <a16:creationId xmlns:a16="http://schemas.microsoft.com/office/drawing/2014/main" id="{016A1A73-7E8E-40E4-8C53-B66946685F0D}"/>
              </a:ext>
            </a:extLst>
          </p:cNvPr>
          <p:cNvSpPr>
            <a:spLocks/>
          </p:cNvSpPr>
          <p:nvPr/>
        </p:nvSpPr>
        <p:spPr bwMode="auto">
          <a:xfrm>
            <a:off x="2351088" y="1412876"/>
            <a:ext cx="7848600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br>
              <a:rPr lang="cs-CZ" altLang="cs-CZ" sz="4400"/>
            </a:br>
            <a:br>
              <a:rPr lang="cs-CZ" altLang="cs-CZ" sz="4400"/>
            </a:br>
            <a:br>
              <a:rPr lang="cs-CZ" altLang="cs-CZ" sz="4400"/>
            </a:br>
            <a:br>
              <a:rPr lang="cs-CZ" altLang="cs-CZ" sz="4400"/>
            </a:br>
            <a:br>
              <a:rPr lang="cs-CZ" altLang="cs-CZ" sz="4400"/>
            </a:br>
            <a:br>
              <a:rPr lang="cs-CZ" altLang="cs-CZ" sz="4400"/>
            </a:br>
            <a:br>
              <a:rPr lang="cs-CZ" altLang="cs-CZ" sz="4400"/>
            </a:br>
            <a:endParaRPr lang="cs-CZ" altLang="cs-CZ" sz="4400"/>
          </a:p>
        </p:txBody>
      </p:sp>
      <p:sp>
        <p:nvSpPr>
          <p:cNvPr id="6149" name="Podnadpis 2">
            <a:extLst>
              <a:ext uri="{FF2B5EF4-FFF2-40B4-BE49-F238E27FC236}">
                <a16:creationId xmlns:a16="http://schemas.microsoft.com/office/drawing/2014/main" id="{BDC63F2B-6410-446A-93F7-2A2455742167}"/>
              </a:ext>
            </a:extLst>
          </p:cNvPr>
          <p:cNvSpPr>
            <a:spLocks/>
          </p:cNvSpPr>
          <p:nvPr/>
        </p:nvSpPr>
        <p:spPr bwMode="auto">
          <a:xfrm>
            <a:off x="495300" y="4352927"/>
            <a:ext cx="11353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cs-CZ" altLang="cs-CZ" sz="3200" b="1" dirty="0">
                <a:solidFill>
                  <a:schemeClr val="accent2"/>
                </a:solidFill>
                <a:latin typeface="Arial" panose="020B0604020202020204" pitchFamily="34" charset="0"/>
              </a:rPr>
              <a:t>Příklad: Slunce svítilo (VH) a lidé mohli vyjít na ulici (VH).</a:t>
            </a:r>
          </a:p>
        </p:txBody>
      </p:sp>
      <p:sp>
        <p:nvSpPr>
          <p:cNvPr id="6150" name="Podnadpis 2">
            <a:extLst>
              <a:ext uri="{FF2B5EF4-FFF2-40B4-BE49-F238E27FC236}">
                <a16:creationId xmlns:a16="http://schemas.microsoft.com/office/drawing/2014/main" id="{B6E35C97-6E12-442F-9B96-0F52F079D4BE}"/>
              </a:ext>
            </a:extLst>
          </p:cNvPr>
          <p:cNvSpPr>
            <a:spLocks/>
          </p:cNvSpPr>
          <p:nvPr/>
        </p:nvSpPr>
        <p:spPr bwMode="auto">
          <a:xfrm>
            <a:off x="2025651" y="1700214"/>
            <a:ext cx="7815263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3200" dirty="0">
                <a:latin typeface="Arial" panose="020B0604020202020204" pitchFamily="34" charset="0"/>
              </a:rPr>
              <a:t> je mluvnicky nezávislá</a:t>
            </a: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3200" dirty="0">
                <a:latin typeface="Arial" panose="020B0604020202020204" pitchFamily="34" charset="0"/>
              </a:rPr>
              <a:t> vyjadřuje svou vlastní myšlenku</a:t>
            </a: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3200" dirty="0">
                <a:latin typeface="Arial" panose="020B0604020202020204" pitchFamily="34" charset="0"/>
              </a:rPr>
              <a:t> nelze se na ni zeptat</a:t>
            </a:r>
          </a:p>
        </p:txBody>
      </p:sp>
    </p:spTree>
  </p:cSld>
  <p:clrMapOvr>
    <a:masterClrMapping/>
  </p:clrMapOvr>
  <p:transition spd="slow">
    <p:zoom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1">
            <a:extLst>
              <a:ext uri="{FF2B5EF4-FFF2-40B4-BE49-F238E27FC236}">
                <a16:creationId xmlns:a16="http://schemas.microsoft.com/office/drawing/2014/main" id="{A2048862-EA4B-4F77-97AC-A79340D52619}"/>
              </a:ext>
            </a:extLst>
          </p:cNvPr>
          <p:cNvSpPr>
            <a:spLocks/>
          </p:cNvSpPr>
          <p:nvPr/>
        </p:nvSpPr>
        <p:spPr bwMode="auto">
          <a:xfrm>
            <a:off x="2208213" y="260351"/>
            <a:ext cx="7772400" cy="14700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600" b="1" dirty="0">
                <a:latin typeface="Arial" panose="020B0604020202020204" pitchFamily="34" charset="0"/>
              </a:rPr>
              <a:t>Věta vedlejší (VV)</a:t>
            </a:r>
          </a:p>
        </p:txBody>
      </p:sp>
      <p:sp>
        <p:nvSpPr>
          <p:cNvPr id="7172" name="Podnadpis 2">
            <a:extLst>
              <a:ext uri="{FF2B5EF4-FFF2-40B4-BE49-F238E27FC236}">
                <a16:creationId xmlns:a16="http://schemas.microsoft.com/office/drawing/2014/main" id="{67A02A55-6CD7-4B09-A27D-16D3E94E5183}"/>
              </a:ext>
            </a:extLst>
          </p:cNvPr>
          <p:cNvSpPr>
            <a:spLocks/>
          </p:cNvSpPr>
          <p:nvPr/>
        </p:nvSpPr>
        <p:spPr bwMode="auto">
          <a:xfrm>
            <a:off x="641121" y="4194111"/>
            <a:ext cx="1032078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cs-CZ" altLang="cs-CZ" sz="3200" b="1" dirty="0">
                <a:solidFill>
                  <a:schemeClr val="accent2"/>
                </a:solidFill>
                <a:latin typeface="Arial" panose="020B0604020202020204" pitchFamily="34" charset="0"/>
              </a:rPr>
              <a:t>Příklad: Když jsme šli domů (VV), začalo pršet (VH).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cs-CZ" altLang="cs-CZ" sz="3200" b="1" dirty="0">
                <a:solidFill>
                  <a:srgbClr val="00B050"/>
                </a:solidFill>
                <a:latin typeface="Arial" panose="020B0604020202020204" pitchFamily="34" charset="0"/>
              </a:rPr>
              <a:t>Otázka: Kdy začalo pršet? </a:t>
            </a:r>
            <a:r>
              <a:rPr lang="cs-CZ" altLang="cs-CZ" sz="3200" b="1" dirty="0">
                <a:solidFill>
                  <a:srgbClr val="00B050"/>
                </a:solidFill>
              </a:rPr>
              <a:t>  </a:t>
            </a:r>
          </a:p>
        </p:txBody>
      </p:sp>
      <p:sp>
        <p:nvSpPr>
          <p:cNvPr id="7173" name="Podnadpis 2">
            <a:extLst>
              <a:ext uri="{FF2B5EF4-FFF2-40B4-BE49-F238E27FC236}">
                <a16:creationId xmlns:a16="http://schemas.microsoft.com/office/drawing/2014/main" id="{54756636-73CD-49F4-8DB5-A08DA26E6494}"/>
              </a:ext>
            </a:extLst>
          </p:cNvPr>
          <p:cNvSpPr>
            <a:spLocks/>
          </p:cNvSpPr>
          <p:nvPr/>
        </p:nvSpPr>
        <p:spPr bwMode="auto">
          <a:xfrm>
            <a:off x="521468" y="1910369"/>
            <a:ext cx="10320780" cy="2103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3200" dirty="0">
                <a:latin typeface="Arial" panose="020B0604020202020204" pitchFamily="34" charset="0"/>
              </a:rPr>
              <a:t> závisí mluvnicky i významově na jiné větě </a:t>
            </a: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3200" dirty="0">
                <a:latin typeface="Arial" panose="020B0604020202020204" pitchFamily="34" charset="0"/>
              </a:rPr>
              <a:t> nemůže stát samostatně</a:t>
            </a: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3200" dirty="0">
                <a:latin typeface="Arial" panose="020B0604020202020204" pitchFamily="34" charset="0"/>
              </a:rPr>
              <a:t> lze se na ni zeptat</a:t>
            </a:r>
          </a:p>
        </p:txBody>
      </p:sp>
    </p:spTree>
  </p:cSld>
  <p:clrMapOvr>
    <a:masterClrMapping/>
  </p:clrMapOvr>
  <p:transition spd="slow"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09E076-BE4B-4E17-BED9-01965F2BB85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Procvičování učiva</a:t>
            </a:r>
            <a:br>
              <a:rPr lang="cs-CZ" dirty="0"/>
            </a:br>
            <a:r>
              <a:rPr lang="cs-CZ" dirty="0"/>
              <a:t>Rozlište větu hlavní a vedlejší.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DBCFE5-A0B1-4876-B256-E0001B782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Všichni chtějí slyšet, jak jsou výborní. </a:t>
            </a:r>
          </a:p>
          <a:p>
            <a:r>
              <a:rPr lang="cs-CZ" dirty="0"/>
              <a:t>2. Utekl, protože měl strach. </a:t>
            </a:r>
          </a:p>
          <a:p>
            <a:r>
              <a:rPr lang="cs-CZ" dirty="0"/>
              <a:t>3. Vrátili se, když se setmělo. </a:t>
            </a:r>
          </a:p>
          <a:p>
            <a:r>
              <a:rPr lang="cs-CZ" dirty="0"/>
              <a:t>4. Viděl, jak upadla. </a:t>
            </a:r>
          </a:p>
          <a:p>
            <a:r>
              <a:rPr lang="cs-CZ" dirty="0"/>
              <a:t>5. Jakmile ho spatřil, utekl. </a:t>
            </a:r>
          </a:p>
          <a:p>
            <a:r>
              <a:rPr lang="cs-CZ" dirty="0"/>
              <a:t>6. Protože se choval neslušně, vyhodili ho. </a:t>
            </a:r>
          </a:p>
          <a:p>
            <a:r>
              <a:rPr lang="cs-CZ" dirty="0"/>
              <a:t>7. Bylo nutné, abychom se vrátili. </a:t>
            </a:r>
          </a:p>
          <a:p>
            <a:r>
              <a:rPr lang="cs-CZ" dirty="0"/>
              <a:t>8. Slíbil ji, že na ni počká. </a:t>
            </a:r>
          </a:p>
        </p:txBody>
      </p:sp>
    </p:spTree>
    <p:extLst>
      <p:ext uri="{BB962C8B-B14F-4D97-AF65-F5344CB8AC3E}">
        <p14:creationId xmlns:p14="http://schemas.microsoft.com/office/powerpoint/2010/main" val="29836784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424</Words>
  <Application>Microsoft Office PowerPoint</Application>
  <PresentationFormat>Širokoúhlá obrazovka</PresentationFormat>
  <Paragraphs>49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Motiv Office</vt:lpstr>
      <vt:lpstr>Věta hlavní, věta vedlejší </vt:lpstr>
      <vt:lpstr>Skupinová práce</vt:lpstr>
      <vt:lpstr>Opakování učiva </vt:lpstr>
      <vt:lpstr>Opakování učiva </vt:lpstr>
      <vt:lpstr>Procvičování učiva Rozlišování věty jednoduché a souvětí  </vt:lpstr>
      <vt:lpstr>Rozdělení vět v souvětí</vt:lpstr>
      <vt:lpstr>Věta hlavní (VH)</vt:lpstr>
      <vt:lpstr>Prezentace aplikace PowerPoint</vt:lpstr>
      <vt:lpstr>Procvičování učiva Rozlište větu hlavní a vedlejší.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Věta hlavní, věta vedlejší</dc:title>
  <dc:creator>Milan Bednář</dc:creator>
  <cp:lastModifiedBy>Milan Bednář</cp:lastModifiedBy>
  <cp:revision>2</cp:revision>
  <dcterms:created xsi:type="dcterms:W3CDTF">2024-03-12T19:30:00Z</dcterms:created>
  <dcterms:modified xsi:type="dcterms:W3CDTF">2024-03-12T19:53:46Z</dcterms:modified>
</cp:coreProperties>
</file>