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7" r:id="rId3"/>
    <p:sldId id="278" r:id="rId4"/>
    <p:sldId id="273" r:id="rId5"/>
    <p:sldId id="259" r:id="rId6"/>
    <p:sldId id="274" r:id="rId7"/>
    <p:sldId id="260" r:id="rId8"/>
    <p:sldId id="264" r:id="rId9"/>
    <p:sldId id="263" r:id="rId10"/>
    <p:sldId id="266" r:id="rId11"/>
    <p:sldId id="267" r:id="rId12"/>
    <p:sldId id="27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8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3A6A6-CF2F-4278-ABD0-237D97CCC3A0}" type="datetimeFigureOut">
              <a:rPr lang="cs-CZ" smtClean="0"/>
              <a:t>03.03.2025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228E6-9D1A-4732-BC02-1452A16438A4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8987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3A6A6-CF2F-4278-ABD0-237D97CCC3A0}" type="datetimeFigureOut">
              <a:rPr lang="cs-CZ" smtClean="0"/>
              <a:t>03.03.2025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228E6-9D1A-4732-BC02-1452A16438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1971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3A6A6-CF2F-4278-ABD0-237D97CCC3A0}" type="datetimeFigureOut">
              <a:rPr lang="cs-CZ" smtClean="0"/>
              <a:t>03.03.2025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228E6-9D1A-4732-BC02-1452A16438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2456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3A6A6-CF2F-4278-ABD0-237D97CCC3A0}" type="datetimeFigureOut">
              <a:rPr lang="cs-CZ" smtClean="0"/>
              <a:t>03.03.2025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228E6-9D1A-4732-BC02-1452A16438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2658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3A6A6-CF2F-4278-ABD0-237D97CCC3A0}" type="datetimeFigureOut">
              <a:rPr lang="cs-CZ" smtClean="0"/>
              <a:t>03.03.2025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228E6-9D1A-4732-BC02-1452A16438A4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4784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3A6A6-CF2F-4278-ABD0-237D97CCC3A0}" type="datetimeFigureOut">
              <a:rPr lang="cs-CZ" smtClean="0"/>
              <a:t>03.03.2025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228E6-9D1A-4732-BC02-1452A16438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9138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3A6A6-CF2F-4278-ABD0-237D97CCC3A0}" type="datetimeFigureOut">
              <a:rPr lang="cs-CZ" smtClean="0"/>
              <a:t>03.03.2025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228E6-9D1A-4732-BC02-1452A16438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2269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3A6A6-CF2F-4278-ABD0-237D97CCC3A0}" type="datetimeFigureOut">
              <a:rPr lang="cs-CZ" smtClean="0"/>
              <a:t>03.03.2025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228E6-9D1A-4732-BC02-1452A16438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6315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3A6A6-CF2F-4278-ABD0-237D97CCC3A0}" type="datetimeFigureOut">
              <a:rPr lang="cs-CZ" smtClean="0"/>
              <a:t>03.03.2025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228E6-9D1A-4732-BC02-1452A16438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2871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6A3A6A6-CF2F-4278-ABD0-237D97CCC3A0}" type="datetimeFigureOut">
              <a:rPr lang="cs-CZ" smtClean="0"/>
              <a:t>03.03.2025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6A228E6-9D1A-4732-BC02-1452A16438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7815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3A6A6-CF2F-4278-ABD0-237D97CCC3A0}" type="datetimeFigureOut">
              <a:rPr lang="cs-CZ" smtClean="0"/>
              <a:t>03.03.2025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228E6-9D1A-4732-BC02-1452A16438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3532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D6A3A6A6-CF2F-4278-ABD0-237D97CCC3A0}" type="datetimeFigureOut">
              <a:rPr lang="cs-CZ" smtClean="0"/>
              <a:t>03.03.2025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6A228E6-9D1A-4732-BC02-1452A16438A4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8518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ordwall.net/cs/resource/57647198/druhy-%C4%8D%C3%ADslovek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3211BB-8FAD-A0E1-7D66-E68236C20D3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ČÍSLOVKY, DRUHY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47506A9-3591-9429-55BB-3C9CD2BA3C9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6. třída</a:t>
            </a:r>
          </a:p>
        </p:txBody>
      </p:sp>
    </p:spTree>
    <p:extLst>
      <p:ext uri="{BB962C8B-B14F-4D97-AF65-F5344CB8AC3E}">
        <p14:creationId xmlns:p14="http://schemas.microsoft.com/office/powerpoint/2010/main" val="41704987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Která číslovka nepatří mezi ostatní?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cs-CZ" dirty="0"/>
              <a:t>šestery, čtyři, paterý, sedmero, dvoje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cs-CZ" dirty="0"/>
              <a:t>několikanásobný, třikrát, několikerý, pětkrát, 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cs-CZ" dirty="0"/>
              <a:t>padesátý, paterý, osmý, pátý, pětadvacátý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cs-CZ" dirty="0"/>
              <a:t>devět, málo, několik, desítky, troje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cs-CZ" dirty="0"/>
              <a:t>sedmero, několikerý, tisící, paterý, šestery</a:t>
            </a:r>
          </a:p>
          <a:p>
            <a:pPr marL="457200" indent="-45720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8174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Která číslovka nepatří mezi ostatní?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cs-CZ" dirty="0"/>
              <a:t>šestery,</a:t>
            </a:r>
            <a:r>
              <a:rPr lang="cs-CZ" strike="sngStrike" dirty="0">
                <a:solidFill>
                  <a:srgbClr val="FF0000"/>
                </a:solidFill>
              </a:rPr>
              <a:t> čtyři</a:t>
            </a:r>
            <a:r>
              <a:rPr lang="cs-CZ" dirty="0"/>
              <a:t>, paterý, sedmero, dvoje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cs-CZ" dirty="0"/>
              <a:t>několikanásobný, třikrát, </a:t>
            </a:r>
            <a:r>
              <a:rPr lang="cs-CZ" strike="sngStrike" dirty="0">
                <a:solidFill>
                  <a:srgbClr val="FF0000"/>
                </a:solidFill>
              </a:rPr>
              <a:t>několikerý</a:t>
            </a:r>
            <a:r>
              <a:rPr lang="cs-CZ" dirty="0"/>
              <a:t>, pětkrát, 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cs-CZ" dirty="0"/>
              <a:t>padesátý, </a:t>
            </a:r>
            <a:r>
              <a:rPr lang="cs-CZ" strike="sngStrike" dirty="0">
                <a:solidFill>
                  <a:srgbClr val="FF0000"/>
                </a:solidFill>
              </a:rPr>
              <a:t>paterý</a:t>
            </a:r>
            <a:r>
              <a:rPr lang="cs-CZ" dirty="0"/>
              <a:t>, osmý, pátý, pětadvacátý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cs-CZ" dirty="0"/>
              <a:t>devět, málo, několik, desítky, </a:t>
            </a:r>
            <a:r>
              <a:rPr lang="cs-CZ" strike="sngStrike" dirty="0">
                <a:solidFill>
                  <a:srgbClr val="FF0000"/>
                </a:solidFill>
              </a:rPr>
              <a:t>troje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cs-CZ" dirty="0"/>
              <a:t>sedmero, několikerý,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strike="sngStrike" dirty="0">
                <a:solidFill>
                  <a:srgbClr val="FF0000"/>
                </a:solidFill>
              </a:rPr>
              <a:t>tisící</a:t>
            </a:r>
            <a:r>
              <a:rPr lang="cs-CZ" dirty="0"/>
              <a:t>, paterý, šestery</a:t>
            </a:r>
          </a:p>
          <a:p>
            <a:pPr marL="457200" indent="-45720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41318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4ED794-75DB-D162-5C57-3174B62ADA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Práce v týmech </a:t>
            </a:r>
          </a:p>
        </p:txBody>
      </p:sp>
      <p:pic>
        <p:nvPicPr>
          <p:cNvPr id="5" name="Zástupný obsah 4" descr="Obsah obrázku vzor, pixel&#10;&#10;Popis byl vytvořen automaticky">
            <a:extLst>
              <a:ext uri="{FF2B5EF4-FFF2-40B4-BE49-F238E27FC236}">
                <a16:creationId xmlns:a16="http://schemas.microsoft.com/office/drawing/2014/main" id="{4ED1C043-1B62-670E-5DC4-1351CABD6D4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379" y="1874544"/>
            <a:ext cx="4022725" cy="4022725"/>
          </a:xfrm>
        </p:spPr>
      </p:pic>
      <p:sp>
        <p:nvSpPr>
          <p:cNvPr id="9" name="TextovéPole 8">
            <a:extLst>
              <a:ext uri="{FF2B5EF4-FFF2-40B4-BE49-F238E27FC236}">
                <a16:creationId xmlns:a16="http://schemas.microsoft.com/office/drawing/2014/main" id="{CF9A1F0F-E369-5059-C586-85D584D194D7}"/>
              </a:ext>
            </a:extLst>
          </p:cNvPr>
          <p:cNvSpPr txBox="1"/>
          <p:nvPr/>
        </p:nvSpPr>
        <p:spPr>
          <a:xfrm>
            <a:off x="4781191" y="2139676"/>
            <a:ext cx="60945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>
                <a:hlinkClick r:id="rId3"/>
              </a:rPr>
              <a:t>DRUHY ČÍSLOVEK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3646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621A97-3F04-684A-6C80-E7CDDE58AC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441" y="328770"/>
            <a:ext cx="9602925" cy="895216"/>
          </a:xfrm>
        </p:spPr>
        <p:txBody>
          <a:bodyPr/>
          <a:lstStyle/>
          <a:p>
            <a:r>
              <a:rPr lang="cs-CZ" dirty="0"/>
              <a:t>Opakování učiva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0CA4A8-2970-F2B8-9D1D-F99712028F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913" y="1737359"/>
            <a:ext cx="11887200" cy="462893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cs-CZ" sz="22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1. Které ze zájmen nepatří do řady, podtrhni je: Doplňte do vět tvary zájmena JÁ. </a:t>
            </a:r>
            <a:r>
              <a:rPr lang="cs-CZ" sz="2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Nikomu o _____ nic neříkej. Co u _____ děláte? Musíš _____ věřit. Přišli pro _____. Svěřil se _____. _____ vždy důvěřovali. Stýskalo se _____ po rodičích. Určitě _____ neviděl. Vyvolala _____. </a:t>
            </a: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cs-CZ" sz="22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2. Která z následujících vět není správná? Potrhněte ji. 						             </a:t>
            </a:r>
            <a:r>
              <a:rPr lang="cs-CZ" sz="2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a) Vzal si všechno sebou. 	b) Rozčílením sebou třásl. 	c) Nezapomněl si s sebou vzít doklady. </a:t>
            </a: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cs-CZ" sz="22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3. Doplňte i/</a:t>
            </a:r>
            <a:r>
              <a:rPr lang="cs-CZ" sz="2200" b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y.</a:t>
            </a:r>
            <a:r>
              <a:rPr lang="cs-CZ" sz="22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cs-CZ" sz="2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__ vám to nedáme. S vám___ o tom mluvil. Všechno m___ věřil. Díval se m___ do očí. V__ se mě na to ještě ptáte? Daroval m__ květiny. S nám__ o tom nemluvil.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7756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C7E907-286E-9A24-E08E-D41B48A245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5328F1B0-3E6F-1F6C-20E6-7C0BCB779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Vyhledejte číslovky, určete ostatní slovní druhy</a:t>
            </a:r>
          </a:p>
        </p:txBody>
      </p:sp>
      <p:sp>
        <p:nvSpPr>
          <p:cNvPr id="2" name="Zástupný symbol pro obsah 1">
            <a:extLst>
              <a:ext uri="{FF2B5EF4-FFF2-40B4-BE49-F238E27FC236}">
                <a16:creationId xmlns:a16="http://schemas.microsoft.com/office/drawing/2014/main" id="{182407DC-FFA9-8541-A061-54A55178E2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988328" cy="4023360"/>
          </a:xfrm>
        </p:spPr>
        <p:txBody>
          <a:bodyPr numCol="2">
            <a:normAutofit fontScale="55000" lnSpcReduction="20000"/>
          </a:bodyPr>
          <a:lstStyle/>
          <a:p>
            <a:r>
              <a:rPr lang="cs-CZ" sz="3800" dirty="0"/>
              <a:t>být ………………. nohou v hrobě</a:t>
            </a:r>
          </a:p>
          <a:p>
            <a:r>
              <a:rPr lang="cs-CZ" sz="3800" dirty="0"/>
              <a:t>měřit ………………. metrem</a:t>
            </a:r>
          </a:p>
          <a:p>
            <a:r>
              <a:rPr lang="cs-CZ" sz="3800" dirty="0"/>
              <a:t>slyšet ………………. zvonění</a:t>
            </a:r>
          </a:p>
          <a:p>
            <a:r>
              <a:rPr lang="cs-CZ" sz="3800" dirty="0"/>
              <a:t>jíst za ……………….</a:t>
            </a:r>
          </a:p>
          <a:p>
            <a:r>
              <a:rPr lang="cs-CZ" sz="3800" dirty="0"/>
              <a:t>být ………………. kolo u vozu</a:t>
            </a:r>
          </a:p>
          <a:p>
            <a:r>
              <a:rPr lang="cs-CZ" sz="3800" dirty="0"/>
              <a:t>vytušit to ………………. smyslem</a:t>
            </a:r>
          </a:p>
          <a:p>
            <a:r>
              <a:rPr lang="cs-CZ" sz="3800" dirty="0"/>
              <a:t>být v ………………. nebi</a:t>
            </a:r>
          </a:p>
          <a:p>
            <a:endParaRPr lang="cs-CZ" sz="2800" dirty="0"/>
          </a:p>
          <a:p>
            <a:r>
              <a:rPr lang="cs-CZ" sz="2800" dirty="0"/>
              <a:t> </a:t>
            </a:r>
          </a:p>
          <a:p>
            <a:endParaRPr lang="cs-CZ" sz="2800" dirty="0"/>
          </a:p>
          <a:p>
            <a:r>
              <a:rPr lang="cs-CZ" sz="2800" dirty="0"/>
              <a:t>Nabídka:</a:t>
            </a:r>
          </a:p>
          <a:p>
            <a:r>
              <a:rPr lang="cs-CZ" sz="3800" dirty="0"/>
              <a:t>třetí</a:t>
            </a:r>
          </a:p>
          <a:p>
            <a:r>
              <a:rPr lang="cs-CZ" sz="3800" dirty="0"/>
              <a:t>sedmém</a:t>
            </a:r>
          </a:p>
          <a:p>
            <a:r>
              <a:rPr lang="cs-CZ" sz="3800" dirty="0"/>
              <a:t>páté</a:t>
            </a:r>
          </a:p>
          <a:p>
            <a:r>
              <a:rPr lang="cs-CZ" sz="3800" dirty="0"/>
              <a:t>dvojím</a:t>
            </a:r>
          </a:p>
          <a:p>
            <a:r>
              <a:rPr lang="cs-CZ" sz="3800" dirty="0"/>
              <a:t>šestým</a:t>
            </a:r>
          </a:p>
          <a:p>
            <a:r>
              <a:rPr lang="cs-CZ" sz="3800" dirty="0"/>
              <a:t> tři </a:t>
            </a:r>
          </a:p>
          <a:p>
            <a:r>
              <a:rPr lang="cs-CZ" sz="3800" dirty="0"/>
              <a:t>jednou</a:t>
            </a:r>
          </a:p>
          <a:p>
            <a:endParaRPr lang="cs-CZ" sz="2400" dirty="0"/>
          </a:p>
          <a:p>
            <a:pPr>
              <a:buNone/>
            </a:pP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627237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Vyhledejte číslovky, určete ostatní slovní druhy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být </a:t>
            </a:r>
            <a:r>
              <a:rPr lang="cs-CZ" sz="2400" dirty="0">
                <a:highlight>
                  <a:srgbClr val="00FFFF"/>
                </a:highlight>
              </a:rPr>
              <a:t>jednou</a:t>
            </a:r>
            <a:r>
              <a:rPr lang="cs-CZ" sz="2400" dirty="0"/>
              <a:t> nohou v hrobě</a:t>
            </a:r>
          </a:p>
          <a:p>
            <a:r>
              <a:rPr lang="cs-CZ" sz="2400" dirty="0"/>
              <a:t>měřit </a:t>
            </a:r>
            <a:r>
              <a:rPr lang="cs-CZ" sz="2400" dirty="0">
                <a:highlight>
                  <a:srgbClr val="00FFFF"/>
                </a:highlight>
              </a:rPr>
              <a:t>dvojím</a:t>
            </a:r>
            <a:r>
              <a:rPr lang="cs-CZ" sz="2400" dirty="0"/>
              <a:t> metrem</a:t>
            </a:r>
          </a:p>
          <a:p>
            <a:r>
              <a:rPr lang="cs-CZ" sz="2400" dirty="0"/>
              <a:t>slyšet </a:t>
            </a:r>
            <a:r>
              <a:rPr lang="cs-CZ" sz="2400" dirty="0">
                <a:highlight>
                  <a:srgbClr val="00FFFF"/>
                </a:highlight>
              </a:rPr>
              <a:t>třetí</a:t>
            </a:r>
            <a:r>
              <a:rPr lang="cs-CZ" sz="2400" dirty="0"/>
              <a:t> zvonění</a:t>
            </a:r>
          </a:p>
          <a:p>
            <a:r>
              <a:rPr lang="cs-CZ" sz="2400" dirty="0"/>
              <a:t>jíst za </a:t>
            </a:r>
            <a:r>
              <a:rPr lang="cs-CZ" sz="2400" dirty="0">
                <a:highlight>
                  <a:srgbClr val="00FFFF"/>
                </a:highlight>
              </a:rPr>
              <a:t>tři</a:t>
            </a:r>
          </a:p>
          <a:p>
            <a:r>
              <a:rPr lang="cs-CZ" sz="2400" dirty="0"/>
              <a:t>být </a:t>
            </a:r>
            <a:r>
              <a:rPr lang="cs-CZ" sz="2400" dirty="0">
                <a:highlight>
                  <a:srgbClr val="00FFFF"/>
                </a:highlight>
              </a:rPr>
              <a:t>páté</a:t>
            </a:r>
            <a:r>
              <a:rPr lang="cs-CZ" sz="2400" dirty="0"/>
              <a:t> kolo u vozu</a:t>
            </a:r>
          </a:p>
          <a:p>
            <a:r>
              <a:rPr lang="cs-CZ" sz="2400" dirty="0"/>
              <a:t>vytušit to </a:t>
            </a:r>
            <a:r>
              <a:rPr lang="cs-CZ" sz="2400" dirty="0">
                <a:highlight>
                  <a:srgbClr val="00FFFF"/>
                </a:highlight>
              </a:rPr>
              <a:t>šestým</a:t>
            </a:r>
            <a:r>
              <a:rPr lang="cs-CZ" sz="2400" dirty="0"/>
              <a:t> smyslem</a:t>
            </a:r>
          </a:p>
          <a:p>
            <a:r>
              <a:rPr lang="cs-CZ" sz="2400" dirty="0"/>
              <a:t>být v </a:t>
            </a:r>
            <a:r>
              <a:rPr lang="cs-CZ" sz="2400" dirty="0">
                <a:highlight>
                  <a:srgbClr val="00FFFF"/>
                </a:highlight>
              </a:rPr>
              <a:t>sedmém</a:t>
            </a:r>
            <a:r>
              <a:rPr lang="cs-CZ" sz="2400" dirty="0"/>
              <a:t> nebi</a:t>
            </a:r>
          </a:p>
          <a:p>
            <a:pPr>
              <a:buNone/>
            </a:pPr>
            <a:r>
              <a:rPr lang="cs-CZ" dirty="0"/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ČÍSLOVKY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097280" y="1943569"/>
            <a:ext cx="9211973" cy="4174010"/>
          </a:xfrm>
        </p:spPr>
        <p:txBody>
          <a:bodyPr>
            <a:normAutofit/>
          </a:bodyPr>
          <a:lstStyle/>
          <a:p>
            <a:r>
              <a:rPr lang="cs-CZ" dirty="0"/>
              <a:t>jsou slova, která vyjadřují počet, pořadí, množství druhů, kolikrát se něco vyskytuje</a:t>
            </a:r>
          </a:p>
          <a:p>
            <a:r>
              <a:rPr lang="cs-CZ" dirty="0"/>
              <a:t>jsou slova ohebná, skloňují se</a:t>
            </a:r>
          </a:p>
          <a:p>
            <a:r>
              <a:rPr lang="cs-CZ" dirty="0"/>
              <a:t>určujeme u nich pád, číslo, rod (životnost), vzor a druh</a:t>
            </a:r>
          </a:p>
          <a:p>
            <a:r>
              <a:rPr lang="cs-CZ" dirty="0"/>
              <a:t>ptáme se na ně: 		</a:t>
            </a:r>
            <a:r>
              <a:rPr lang="cs-CZ" b="1" dirty="0"/>
              <a:t>KOLIK? </a:t>
            </a:r>
          </a:p>
          <a:p>
            <a:pPr marL="0" indent="0">
              <a:buNone/>
            </a:pPr>
            <a:r>
              <a:rPr lang="cs-CZ" b="1" dirty="0"/>
              <a:t>			KOLIKÁTÝ? </a:t>
            </a:r>
          </a:p>
          <a:p>
            <a:pPr marL="0" indent="0">
              <a:buNone/>
            </a:pPr>
            <a:r>
              <a:rPr lang="cs-CZ" b="1" dirty="0"/>
              <a:t>			KOLIKERÝ? KOLIKERY? </a:t>
            </a:r>
          </a:p>
          <a:p>
            <a:pPr marL="0" indent="0">
              <a:buNone/>
            </a:pPr>
            <a:r>
              <a:rPr lang="cs-CZ" b="1" dirty="0"/>
              <a:t>			KOLIKRÁT? KOLIKANÁSOBNÝ?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6415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57400" y="260648"/>
            <a:ext cx="8610600" cy="882650"/>
          </a:xfrm>
        </p:spPr>
        <p:txBody>
          <a:bodyPr/>
          <a:lstStyle/>
          <a:p>
            <a:r>
              <a:rPr lang="cs-CZ" dirty="0"/>
              <a:t>Rozlišujeme číslovky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847528" y="1196752"/>
            <a:ext cx="4290556" cy="639762"/>
          </a:xfrm>
        </p:spPr>
        <p:txBody>
          <a:bodyPr>
            <a:noAutofit/>
          </a:bodyPr>
          <a:lstStyle/>
          <a:p>
            <a:r>
              <a:rPr lang="cs-CZ" sz="4000" dirty="0">
                <a:solidFill>
                  <a:srgbClr val="FF0000"/>
                </a:solidFill>
              </a:rPr>
              <a:t>URČITÉ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847528" y="1988841"/>
            <a:ext cx="4290556" cy="3941763"/>
          </a:xfrm>
        </p:spPr>
        <p:txBody>
          <a:bodyPr>
            <a:normAutofit lnSpcReduction="10000"/>
          </a:bodyPr>
          <a:lstStyle/>
          <a:p>
            <a:r>
              <a:rPr lang="cs-CZ" dirty="0"/>
              <a:t>vyjadřují určitý, přesný počet, pořadí …</a:t>
            </a:r>
          </a:p>
          <a:p>
            <a:r>
              <a:rPr lang="cs-CZ" dirty="0"/>
              <a:t>můžeme je zapsat číslicí</a:t>
            </a:r>
          </a:p>
          <a:p>
            <a:r>
              <a:rPr lang="cs-CZ" dirty="0"/>
              <a:t>Kolik? – tři – 3</a:t>
            </a:r>
          </a:p>
          <a:p>
            <a:r>
              <a:rPr lang="cs-CZ" dirty="0"/>
              <a:t>Kolikátý? – třetí – 3.</a:t>
            </a:r>
          </a:p>
          <a:p>
            <a:r>
              <a:rPr lang="cs-CZ" dirty="0"/>
              <a:t>Kolikery? – troje – 3</a:t>
            </a:r>
          </a:p>
          <a:p>
            <a:r>
              <a:rPr lang="cs-CZ" dirty="0"/>
              <a:t>Kolikrát? – třikrát – 3x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375760" y="1268760"/>
            <a:ext cx="4292241" cy="639762"/>
          </a:xfrm>
        </p:spPr>
        <p:txBody>
          <a:bodyPr>
            <a:noAutofit/>
          </a:bodyPr>
          <a:lstStyle/>
          <a:p>
            <a:r>
              <a:rPr lang="cs-CZ" sz="4000" dirty="0">
                <a:solidFill>
                  <a:srgbClr val="FF0000"/>
                </a:solidFill>
              </a:rPr>
              <a:t>NEURČITÉ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40016" y="1836514"/>
            <a:ext cx="4247456" cy="2697163"/>
          </a:xfrm>
        </p:spPr>
        <p:txBody>
          <a:bodyPr>
            <a:normAutofit lnSpcReduction="10000"/>
          </a:bodyPr>
          <a:lstStyle/>
          <a:p>
            <a:r>
              <a:rPr lang="cs-CZ" dirty="0"/>
              <a:t>nevyjadřují určitý, přesný počet, pořadí ….</a:t>
            </a:r>
          </a:p>
          <a:p>
            <a:r>
              <a:rPr lang="cs-CZ" dirty="0"/>
              <a:t>nemůžeme je zapsat číslicí</a:t>
            </a:r>
          </a:p>
          <a:p>
            <a:r>
              <a:rPr lang="cs-CZ" dirty="0"/>
              <a:t>Kolik? – několik, málo, </a:t>
            </a:r>
          </a:p>
          <a:p>
            <a:r>
              <a:rPr lang="cs-CZ" dirty="0"/>
              <a:t>Kolikátý? – několikátý</a:t>
            </a:r>
          </a:p>
          <a:p>
            <a:r>
              <a:rPr lang="cs-CZ" dirty="0"/>
              <a:t>Kolikery? – několikery</a:t>
            </a:r>
          </a:p>
          <a:p>
            <a:r>
              <a:rPr lang="cs-CZ" dirty="0"/>
              <a:t>Kolikanásobný? - několikanásobný</a:t>
            </a:r>
          </a:p>
        </p:txBody>
      </p:sp>
    </p:spTree>
    <p:extLst>
      <p:ext uri="{BB962C8B-B14F-4D97-AF65-F5344CB8AC3E}">
        <p14:creationId xmlns:p14="http://schemas.microsoft.com/office/powerpoint/2010/main" val="3812423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číslovek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1919536" y="1844826"/>
          <a:ext cx="8352928" cy="42120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2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62903">
                <a:tc>
                  <a:txBody>
                    <a:bodyPr/>
                    <a:lstStyle/>
                    <a:p>
                      <a:r>
                        <a:rPr lang="cs-CZ" dirty="0"/>
                        <a:t>druh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ptáme 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píšeme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skloňování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7296">
                <a:tc>
                  <a:txBody>
                    <a:bodyPr/>
                    <a:lstStyle/>
                    <a:p>
                      <a:r>
                        <a:rPr lang="cs-CZ" sz="2800" b="1" dirty="0">
                          <a:solidFill>
                            <a:srgbClr val="FF0000"/>
                          </a:solidFill>
                        </a:rPr>
                        <a:t>ZÁKLADNÍ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Kolik?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zájmenné, jmenné, duálové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7296">
                <a:tc>
                  <a:txBody>
                    <a:bodyPr/>
                    <a:lstStyle/>
                    <a:p>
                      <a:r>
                        <a:rPr lang="cs-CZ" sz="2800" b="1" dirty="0">
                          <a:solidFill>
                            <a:srgbClr val="FF0000"/>
                          </a:solidFill>
                        </a:rPr>
                        <a:t>ŘADOVÉ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Kolikátý?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za číslicemi tečku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podle jarní , mladý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7296">
                <a:tc>
                  <a:txBody>
                    <a:bodyPr/>
                    <a:lstStyle/>
                    <a:p>
                      <a:r>
                        <a:rPr lang="cs-CZ" sz="2800" b="1" dirty="0">
                          <a:solidFill>
                            <a:srgbClr val="FF0000"/>
                          </a:solidFill>
                        </a:rPr>
                        <a:t>DRUHOVÉ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Kolikerý? Kolikery?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podle jarní, mladý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87296">
                <a:tc>
                  <a:txBody>
                    <a:bodyPr/>
                    <a:lstStyle/>
                    <a:p>
                      <a:r>
                        <a:rPr lang="cs-CZ" sz="2800" b="1" dirty="0">
                          <a:solidFill>
                            <a:srgbClr val="FF0000"/>
                          </a:solidFill>
                        </a:rPr>
                        <a:t>NÁSOBNÉ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Kolikrát? Kolikanásobný?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(-krát</a:t>
                      </a:r>
                      <a:r>
                        <a:rPr lang="cs-CZ" baseline="0" dirty="0"/>
                        <a:t> – n</a:t>
                      </a:r>
                      <a:r>
                        <a:rPr lang="cs-CZ" dirty="0"/>
                        <a:t>esklonné)</a:t>
                      </a:r>
                    </a:p>
                    <a:p>
                      <a:r>
                        <a:rPr lang="cs-CZ" dirty="0"/>
                        <a:t>podle mladý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3227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Urči druh u vyznačených číslovek:</a:t>
            </a:r>
          </a:p>
        </p:txBody>
      </p:sp>
      <p:sp>
        <p:nvSpPr>
          <p:cNvPr id="3" name="Obdélník 2"/>
          <p:cNvSpPr/>
          <p:nvPr/>
        </p:nvSpPr>
        <p:spPr>
          <a:xfrm>
            <a:off x="396509" y="2026468"/>
            <a:ext cx="11077997" cy="28050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400" b="1" dirty="0"/>
              <a:t>desítky</a:t>
            </a:r>
            <a:r>
              <a:rPr lang="cs-CZ" sz="2400" dirty="0"/>
              <a:t> svědků   	 ______ 	</a:t>
            </a:r>
            <a:r>
              <a:rPr lang="cs-CZ" sz="2400" b="1" dirty="0"/>
              <a:t>padesátá</a:t>
            </a:r>
            <a:r>
              <a:rPr lang="cs-CZ" sz="2400" dirty="0"/>
              <a:t> kopie 	______ </a:t>
            </a:r>
            <a:r>
              <a:rPr lang="cs-CZ" sz="2400" b="1" dirty="0"/>
              <a:t>dvojí</a:t>
            </a:r>
            <a:r>
              <a:rPr lang="cs-CZ" sz="2400" dirty="0"/>
              <a:t> máslo 		 ______ </a:t>
            </a:r>
            <a:r>
              <a:rPr lang="cs-CZ" sz="2400" b="1" dirty="0"/>
              <a:t>dvakrát</a:t>
            </a:r>
            <a:r>
              <a:rPr lang="cs-CZ" sz="2400" dirty="0"/>
              <a:t> byl zatčen   	______ ve </a:t>
            </a:r>
            <a:r>
              <a:rPr lang="cs-CZ" sz="2400" b="1" dirty="0"/>
              <a:t>čtvrtém</a:t>
            </a:r>
            <a:r>
              <a:rPr lang="cs-CZ" sz="2400" dirty="0"/>
              <a:t> zápase 	 ______ 	na straně </a:t>
            </a:r>
            <a:r>
              <a:rPr lang="cs-CZ" sz="2400" b="1" dirty="0"/>
              <a:t>dvacet</a:t>
            </a:r>
            <a:r>
              <a:rPr lang="cs-CZ" sz="2400" dirty="0"/>
              <a:t>______  oběd ve </a:t>
            </a:r>
            <a:r>
              <a:rPr lang="cs-CZ" sz="2400" b="1" dirty="0"/>
              <a:t>dvě</a:t>
            </a:r>
            <a:r>
              <a:rPr lang="cs-CZ" sz="2400" dirty="0"/>
              <a:t> 		 ______ 	</a:t>
            </a:r>
            <a:r>
              <a:rPr lang="cs-CZ" sz="2400" b="1" dirty="0"/>
              <a:t>trojí</a:t>
            </a:r>
            <a:r>
              <a:rPr lang="cs-CZ" sz="2400" dirty="0"/>
              <a:t> mouku 		______ </a:t>
            </a:r>
            <a:r>
              <a:rPr lang="pl-PL" sz="2400" b="1" dirty="0"/>
              <a:t>jeden</a:t>
            </a:r>
            <a:r>
              <a:rPr lang="pl-PL" sz="2400" dirty="0"/>
              <a:t> z učitelů 	</a:t>
            </a:r>
            <a:r>
              <a:rPr lang="cs-CZ" sz="2400" dirty="0"/>
              <a:t> ______ </a:t>
            </a:r>
            <a:r>
              <a:rPr lang="pl-PL" sz="2400" b="1" dirty="0"/>
              <a:t>obě</a:t>
            </a:r>
            <a:r>
              <a:rPr lang="pl-PL" sz="2400" dirty="0"/>
              <a:t> branky 		</a:t>
            </a:r>
            <a:r>
              <a:rPr lang="cs-CZ" sz="2400" dirty="0"/>
              <a:t>______ </a:t>
            </a:r>
            <a:r>
              <a:rPr lang="cs-CZ" sz="2400" b="1" dirty="0"/>
              <a:t>několik</a:t>
            </a:r>
            <a:r>
              <a:rPr lang="cs-CZ" sz="2400" dirty="0"/>
              <a:t> brouků 	 ______ 	</a:t>
            </a:r>
            <a:r>
              <a:rPr lang="cs-CZ" sz="2400" b="1" dirty="0"/>
              <a:t>dvojnásobný</a:t>
            </a:r>
            <a:r>
              <a:rPr lang="cs-CZ" sz="2400" dirty="0"/>
              <a:t> vrah 	______                </a:t>
            </a:r>
            <a:r>
              <a:rPr lang="cs-CZ" sz="2400" b="1" dirty="0"/>
              <a:t>kolikátý</a:t>
            </a:r>
            <a:r>
              <a:rPr lang="cs-CZ" sz="2400" dirty="0"/>
              <a:t> doběhl	 ______ 	</a:t>
            </a:r>
            <a:r>
              <a:rPr lang="cs-CZ" sz="2400" b="1" dirty="0"/>
              <a:t>dvacet čtyři</a:t>
            </a:r>
            <a:r>
              <a:rPr lang="cs-CZ" sz="2400" dirty="0"/>
              <a:t> stolů   	______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941965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Urči druh u vyznačených číslovek:</a:t>
            </a:r>
          </a:p>
        </p:txBody>
      </p:sp>
      <p:sp>
        <p:nvSpPr>
          <p:cNvPr id="3" name="Obdélník 2"/>
          <p:cNvSpPr/>
          <p:nvPr/>
        </p:nvSpPr>
        <p:spPr>
          <a:xfrm>
            <a:off x="1775520" y="1556792"/>
            <a:ext cx="875982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400" b="1" dirty="0"/>
              <a:t>desítky</a:t>
            </a:r>
            <a:r>
              <a:rPr lang="cs-CZ" sz="2400" dirty="0"/>
              <a:t> svědků   	</a:t>
            </a:r>
            <a:r>
              <a:rPr lang="cs-CZ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(Z)</a:t>
            </a:r>
            <a:r>
              <a:rPr lang="cs-CZ" sz="2400" dirty="0"/>
              <a:t>		</a:t>
            </a:r>
            <a:r>
              <a:rPr lang="cs-CZ" sz="2400" b="1" dirty="0"/>
              <a:t>padesátá</a:t>
            </a:r>
            <a:r>
              <a:rPr lang="cs-CZ" sz="2400" dirty="0"/>
              <a:t> kopie 	</a:t>
            </a:r>
            <a:r>
              <a:rPr lang="cs-CZ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(Ř)</a:t>
            </a:r>
          </a:p>
          <a:p>
            <a:pPr>
              <a:lnSpc>
                <a:spcPct val="150000"/>
              </a:lnSpc>
            </a:pPr>
            <a:r>
              <a:rPr lang="cs-CZ" sz="2400" b="1" dirty="0"/>
              <a:t>dvojí</a:t>
            </a:r>
            <a:r>
              <a:rPr lang="cs-CZ" sz="2400" dirty="0"/>
              <a:t> máslo 		</a:t>
            </a:r>
            <a:r>
              <a:rPr lang="cs-CZ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(D)</a:t>
            </a:r>
            <a:r>
              <a:rPr lang="cs-CZ" sz="2400" dirty="0"/>
              <a:t>		</a:t>
            </a:r>
            <a:r>
              <a:rPr lang="cs-CZ" sz="2400" b="1" dirty="0"/>
              <a:t>dvakrát</a:t>
            </a:r>
            <a:r>
              <a:rPr lang="cs-CZ" sz="2400" dirty="0"/>
              <a:t> byl zatčen   	</a:t>
            </a:r>
            <a:r>
              <a:rPr lang="cs-CZ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(N)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ve </a:t>
            </a:r>
            <a:r>
              <a:rPr lang="cs-CZ" sz="2400" b="1" dirty="0"/>
              <a:t>čtvrtém</a:t>
            </a:r>
            <a:r>
              <a:rPr lang="cs-CZ" sz="2400" dirty="0"/>
              <a:t> zápase 	</a:t>
            </a:r>
            <a:r>
              <a:rPr lang="cs-CZ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(Ř)</a:t>
            </a:r>
            <a:r>
              <a:rPr lang="cs-CZ" sz="2400" dirty="0"/>
              <a:t>		na straně </a:t>
            </a:r>
            <a:r>
              <a:rPr lang="cs-CZ" sz="2400" b="1" dirty="0"/>
              <a:t>dvacet</a:t>
            </a:r>
            <a:r>
              <a:rPr lang="cs-CZ" sz="2400" dirty="0"/>
              <a:t> 	</a:t>
            </a:r>
            <a:r>
              <a:rPr lang="cs-CZ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(Z)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oběd ve </a:t>
            </a:r>
            <a:r>
              <a:rPr lang="cs-CZ" sz="2400" b="1" dirty="0"/>
              <a:t>dvě</a:t>
            </a:r>
            <a:r>
              <a:rPr lang="cs-CZ" sz="2400" dirty="0"/>
              <a:t> 		</a:t>
            </a:r>
            <a:r>
              <a:rPr lang="cs-CZ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(Z) </a:t>
            </a:r>
            <a:r>
              <a:rPr lang="cs-CZ" sz="2400" dirty="0"/>
              <a:t>		</a:t>
            </a:r>
            <a:r>
              <a:rPr lang="cs-CZ" sz="2400" b="1" dirty="0"/>
              <a:t>trojí</a:t>
            </a:r>
            <a:r>
              <a:rPr lang="cs-CZ" sz="2400" dirty="0"/>
              <a:t> mouku 		</a:t>
            </a:r>
            <a:r>
              <a:rPr lang="cs-CZ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(D) </a:t>
            </a:r>
          </a:p>
          <a:p>
            <a:pPr>
              <a:lnSpc>
                <a:spcPct val="150000"/>
              </a:lnSpc>
            </a:pPr>
            <a:r>
              <a:rPr lang="pl-PL" sz="2400" b="1" dirty="0"/>
              <a:t>jeden</a:t>
            </a:r>
            <a:r>
              <a:rPr lang="pl-PL" sz="2400" dirty="0"/>
              <a:t> z učitelů 	</a:t>
            </a:r>
            <a:r>
              <a:rPr lang="cs-CZ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(Z) </a:t>
            </a:r>
            <a:r>
              <a:rPr lang="pl-PL" sz="2400" dirty="0"/>
              <a:t>		</a:t>
            </a:r>
            <a:r>
              <a:rPr lang="pl-PL" sz="2400" b="1" dirty="0"/>
              <a:t>obě</a:t>
            </a:r>
            <a:r>
              <a:rPr lang="pl-PL" sz="2400" dirty="0"/>
              <a:t> branky 		</a:t>
            </a:r>
            <a:r>
              <a:rPr lang="cs-CZ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(Z) </a:t>
            </a:r>
          </a:p>
          <a:p>
            <a:pPr>
              <a:lnSpc>
                <a:spcPct val="150000"/>
              </a:lnSpc>
            </a:pPr>
            <a:r>
              <a:rPr lang="cs-CZ" sz="2400" b="1" dirty="0"/>
              <a:t>několik</a:t>
            </a:r>
            <a:r>
              <a:rPr lang="cs-CZ" sz="2400" dirty="0"/>
              <a:t> brouků 	</a:t>
            </a:r>
            <a:r>
              <a:rPr lang="cs-CZ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(Z) </a:t>
            </a:r>
            <a:r>
              <a:rPr lang="cs-CZ" sz="2400" dirty="0"/>
              <a:t>		</a:t>
            </a:r>
            <a:r>
              <a:rPr lang="cs-CZ" sz="2400" b="1" dirty="0"/>
              <a:t>dvojnásobný</a:t>
            </a:r>
            <a:r>
              <a:rPr lang="cs-CZ" sz="2400" dirty="0"/>
              <a:t> vrah   	</a:t>
            </a:r>
            <a:r>
              <a:rPr lang="cs-CZ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(N)</a:t>
            </a:r>
          </a:p>
          <a:p>
            <a:pPr>
              <a:lnSpc>
                <a:spcPct val="150000"/>
              </a:lnSpc>
            </a:pPr>
            <a:r>
              <a:rPr lang="cs-CZ" sz="2400" b="1" dirty="0"/>
              <a:t>kolikátý</a:t>
            </a:r>
            <a:r>
              <a:rPr lang="cs-CZ" sz="2400" dirty="0"/>
              <a:t> doběhl	</a:t>
            </a:r>
            <a:r>
              <a:rPr lang="cs-CZ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(Ř)</a:t>
            </a:r>
            <a:r>
              <a:rPr lang="cs-CZ" sz="2400" dirty="0"/>
              <a:t>		</a:t>
            </a:r>
            <a:r>
              <a:rPr lang="cs-CZ" sz="2400" b="1" dirty="0"/>
              <a:t>dvacet čtyři</a:t>
            </a:r>
            <a:r>
              <a:rPr lang="cs-CZ" sz="2400" dirty="0"/>
              <a:t> stolů   	</a:t>
            </a:r>
            <a:r>
              <a:rPr lang="cs-CZ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(Z)  </a:t>
            </a:r>
          </a:p>
        </p:txBody>
      </p:sp>
    </p:spTree>
    <p:extLst>
      <p:ext uri="{BB962C8B-B14F-4D97-AF65-F5344CB8AC3E}">
        <p14:creationId xmlns:p14="http://schemas.microsoft.com/office/powerpoint/2010/main" val="141077754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168</TotalTime>
  <Words>726</Words>
  <Application>Microsoft Office PowerPoint</Application>
  <PresentationFormat>Širokoúhlá obrazovka</PresentationFormat>
  <Paragraphs>102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5" baseType="lpstr">
      <vt:lpstr>Calibri</vt:lpstr>
      <vt:lpstr>Calibri Light</vt:lpstr>
      <vt:lpstr>Retrospektiva</vt:lpstr>
      <vt:lpstr>ČÍSLOVKY, DRUHY </vt:lpstr>
      <vt:lpstr>Opakování učiva </vt:lpstr>
      <vt:lpstr>Vyhledejte číslovky, určete ostatní slovní druhy</vt:lpstr>
      <vt:lpstr>Vyhledejte číslovky, určete ostatní slovní druhy</vt:lpstr>
      <vt:lpstr>ČÍSLOVKY</vt:lpstr>
      <vt:lpstr>Rozlišujeme číslovky</vt:lpstr>
      <vt:lpstr>Druhy číslovek</vt:lpstr>
      <vt:lpstr>Urči druh u vyznačených číslovek:</vt:lpstr>
      <vt:lpstr>Urči druh u vyznačených číslovek:</vt:lpstr>
      <vt:lpstr>Která číslovka nepatří mezi ostatní?</vt:lpstr>
      <vt:lpstr>Která číslovka nepatří mezi ostatní?</vt:lpstr>
      <vt:lpstr>Práce v týmech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ČÍSLOVKY, DRUHY</dc:title>
  <dc:creator>Milan Bednář</dc:creator>
  <cp:lastModifiedBy>Milan Bednář</cp:lastModifiedBy>
  <cp:revision>3</cp:revision>
  <dcterms:created xsi:type="dcterms:W3CDTF">2023-03-19T18:09:22Z</dcterms:created>
  <dcterms:modified xsi:type="dcterms:W3CDTF">2025-03-03T17:53:29Z</dcterms:modified>
</cp:coreProperties>
</file>