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57" r:id="rId5"/>
    <p:sldId id="258" r:id="rId6"/>
    <p:sldId id="266" r:id="rId7"/>
    <p:sldId id="259" r:id="rId8"/>
    <p:sldId id="260" r:id="rId9"/>
    <p:sldId id="269" r:id="rId10"/>
    <p:sldId id="261" r:id="rId11"/>
    <p:sldId id="262" r:id="rId12"/>
    <p:sldId id="263" r:id="rId13"/>
    <p:sldId id="264" r:id="rId14"/>
    <p:sldId id="265" r:id="rId15"/>
  </p:sldIdLst>
  <p:sldSz cx="14630400" cy="8229600"/>
  <p:notesSz cx="8229600" cy="14630400"/>
  <p:embeddedFontLst>
    <p:embeddedFont>
      <p:font typeface="Overpass Light" panose="020B0604020202020204" charset="-18"/>
      <p:regular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2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ordwall.net/cs/resource/57369025/sklo%C5%88ov%C3%A1n%C3%AD-%C4%8D%C3%ADslovek-dv%C4%9B-ob%C4%9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Skloňování číslovek v češtině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Naučíme se správně skloňovat číslovky dvě, obě, tři, čtyři, pět, sto, tisíc, milion a miliarda.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6618" y="622340"/>
            <a:ext cx="5644515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"sto"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6618" y="1666518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9980" y="1899880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pád: sto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9980" y="2387918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Sto korun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76618" y="3208139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09980" y="34415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pád: sta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099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Do sta lidí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6618" y="4749760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09980" y="4983123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pád: stu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9980" y="5471160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Ke stu metrů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76618" y="6291382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09980" y="652474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7. pád: stem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509980" y="7012781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Se stem korun</a:t>
            </a:r>
            <a:endParaRPr lang="en-US" sz="175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A578113-D615-7ECB-1AF4-0A2864DD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0" y="5972788"/>
            <a:ext cx="4452938" cy="2159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14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"tisíc"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7042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26421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pád: tisíc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754636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Tisíc korun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47042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264218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pád: tisíce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3754636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Z tisíce lidí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47042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26421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6. pád: tisíci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3754636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O tisíci letech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479798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0190" y="559177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7. pád: tisícem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6280190" y="6082189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S tisícem studentů</a:t>
            </a:r>
            <a:endParaRPr lang="en-US" sz="175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F01D4A4-5B63-48C3-C1DD-E26943853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4703" y="5464969"/>
            <a:ext cx="57150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5088136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"milion"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70484" y="2156103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4870728" y="1806773"/>
            <a:ext cx="177141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pád: milion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870728" y="2246828"/>
            <a:ext cx="177141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Jeden milion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747870"/>
            </a:avLst>
          </a:prstGeom>
          <a:solidFill>
            <a:srgbClr val="C3D4C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70484" y="3234095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5524500" y="3030141"/>
            <a:ext cx="214348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pád: milionu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5524500" y="3470196"/>
            <a:ext cx="214348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Bez milionu korun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747870"/>
            </a:avLst>
          </a:prstGeom>
          <a:solidFill>
            <a:srgbClr val="C3D4C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70484" y="4457462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0"/>
          <p:cNvSpPr/>
          <p:nvPr/>
        </p:nvSpPr>
        <p:spPr>
          <a:xfrm>
            <a:off x="6178153" y="4253508"/>
            <a:ext cx="201144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pád: milionu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6178153" y="4693563"/>
            <a:ext cx="201144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K milionu lidí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747870"/>
            </a:avLst>
          </a:prstGeom>
          <a:solidFill>
            <a:srgbClr val="C3D4CC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70484" y="5680829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250" dirty="0"/>
          </a:p>
        </p:txBody>
      </p:sp>
      <p:sp>
        <p:nvSpPr>
          <p:cNvPr id="20" name="Text 14"/>
          <p:cNvSpPr/>
          <p:nvPr/>
        </p:nvSpPr>
        <p:spPr>
          <a:xfrm>
            <a:off x="6831806" y="5476875"/>
            <a:ext cx="1852970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4. pád: milion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6831806" y="5916930"/>
            <a:ext cx="185297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Vydělat milion</a:t>
            </a: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747870"/>
            </a:avLst>
          </a:prstGeom>
          <a:solidFill>
            <a:srgbClr val="C3D4CC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70484" y="6904196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5</a:t>
            </a:r>
            <a:endParaRPr lang="en-US" sz="2250" dirty="0"/>
          </a:p>
        </p:txBody>
      </p:sp>
      <p:sp>
        <p:nvSpPr>
          <p:cNvPr id="25" name="Text 18"/>
          <p:cNvSpPr/>
          <p:nvPr/>
        </p:nvSpPr>
        <p:spPr>
          <a:xfrm>
            <a:off x="7485578" y="6700242"/>
            <a:ext cx="2294811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7. pád: milionem</a:t>
            </a:r>
            <a:endParaRPr lang="en-US" sz="2000" dirty="0"/>
          </a:p>
        </p:txBody>
      </p:sp>
      <p:sp>
        <p:nvSpPr>
          <p:cNvPr id="26" name="Text 19"/>
          <p:cNvSpPr/>
          <p:nvPr/>
        </p:nvSpPr>
        <p:spPr>
          <a:xfrm>
            <a:off x="7485578" y="7140297"/>
            <a:ext cx="2294811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S milionem korun</a:t>
            </a:r>
            <a:endParaRPr lang="en-US" sz="1600" dirty="0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C1490CC2-84F1-6A5D-4677-01E3585E5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194" y="5647166"/>
            <a:ext cx="3332004" cy="24990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87378"/>
            <a:ext cx="57922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"miliarda"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857042"/>
            <a:ext cx="3005495" cy="226814"/>
          </a:xfrm>
          <a:prstGeom prst="roundRect">
            <a:avLst>
              <a:gd name="adj" fmla="val 42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3790" y="64240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pád: miliarda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914436"/>
            <a:ext cx="30054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Jedna miliarda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39446" y="5516761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39446" y="6083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pád: miliardy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139446" y="6574155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Hodnota miliardy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85221" y="5176480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85221" y="57434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pád: miliardě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85221" y="6233874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K miliardě přidat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830997" y="4836319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830997" y="54032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4. pád: miliardu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830997" y="5893713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Vidím miliardu</a:t>
            </a:r>
            <a:endParaRPr lang="en-US" sz="175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C758807-FFA1-6FE1-406C-A7EBB22D0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563" y="6256616"/>
            <a:ext cx="2855662" cy="18394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8297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Procvičování a shrnutí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Dvě/obě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Skloňujeme podobně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Tři/čtyři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Mají stejný vzor skloňování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5650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793952" y="50481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Pět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46530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Většina tvarů končí na -i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916781" y="5495568"/>
            <a:ext cx="37757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Sto/tisíc/milion/miliarda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Skloňují se jako podstatná jména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65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2090F3E-D58D-2E2D-0EB1-82CF8DFBB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6912" y="6215182"/>
            <a:ext cx="3407166" cy="1916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6F723D1-36CE-51ED-78C7-1B07233A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8" y="1530850"/>
            <a:ext cx="14155541" cy="658573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04E47D3-E738-EBDB-D51E-FD27A4BCABDA}"/>
              </a:ext>
            </a:extLst>
          </p:cNvPr>
          <p:cNvSpPr txBox="1"/>
          <p:nvPr/>
        </p:nvSpPr>
        <p:spPr>
          <a:xfrm>
            <a:off x="1047963" y="498566"/>
            <a:ext cx="7315200" cy="7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50"/>
              </a:lnSpc>
            </a:pPr>
            <a:r>
              <a:rPr lang="cs-CZ" sz="4450" b="1" dirty="0">
                <a:solidFill>
                  <a:srgbClr val="233939"/>
                </a:solidFill>
                <a:ea typeface="Syne Bold" pitchFamily="34" charset="-122"/>
              </a:rPr>
              <a:t>PRAVOPISNÉ CVIČENÍ </a:t>
            </a:r>
          </a:p>
        </p:txBody>
      </p:sp>
    </p:spTree>
    <p:extLst>
      <p:ext uri="{BB962C8B-B14F-4D97-AF65-F5344CB8AC3E}">
        <p14:creationId xmlns:p14="http://schemas.microsoft.com/office/powerpoint/2010/main" val="8984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64E6C91-EDC9-5E9B-89AF-FEAAF8C5B92E}"/>
              </a:ext>
            </a:extLst>
          </p:cNvPr>
          <p:cNvSpPr txBox="1"/>
          <p:nvPr/>
        </p:nvSpPr>
        <p:spPr>
          <a:xfrm>
            <a:off x="503434" y="2527443"/>
            <a:ext cx="13202292" cy="4078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konci vs___ je zahrada se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včel___m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úl____. Hotov____ úkol m____ odevzdejte. S 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ciz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___m____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lidm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nikam nechodím.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Dob___tek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pásl na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rozlehl___ch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pastv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nách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 rybníka se oz___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žab___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skřehotání.Kluci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bav___l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o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nov___ch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počítačov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___ch hrách. Z 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v___zrál___ch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meruněk se dělá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meruňkov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džem. Platina je dražší než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ryz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zlato.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Toulav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jsou </a:t>
            </a:r>
            <a:r>
              <a:rPr lang="cs-CZ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v__hubl</a:t>
            </a: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A255C3-0801-B10E-F51F-61AC40E28018}"/>
              </a:ext>
            </a:extLst>
          </p:cNvPr>
          <p:cNvSpPr txBox="1"/>
          <p:nvPr/>
        </p:nvSpPr>
        <p:spPr>
          <a:xfrm>
            <a:off x="595901" y="698643"/>
            <a:ext cx="13109825" cy="7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50"/>
              </a:lnSpc>
            </a:pPr>
            <a:r>
              <a:rPr lang="cs-CZ" sz="4450" b="1" dirty="0">
                <a:solidFill>
                  <a:srgbClr val="233939"/>
                </a:solidFill>
                <a:ea typeface="Syne Bold" pitchFamily="34" charset="-122"/>
              </a:rPr>
              <a:t>PRAVOPISNÉ CVIČENÍ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FE8BA2-49F7-5BE8-B776-17193A2FB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877" y="5630238"/>
            <a:ext cx="2131523" cy="25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331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"dvě"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371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237970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337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 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dva (muž. rod), dvě (žen. a stř. rod)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78860" y="37149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pád, 6.pád 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dvou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50502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pád, 7.pád 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dvěma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93790" y="63430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8860" y="638556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530906" y="63430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4. pád 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5309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dva (muž. rod), dvě (žen. a stř. rod)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3098" y="80014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"obě"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804149" y="20348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75978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oba (muž. rod), obě (žen. a stř. rod)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861359" y="23691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pád, 6.pád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077116" y="3016638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obou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7062492" y="30166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pád, 7.pád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144685" y="3602872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oběma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9897727" y="32485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4. pád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024598" y="3900924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oba (muž. rod), obě (žen. a stř. rod)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E24D5EE-EBD4-CC58-7DB2-29F49981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361" y="5208997"/>
            <a:ext cx="3640253" cy="292978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BDFBCE6-E585-45EA-BE6E-02D16C29A369}"/>
              </a:ext>
            </a:extLst>
          </p:cNvPr>
          <p:cNvSpPr txBox="1"/>
          <p:nvPr/>
        </p:nvSpPr>
        <p:spPr>
          <a:xfrm>
            <a:off x="1076846" y="6027556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SKLOŇOVÁNÍ DVĚ, OBĚ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9BE58C-BF68-F4AB-3242-A05369DA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7" y="4658434"/>
            <a:ext cx="13880386" cy="33774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93BE7E-83C7-2DB2-AD1F-1DB674BBD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7" y="193690"/>
            <a:ext cx="13664628" cy="43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6592"/>
            <a:ext cx="63212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Číslovky "tři" a "čtyři"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55533"/>
            <a:ext cx="7556421" cy="4567476"/>
          </a:xfrm>
          <a:prstGeom prst="roundRect">
            <a:avLst>
              <a:gd name="adj" fmla="val 208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2363153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9057" y="250686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Pád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2506861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Tři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250686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Čtyři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013472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9057" y="315718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1. pád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315718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tři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315718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čtyři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3663791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29057" y="380750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2. pád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380750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tří/třech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380750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čtyř/čtyřech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4314111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29057" y="445781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3. pád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445781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třem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445781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čtyřem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4964430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29057" y="51081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4. pád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3546038" y="510813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tři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059210" y="51081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čtyři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801410" y="5614749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1029057" y="575845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6. pád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3546038" y="575845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třech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6059210" y="575845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čtyřech</a:t>
            </a:r>
            <a:endParaRPr lang="en-US" sz="1750" dirty="0"/>
          </a:p>
        </p:txBody>
      </p:sp>
      <p:sp>
        <p:nvSpPr>
          <p:cNvPr id="29" name="Shape 26"/>
          <p:cNvSpPr/>
          <p:nvPr/>
        </p:nvSpPr>
        <p:spPr>
          <a:xfrm>
            <a:off x="801410" y="6265069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1029057" y="640877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7. pád</a:t>
            </a:r>
            <a:endParaRPr lang="en-US" sz="1750" dirty="0"/>
          </a:p>
        </p:txBody>
      </p:sp>
      <p:sp>
        <p:nvSpPr>
          <p:cNvPr id="31" name="Text 28"/>
          <p:cNvSpPr/>
          <p:nvPr/>
        </p:nvSpPr>
        <p:spPr>
          <a:xfrm>
            <a:off x="3546038" y="6408777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třemi</a:t>
            </a:r>
            <a:endParaRPr lang="en-US" sz="1750" dirty="0"/>
          </a:p>
        </p:txBody>
      </p:sp>
      <p:sp>
        <p:nvSpPr>
          <p:cNvPr id="32" name="Text 29"/>
          <p:cNvSpPr/>
          <p:nvPr/>
        </p:nvSpPr>
        <p:spPr>
          <a:xfrm>
            <a:off x="6059210" y="640877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čtyřmi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609" y="537924"/>
            <a:ext cx="4890611" cy="611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Číslovka "pět"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09" y="1442680"/>
            <a:ext cx="978098" cy="11737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6078" y="1638300"/>
            <a:ext cx="244530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pád, 4.pád: pět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56078" y="2061210"/>
            <a:ext cx="650331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Pět dětí si hraje.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09" y="2616398"/>
            <a:ext cx="978098" cy="11737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6078" y="2812018"/>
            <a:ext cx="244530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pád: pěti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56078" y="3234928"/>
            <a:ext cx="650331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Bez pěti korun.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09" y="3790117"/>
            <a:ext cx="978098" cy="11737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6078" y="3985736"/>
            <a:ext cx="244530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pád: pěti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56078" y="4408646"/>
            <a:ext cx="650331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K pěti žákům.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09" y="4963835"/>
            <a:ext cx="978098" cy="117371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6078" y="5159454"/>
            <a:ext cx="244530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6.pád: pěti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956078" y="5582364"/>
            <a:ext cx="650331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O pěti přátelích.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609" y="6137553"/>
            <a:ext cx="978098" cy="155721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956078" y="6333173"/>
            <a:ext cx="244530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7. pád: pěti</a:t>
            </a:r>
            <a:endParaRPr lang="en-US" sz="1900" dirty="0"/>
          </a:p>
        </p:txBody>
      </p:sp>
      <p:sp>
        <p:nvSpPr>
          <p:cNvPr id="18" name="Text 10"/>
          <p:cNvSpPr/>
          <p:nvPr/>
        </p:nvSpPr>
        <p:spPr>
          <a:xfrm>
            <a:off x="1956078" y="6756083"/>
            <a:ext cx="650331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Např. S pěti kamarády.</a:t>
            </a:r>
            <a:endParaRPr lang="en-US" sz="1500" dirty="0"/>
          </a:p>
        </p:txBody>
      </p:sp>
      <p:sp>
        <p:nvSpPr>
          <p:cNvPr id="19" name="Text 11"/>
          <p:cNvSpPr/>
          <p:nvPr/>
        </p:nvSpPr>
        <p:spPr>
          <a:xfrm>
            <a:off x="1956078" y="7186255"/>
            <a:ext cx="650331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0CE5B1-7B3D-46A0-B0D5-9D1B64E7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1" y="3287730"/>
            <a:ext cx="14116692" cy="48699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8F1A29-F2F2-AC0F-52FF-473A3673D436}"/>
              </a:ext>
            </a:extLst>
          </p:cNvPr>
          <p:cNvSpPr txBox="1"/>
          <p:nvPr/>
        </p:nvSpPr>
        <p:spPr>
          <a:xfrm>
            <a:off x="832207" y="750013"/>
            <a:ext cx="9328935" cy="7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50"/>
              </a:lnSpc>
            </a:pPr>
            <a:r>
              <a:rPr lang="cs-CZ" sz="4450" b="1" dirty="0">
                <a:solidFill>
                  <a:srgbClr val="233939"/>
                </a:solidFill>
                <a:ea typeface="Syne Bold" pitchFamily="34" charset="-122"/>
              </a:rPr>
              <a:t>Skloňování tři, čtyři</a:t>
            </a:r>
          </a:p>
        </p:txBody>
      </p:sp>
    </p:spTree>
    <p:extLst>
      <p:ext uri="{BB962C8B-B14F-4D97-AF65-F5344CB8AC3E}">
        <p14:creationId xmlns:p14="http://schemas.microsoft.com/office/powerpoint/2010/main" val="409969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594</Words>
  <Application>Microsoft Office PowerPoint</Application>
  <PresentationFormat>Vlastní</PresentationFormat>
  <Paragraphs>128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Syne Bold</vt:lpstr>
      <vt:lpstr>Overpass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Milan Bednář</cp:lastModifiedBy>
  <cp:revision>3</cp:revision>
  <dcterms:created xsi:type="dcterms:W3CDTF">2025-03-08T21:31:07Z</dcterms:created>
  <dcterms:modified xsi:type="dcterms:W3CDTF">2025-03-11T19:33:45Z</dcterms:modified>
</cp:coreProperties>
</file>