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57" r:id="rId3"/>
    <p:sldId id="275" r:id="rId4"/>
    <p:sldId id="282" r:id="rId5"/>
    <p:sldId id="270" r:id="rId6"/>
    <p:sldId id="278" r:id="rId7"/>
    <p:sldId id="259" r:id="rId8"/>
    <p:sldId id="277" r:id="rId9"/>
    <p:sldId id="281" r:id="rId10"/>
    <p:sldId id="283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ABC17-9AE1-412A-A126-FD6DD39E19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1CA9C9-7530-4904-976B-2A2FA7B462A9}">
      <dgm:prSet/>
      <dgm:spPr/>
      <dgm:t>
        <a:bodyPr/>
        <a:lstStyle/>
        <a:p>
          <a:r>
            <a:rPr lang="cs-CZ" b="1"/>
            <a:t>HLAVNÍ POSTAVY</a:t>
          </a:r>
          <a:endParaRPr lang="en-US"/>
        </a:p>
      </dgm:t>
    </dgm:pt>
    <dgm:pt modelId="{39B4C6E0-3D1A-4F08-B77A-4D6074F13A2E}" type="parTrans" cxnId="{B96667CA-65D8-498F-975C-FB34DCB6C96C}">
      <dgm:prSet/>
      <dgm:spPr/>
      <dgm:t>
        <a:bodyPr/>
        <a:lstStyle/>
        <a:p>
          <a:endParaRPr lang="en-US"/>
        </a:p>
      </dgm:t>
    </dgm:pt>
    <dgm:pt modelId="{3EA03AB4-6F7E-442B-99F2-125FF99167CE}" type="sibTrans" cxnId="{B96667CA-65D8-498F-975C-FB34DCB6C96C}">
      <dgm:prSet/>
      <dgm:spPr/>
      <dgm:t>
        <a:bodyPr/>
        <a:lstStyle/>
        <a:p>
          <a:endParaRPr lang="en-US"/>
        </a:p>
      </dgm:t>
    </dgm:pt>
    <dgm:pt modelId="{E2780E61-74CA-4081-A6AF-A2B2E5DA7D43}">
      <dgm:prSet/>
      <dgm:spPr/>
      <dgm:t>
        <a:bodyPr/>
        <a:lstStyle/>
        <a:p>
          <a:r>
            <a:rPr lang="cs-CZ" b="1"/>
            <a:t>Wilfred z Ivanhoe </a:t>
          </a:r>
          <a:r>
            <a:rPr lang="cs-CZ"/>
            <a:t>- rytíř, přítel Richarda Lví Srdce</a:t>
          </a:r>
          <a:endParaRPr lang="en-US"/>
        </a:p>
      </dgm:t>
    </dgm:pt>
    <dgm:pt modelId="{C99CC5CD-FB31-4466-830E-56DAF1C6503A}" type="parTrans" cxnId="{34AA1477-216C-43DA-889B-345F02611A0A}">
      <dgm:prSet/>
      <dgm:spPr/>
      <dgm:t>
        <a:bodyPr/>
        <a:lstStyle/>
        <a:p>
          <a:endParaRPr lang="en-US"/>
        </a:p>
      </dgm:t>
    </dgm:pt>
    <dgm:pt modelId="{2A406861-62DD-41EC-9650-DC5D57AFFF55}" type="sibTrans" cxnId="{34AA1477-216C-43DA-889B-345F02611A0A}">
      <dgm:prSet/>
      <dgm:spPr/>
      <dgm:t>
        <a:bodyPr/>
        <a:lstStyle/>
        <a:p>
          <a:endParaRPr lang="en-US"/>
        </a:p>
      </dgm:t>
    </dgm:pt>
    <dgm:pt modelId="{6EDBF361-29C5-46DB-998B-97017039B805}">
      <dgm:prSet/>
      <dgm:spPr/>
      <dgm:t>
        <a:bodyPr/>
        <a:lstStyle/>
        <a:p>
          <a:r>
            <a:rPr lang="cs-CZ" b="1"/>
            <a:t>Richard Lví Srdce </a:t>
          </a:r>
          <a:r>
            <a:rPr lang="cs-CZ"/>
            <a:t>- anglický král</a:t>
          </a:r>
          <a:endParaRPr lang="en-US"/>
        </a:p>
      </dgm:t>
    </dgm:pt>
    <dgm:pt modelId="{5D9959D0-C281-473E-A78D-8DCCAFE33FA7}" type="parTrans" cxnId="{F99E20A9-F1E7-4981-AC08-46F7BBBA0F8A}">
      <dgm:prSet/>
      <dgm:spPr/>
      <dgm:t>
        <a:bodyPr/>
        <a:lstStyle/>
        <a:p>
          <a:endParaRPr lang="en-US"/>
        </a:p>
      </dgm:t>
    </dgm:pt>
    <dgm:pt modelId="{B69C07ED-B0D2-4A6A-88A8-827C70FEAE2E}" type="sibTrans" cxnId="{F99E20A9-F1E7-4981-AC08-46F7BBBA0F8A}">
      <dgm:prSet/>
      <dgm:spPr/>
      <dgm:t>
        <a:bodyPr/>
        <a:lstStyle/>
        <a:p>
          <a:endParaRPr lang="en-US"/>
        </a:p>
      </dgm:t>
    </dgm:pt>
    <dgm:pt modelId="{D80F4A14-B3C0-4FEA-9C11-8C9DF3D52EBE}">
      <dgm:prSet/>
      <dgm:spPr/>
      <dgm:t>
        <a:bodyPr/>
        <a:lstStyle/>
        <a:p>
          <a:r>
            <a:rPr lang="cs-CZ" b="1"/>
            <a:t>Rowena</a:t>
          </a:r>
          <a:r>
            <a:rPr lang="cs-CZ"/>
            <a:t> - svěřenkyně Cedrika, zamilovaná do Wilfreda</a:t>
          </a:r>
          <a:endParaRPr lang="en-US"/>
        </a:p>
      </dgm:t>
    </dgm:pt>
    <dgm:pt modelId="{3AF17D4E-A9DD-4A97-B228-3EAEFBF64D48}" type="parTrans" cxnId="{79384CE6-16B6-48D4-A484-C5195A89B6F2}">
      <dgm:prSet/>
      <dgm:spPr/>
      <dgm:t>
        <a:bodyPr/>
        <a:lstStyle/>
        <a:p>
          <a:endParaRPr lang="en-US"/>
        </a:p>
      </dgm:t>
    </dgm:pt>
    <dgm:pt modelId="{D6A3502B-2D33-4218-81E2-E9468AC85C4F}" type="sibTrans" cxnId="{79384CE6-16B6-48D4-A484-C5195A89B6F2}">
      <dgm:prSet/>
      <dgm:spPr/>
      <dgm:t>
        <a:bodyPr/>
        <a:lstStyle/>
        <a:p>
          <a:endParaRPr lang="en-US"/>
        </a:p>
      </dgm:t>
    </dgm:pt>
    <dgm:pt modelId="{503EA50C-A32F-4E6C-BB14-F755DDB59F50}">
      <dgm:prSet/>
      <dgm:spPr/>
      <dgm:t>
        <a:bodyPr/>
        <a:lstStyle/>
        <a:p>
          <a:r>
            <a:rPr lang="cs-CZ" b="1"/>
            <a:t>Rebeca </a:t>
          </a:r>
          <a:r>
            <a:rPr lang="cs-CZ"/>
            <a:t>– židovská dívka, má léčitelské schopnosti</a:t>
          </a:r>
          <a:endParaRPr lang="en-US"/>
        </a:p>
      </dgm:t>
    </dgm:pt>
    <dgm:pt modelId="{E3F9BB48-7F3F-4296-ABEE-32C054B6BC77}" type="parTrans" cxnId="{B7E00B74-EC3F-43FC-AA11-F58A357A3AD0}">
      <dgm:prSet/>
      <dgm:spPr/>
      <dgm:t>
        <a:bodyPr/>
        <a:lstStyle/>
        <a:p>
          <a:endParaRPr lang="en-US"/>
        </a:p>
      </dgm:t>
    </dgm:pt>
    <dgm:pt modelId="{DB48B297-6E33-41B3-8AAA-ADAB5C01043A}" type="sibTrans" cxnId="{B7E00B74-EC3F-43FC-AA11-F58A357A3AD0}">
      <dgm:prSet/>
      <dgm:spPr/>
      <dgm:t>
        <a:bodyPr/>
        <a:lstStyle/>
        <a:p>
          <a:endParaRPr lang="en-US"/>
        </a:p>
      </dgm:t>
    </dgm:pt>
    <dgm:pt modelId="{70C84575-04A8-4F80-B93B-58B91EF08353}" type="pres">
      <dgm:prSet presAssocID="{536ABC17-9AE1-412A-A126-FD6DD39E19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C806D7-2950-4531-BDAC-97D81BCD5E94}" type="pres">
      <dgm:prSet presAssocID="{131CA9C9-7530-4904-976B-2A2FA7B462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5A82AB-A85C-4C07-B439-4BB9C3DA9282}" type="pres">
      <dgm:prSet presAssocID="{131CA9C9-7530-4904-976B-2A2FA7B462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AA1477-216C-43DA-889B-345F02611A0A}" srcId="{131CA9C9-7530-4904-976B-2A2FA7B462A9}" destId="{E2780E61-74CA-4081-A6AF-A2B2E5DA7D43}" srcOrd="0" destOrd="0" parTransId="{C99CC5CD-FB31-4466-830E-56DAF1C6503A}" sibTransId="{2A406861-62DD-41EC-9650-DC5D57AFFF55}"/>
    <dgm:cxn modelId="{C64C3CF4-FC73-4437-9AC8-593FE0FB661A}" type="presOf" srcId="{503EA50C-A32F-4E6C-BB14-F755DDB59F50}" destId="{375A82AB-A85C-4C07-B439-4BB9C3DA9282}" srcOrd="0" destOrd="3" presId="urn:microsoft.com/office/officeart/2005/8/layout/vList2"/>
    <dgm:cxn modelId="{DB79D06C-3238-4B7B-BD68-DA8B09910AAE}" type="presOf" srcId="{D80F4A14-B3C0-4FEA-9C11-8C9DF3D52EBE}" destId="{375A82AB-A85C-4C07-B439-4BB9C3DA9282}" srcOrd="0" destOrd="2" presId="urn:microsoft.com/office/officeart/2005/8/layout/vList2"/>
    <dgm:cxn modelId="{F99E20A9-F1E7-4981-AC08-46F7BBBA0F8A}" srcId="{131CA9C9-7530-4904-976B-2A2FA7B462A9}" destId="{6EDBF361-29C5-46DB-998B-97017039B805}" srcOrd="1" destOrd="0" parTransId="{5D9959D0-C281-473E-A78D-8DCCAFE33FA7}" sibTransId="{B69C07ED-B0D2-4A6A-88A8-827C70FEAE2E}"/>
    <dgm:cxn modelId="{C598D2BF-43EE-4920-B554-D921FEFBD4A7}" type="presOf" srcId="{E2780E61-74CA-4081-A6AF-A2B2E5DA7D43}" destId="{375A82AB-A85C-4C07-B439-4BB9C3DA9282}" srcOrd="0" destOrd="0" presId="urn:microsoft.com/office/officeart/2005/8/layout/vList2"/>
    <dgm:cxn modelId="{B7E00B74-EC3F-43FC-AA11-F58A357A3AD0}" srcId="{131CA9C9-7530-4904-976B-2A2FA7B462A9}" destId="{503EA50C-A32F-4E6C-BB14-F755DDB59F50}" srcOrd="3" destOrd="0" parTransId="{E3F9BB48-7F3F-4296-ABEE-32C054B6BC77}" sibTransId="{DB48B297-6E33-41B3-8AAA-ADAB5C01043A}"/>
    <dgm:cxn modelId="{AB6E9A9A-85C3-4EE1-A0CE-0629AC24835D}" type="presOf" srcId="{536ABC17-9AE1-412A-A126-FD6DD39E19AB}" destId="{70C84575-04A8-4F80-B93B-58B91EF08353}" srcOrd="0" destOrd="0" presId="urn:microsoft.com/office/officeart/2005/8/layout/vList2"/>
    <dgm:cxn modelId="{79384CE6-16B6-48D4-A484-C5195A89B6F2}" srcId="{131CA9C9-7530-4904-976B-2A2FA7B462A9}" destId="{D80F4A14-B3C0-4FEA-9C11-8C9DF3D52EBE}" srcOrd="2" destOrd="0" parTransId="{3AF17D4E-A9DD-4A97-B228-3EAEFBF64D48}" sibTransId="{D6A3502B-2D33-4218-81E2-E9468AC85C4F}"/>
    <dgm:cxn modelId="{B96667CA-65D8-498F-975C-FB34DCB6C96C}" srcId="{536ABC17-9AE1-412A-A126-FD6DD39E19AB}" destId="{131CA9C9-7530-4904-976B-2A2FA7B462A9}" srcOrd="0" destOrd="0" parTransId="{39B4C6E0-3D1A-4F08-B77A-4D6074F13A2E}" sibTransId="{3EA03AB4-6F7E-442B-99F2-125FF99167CE}"/>
    <dgm:cxn modelId="{BB15E38E-E317-44C6-BBE8-63DEBD42E2D4}" type="presOf" srcId="{6EDBF361-29C5-46DB-998B-97017039B805}" destId="{375A82AB-A85C-4C07-B439-4BB9C3DA9282}" srcOrd="0" destOrd="1" presId="urn:microsoft.com/office/officeart/2005/8/layout/vList2"/>
    <dgm:cxn modelId="{BA17BBAF-2189-4736-8A25-44C9C3B367D5}" type="presOf" srcId="{131CA9C9-7530-4904-976B-2A2FA7B462A9}" destId="{7AC806D7-2950-4531-BDAC-97D81BCD5E94}" srcOrd="0" destOrd="0" presId="urn:microsoft.com/office/officeart/2005/8/layout/vList2"/>
    <dgm:cxn modelId="{FEBCEC18-DC0F-4910-9B41-9F43AF7A0ED6}" type="presParOf" srcId="{70C84575-04A8-4F80-B93B-58B91EF08353}" destId="{7AC806D7-2950-4531-BDAC-97D81BCD5E94}" srcOrd="0" destOrd="0" presId="urn:microsoft.com/office/officeart/2005/8/layout/vList2"/>
    <dgm:cxn modelId="{03D9F896-8EE7-4DB0-A1F2-54ECE9B29113}" type="presParOf" srcId="{70C84575-04A8-4F80-B93B-58B91EF08353}" destId="{375A82AB-A85C-4C07-B439-4BB9C3DA9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806D7-2950-4531-BDAC-97D81BCD5E94}">
      <dsp:nvSpPr>
        <dsp:cNvPr id="0" name=""/>
        <dsp:cNvSpPr/>
      </dsp:nvSpPr>
      <dsp:spPr>
        <a:xfrm>
          <a:off x="0" y="18164"/>
          <a:ext cx="8424936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/>
            <a:t>HLAVNÍ POSTAVY</a:t>
          </a:r>
          <a:endParaRPr lang="en-US" sz="2300" kern="1200"/>
        </a:p>
      </dsp:txBody>
      <dsp:txXfrm>
        <a:off x="26273" y="44437"/>
        <a:ext cx="8372390" cy="485654"/>
      </dsp:txXfrm>
    </dsp:sp>
    <dsp:sp modelId="{375A82AB-A85C-4C07-B439-4BB9C3DA9282}">
      <dsp:nvSpPr>
        <dsp:cNvPr id="0" name=""/>
        <dsp:cNvSpPr/>
      </dsp:nvSpPr>
      <dsp:spPr>
        <a:xfrm>
          <a:off x="0" y="556364"/>
          <a:ext cx="8424936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b="1" kern="1200"/>
            <a:t>Wilfred z Ivanhoe </a:t>
          </a:r>
          <a:r>
            <a:rPr lang="cs-CZ" sz="1800" kern="1200"/>
            <a:t>- rytíř, přítel Richarda Lví Srdce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b="1" kern="1200"/>
            <a:t>Richard Lví Srdce </a:t>
          </a:r>
          <a:r>
            <a:rPr lang="cs-CZ" sz="1800" kern="1200"/>
            <a:t>- anglický král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b="1" kern="1200"/>
            <a:t>Rowena</a:t>
          </a:r>
          <a:r>
            <a:rPr lang="cs-CZ" sz="1800" kern="1200"/>
            <a:t> - svěřenkyně Cedrika, zamilovaná do Wilfreda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b="1" kern="1200"/>
            <a:t>Rebeca </a:t>
          </a:r>
          <a:r>
            <a:rPr lang="cs-CZ" sz="1800" kern="1200"/>
            <a:t>– židovská dívka, má léčitelské schopnosti</a:t>
          </a:r>
          <a:endParaRPr lang="en-US" sz="1800" kern="1200"/>
        </a:p>
      </dsp:txBody>
      <dsp:txXfrm>
        <a:off x="0" y="556364"/>
        <a:ext cx="8424936" cy="119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6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8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4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7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7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716642F-63CA-4CAA-B312-07AC5843ECC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22.04.2022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481BE39-B141-4F3C-9F58-CF0BDB34E29E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49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4079A6-A6F0-4C6F-A634-C7E87B72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3" y="4610099"/>
            <a:ext cx="824516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Anglický romantismus 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536BEA-AF71-4F19-B0E2-F1CFA81DA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895" y="5697215"/>
            <a:ext cx="8245160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8. třída 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16921E-0792-45DC-AB86-1F53A5A7D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9144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566AC1-695D-44D1-BC58-6200468AB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" y="996663"/>
            <a:ext cx="8449322" cy="30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11960" y="764704"/>
            <a:ext cx="460851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67787B">
                    <a:lumMod val="20000"/>
                    <a:lumOff val="80000"/>
                  </a:srgbClr>
                </a:solidFill>
              </a:rPr>
              <a:t>PAMÁTNÍK </a:t>
            </a:r>
          </a:p>
          <a:p>
            <a:pPr algn="ctr"/>
            <a:r>
              <a:rPr lang="cs-CZ" sz="2400" dirty="0">
                <a:solidFill>
                  <a:srgbClr val="67787B">
                    <a:lumMod val="20000"/>
                    <a:lumOff val="80000"/>
                  </a:srgbClr>
                </a:solidFill>
              </a:rPr>
              <a:t>SIRA WALTERA SCOTTA </a:t>
            </a:r>
          </a:p>
          <a:p>
            <a:pPr algn="ctr"/>
            <a:r>
              <a:rPr lang="cs-CZ" sz="2400" dirty="0">
                <a:solidFill>
                  <a:srgbClr val="67787B">
                    <a:lumMod val="20000"/>
                    <a:lumOff val="80000"/>
                  </a:srgbClr>
                </a:solidFill>
              </a:rPr>
              <a:t>V EDINBURGHU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3" y="1095372"/>
            <a:ext cx="3655293" cy="4873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396260" cy="407687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021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43D0-BA0F-4732-8E09-4D57A503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Scott</a:t>
            </a:r>
            <a:r>
              <a:rPr lang="cs-CZ" dirty="0"/>
              <a:t> – zápis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A5B5C-A457-406F-B1FB-DD5F863E9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skotský básník, prozaik, romanopisec a sběratel skotských balad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představitel romantismu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je považován za zakladatele historického románu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dílo:  poezie -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Jezerní panna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            próza – </a:t>
            </a:r>
            <a:r>
              <a:rPr lang="cs-CZ" sz="2000" dirty="0" err="1" smtClean="0">
                <a:solidFill>
                  <a:schemeClr val="accent5">
                    <a:lumMod val="75000"/>
                  </a:schemeClr>
                </a:solidFill>
              </a:rPr>
              <a:t>Waverley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Ivanhoe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0037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C06EE3-0B08-4CB1-89F9-BD5B75674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r="-1" b="36979"/>
          <a:stretch/>
        </p:blipFill>
        <p:spPr bwMode="auto">
          <a:xfrm>
            <a:off x="334899" y="641102"/>
            <a:ext cx="5623298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19142-8C16-4A2E-A795-6D0058E36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550CF1-E0D7-4A8B-9962-532CC2832B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721212-C67E-4328-A17B-2D2AE1D060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28DEBD-C2B9-45C3-9ABB-BC1985573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12E3B9-A132-4F76-8B98-5F9BB7519E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893" y="4334837"/>
            <a:ext cx="8245162" cy="114087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Walter Scott</a:t>
            </a:r>
            <a:b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[waltr skot]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6" b="3"/>
          <a:stretch/>
        </p:blipFill>
        <p:spPr>
          <a:xfrm>
            <a:off x="6027180" y="641102"/>
            <a:ext cx="2776826" cy="3465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911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9244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400" u="sng"/>
              <a:t>Sir Walter Scott, baronet</a:t>
            </a:r>
            <a:endParaRPr lang="cs-CZ" sz="4400" u="sng" dirty="0"/>
          </a:p>
        </p:txBody>
      </p:sp>
      <p:sp>
        <p:nvSpPr>
          <p:cNvPr id="3" name="Obdélník 2"/>
          <p:cNvSpPr/>
          <p:nvPr/>
        </p:nvSpPr>
        <p:spPr>
          <a:xfrm>
            <a:off x="395536" y="1513171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cs-CZ" sz="28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skotský básník, prozaik, romanopisec a sběratel skotských balad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představitel romantismu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je považován za zakladatele historického románu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43843"/>
            <a:ext cx="1966418" cy="19722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530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367" y="1113764"/>
            <a:ext cx="2452312" cy="462432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OVLIVNILO TVORBU WALTERA SCOTTA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29206" y="485678"/>
            <a:ext cx="4775241" cy="5751634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285750" indent="-285750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Walter Scott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pocházel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významné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rodiny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právníka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dětství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onemocněl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obrnou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ochrnul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jednu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nohu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Proto se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věnoval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četbě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než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dětským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hrám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pobýval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svého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dědečka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skotském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pomezí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zamiloval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lidové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písně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pohádky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pověsti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minulosti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Walter Scott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vystudoval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advokátem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působil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šerif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selkirského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hrabství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od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1806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úředníkem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nejvyššího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soudu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Edinburghu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Walter Scott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zprvu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pobýval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každoročně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polovinu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venkově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pohraničí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později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Abbotsfordu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nechal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přestavět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pseudogotický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zámeček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Walter Scott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povýšen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šlechtického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stavu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bankrotu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nakladatelské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jejímž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Walter Scott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podílníkem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zaplatit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všechny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dluhy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Začal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usilovně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psát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úmorná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podlomila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zdraví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483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ovéPole 1"/>
          <p:cNvSpPr txBox="1"/>
          <p:nvPr/>
        </p:nvSpPr>
        <p:spPr>
          <a:xfrm>
            <a:off x="435893" y="4610099"/>
            <a:ext cx="8245162" cy="1066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ABBOTSFORD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DŮM WALTERA SCOTTA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916921E-0792-45DC-AB86-1F53A5A7D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9144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29" y="723899"/>
            <a:ext cx="4754881" cy="35661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685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ovéPole 2"/>
          <p:cNvSpPr txBox="1"/>
          <p:nvPr/>
        </p:nvSpPr>
        <p:spPr>
          <a:xfrm>
            <a:off x="435894" y="702156"/>
            <a:ext cx="8272212" cy="1013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VÝZNAM WALTERA SCOTTA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5894" y="2180496"/>
            <a:ext cx="5418806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tx2"/>
                </a:solidFill>
              </a:rPr>
              <a:t>s</a:t>
            </a:r>
            <a:r>
              <a:rPr lang="en-US" dirty="0" err="1" smtClean="0">
                <a:solidFill>
                  <a:schemeClr val="tx2"/>
                </a:solidFill>
              </a:rPr>
              <a:t>vůj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první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román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psal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anonymně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bál</a:t>
            </a:r>
            <a:r>
              <a:rPr lang="en-US" dirty="0">
                <a:solidFill>
                  <a:schemeClr val="tx2"/>
                </a:solidFill>
              </a:rPr>
              <a:t> se </a:t>
            </a:r>
            <a:r>
              <a:rPr lang="en-US" dirty="0" err="1">
                <a:solidFill>
                  <a:schemeClr val="tx2"/>
                </a:solidFill>
              </a:rPr>
              <a:t>neúspěchu</a:t>
            </a:r>
            <a:r>
              <a:rPr lang="en-US" dirty="0">
                <a:solidFill>
                  <a:schemeClr val="tx2"/>
                </a:solidFill>
              </a:rPr>
              <a:t>, ale </a:t>
            </a:r>
            <a:r>
              <a:rPr lang="en-US" dirty="0" err="1">
                <a:solidFill>
                  <a:schemeClr val="tx2"/>
                </a:solidFill>
              </a:rPr>
              <a:t>román</a:t>
            </a:r>
            <a:r>
              <a:rPr lang="en-US" dirty="0">
                <a:solidFill>
                  <a:schemeClr val="tx2"/>
                </a:solidFill>
              </a:rPr>
              <a:t> Waverley </a:t>
            </a:r>
            <a:r>
              <a:rPr lang="en-US" dirty="0" err="1">
                <a:solidFill>
                  <a:schemeClr val="tx2"/>
                </a:solidFill>
              </a:rPr>
              <a:t>měl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velký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ohlas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kritiky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čtenářů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tx2"/>
                </a:solidFill>
              </a:rPr>
              <a:t>j</a:t>
            </a:r>
            <a:r>
              <a:rPr lang="en-US" dirty="0" err="1" smtClean="0">
                <a:solidFill>
                  <a:schemeClr val="tx2"/>
                </a:solidFill>
              </a:rPr>
              <a:t>eho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historické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romány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jsou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považovány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jedny</a:t>
            </a:r>
            <a:r>
              <a:rPr lang="en-US" dirty="0">
                <a:solidFill>
                  <a:schemeClr val="tx2"/>
                </a:solidFill>
              </a:rPr>
              <a:t> z </a:t>
            </a:r>
            <a:r>
              <a:rPr lang="en-US" dirty="0" err="1" smtClean="0">
                <a:solidFill>
                  <a:schemeClr val="tx2"/>
                </a:solidFill>
              </a:rPr>
              <a:t>nejvýznamnějších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tx2"/>
                </a:solidFill>
              </a:rPr>
              <a:t>o</a:t>
            </a:r>
            <a:r>
              <a:rPr lang="en-US" dirty="0" err="1" smtClean="0">
                <a:solidFill>
                  <a:schemeClr val="tx2"/>
                </a:solidFill>
              </a:rPr>
              <a:t>vlivnily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tvorbu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několika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generací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tx2"/>
                </a:solidFill>
              </a:rPr>
              <a:t>b</a:t>
            </a:r>
            <a:r>
              <a:rPr lang="en-US" dirty="0" err="1" smtClean="0">
                <a:solidFill>
                  <a:schemeClr val="tx2"/>
                </a:solidFill>
              </a:rPr>
              <a:t>yly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velmi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populární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tx2"/>
                </a:solidFill>
              </a:rPr>
              <a:t>s</a:t>
            </a:r>
            <a:r>
              <a:rPr lang="en-US" dirty="0" err="1" smtClean="0">
                <a:solidFill>
                  <a:schemeClr val="tx2"/>
                </a:solidFill>
              </a:rPr>
              <a:t>tal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se </a:t>
            </a:r>
            <a:r>
              <a:rPr lang="en-US" dirty="0" err="1">
                <a:solidFill>
                  <a:schemeClr val="tx2"/>
                </a:solidFill>
              </a:rPr>
              <a:t>zakladatelem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historické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prózy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 smtClean="0">
                <a:solidFill>
                  <a:schemeClr val="tx2"/>
                </a:solidFill>
              </a:rPr>
              <a:t>románu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D1A816-D065-4161-B3D6-67C50D2D6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" r="1130" b="3"/>
          <a:stretch/>
        </p:blipFill>
        <p:spPr>
          <a:xfrm>
            <a:off x="6038849" y="1871133"/>
            <a:ext cx="276225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9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2736304" cy="78647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6000" b="1" u="sng" dirty="0">
                <a:latin typeface="English157 BT" pitchFamily="66" charset="0"/>
              </a:rPr>
              <a:t>Díla</a:t>
            </a:r>
            <a:r>
              <a:rPr lang="cs-CZ" sz="6000" b="1" dirty="0">
                <a:latin typeface="English157 BT" pitchFamily="66" charset="0"/>
              </a:rPr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2132757"/>
            <a:ext cx="3024336" cy="5762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u="sng" dirty="0">
                <a:cs typeface="Aharoni" pitchFamily="2" charset="-79"/>
              </a:rPr>
              <a:t>Poezie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0728" y="2976637"/>
            <a:ext cx="3471277" cy="2839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1" u="sng" dirty="0">
                <a:solidFill>
                  <a:schemeClr val="accent5">
                    <a:lumMod val="75000"/>
                  </a:schemeClr>
                </a:solidFill>
              </a:rPr>
              <a:t>Jezerní panna 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</a:rPr>
              <a:t>Vrcholem jeho básnické tvorby je Jezerní panna (</a:t>
            </a:r>
            <a:r>
              <a:rPr lang="cs-CZ" sz="1600" b="1" i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</a:rPr>
              <a:t> Lady </a:t>
            </a:r>
            <a:r>
              <a:rPr lang="cs-CZ" sz="1600" b="1" i="1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accent5">
                    <a:lumMod val="75000"/>
                  </a:schemeClr>
                </a:solidFill>
              </a:rPr>
              <a:t>Lake</a:t>
            </a: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</a:rPr>
              <a:t>)v níž se panovník zamiluje do skotské horalky.</a:t>
            </a:r>
            <a:endParaRPr lang="cs-CZ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b="1" i="1" u="sng" dirty="0"/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283968" y="2093699"/>
            <a:ext cx="3471275" cy="5762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u="sng" dirty="0">
                <a:cs typeface="Aharoni" pitchFamily="2" charset="-79"/>
              </a:rPr>
              <a:t>Historické romány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37437" y="2803005"/>
            <a:ext cx="3562555" cy="3648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i="1" u="sng" dirty="0" err="1">
                <a:solidFill>
                  <a:schemeClr val="accent5">
                    <a:lumMod val="75000"/>
                  </a:schemeClr>
                </a:solidFill>
              </a:rPr>
              <a:t>Waverley</a:t>
            </a:r>
            <a:r>
              <a:rPr lang="cs-CZ" sz="2400" b="1" i="1" u="sng" dirty="0">
                <a:solidFill>
                  <a:schemeClr val="accent5">
                    <a:lumMod val="75000"/>
                  </a:schemeClr>
                </a:solidFill>
              </a:rPr>
              <a:t> [</a:t>
            </a:r>
            <a:r>
              <a:rPr lang="cs-CZ" sz="2400" b="1" i="1" u="sng" dirty="0" err="1">
                <a:solidFill>
                  <a:schemeClr val="accent5">
                    <a:lumMod val="75000"/>
                  </a:schemeClr>
                </a:solidFill>
              </a:rPr>
              <a:t>vivrly</a:t>
            </a:r>
            <a:r>
              <a:rPr lang="cs-CZ" sz="2400" b="1" i="1" u="sng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Černý trpaslík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Starožitník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Rob Boy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Opat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Klášter</a:t>
            </a:r>
          </a:p>
          <a:p>
            <a:pPr marL="0" indent="0">
              <a:buNone/>
            </a:pPr>
            <a:r>
              <a:rPr lang="cs-CZ" sz="2400" b="1" u="sng" dirty="0" err="1">
                <a:solidFill>
                  <a:schemeClr val="accent5">
                    <a:lumMod val="75000"/>
                  </a:schemeClr>
                </a:solidFill>
              </a:rPr>
              <a:t>Ivanhoe</a:t>
            </a:r>
            <a:r>
              <a:rPr lang="cs-CZ" sz="2400" b="1" u="sng" dirty="0">
                <a:solidFill>
                  <a:schemeClr val="accent5">
                    <a:lumMod val="75000"/>
                  </a:schemeClr>
                </a:solidFill>
              </a:rPr>
              <a:t> [</a:t>
            </a:r>
            <a:r>
              <a:rPr lang="cs-CZ" sz="2400" b="1" u="sng" dirty="0" err="1">
                <a:solidFill>
                  <a:schemeClr val="accent5">
                    <a:lumMod val="75000"/>
                  </a:schemeClr>
                </a:solidFill>
              </a:rPr>
              <a:t>ajvnhou</a:t>
            </a:r>
            <a:r>
              <a:rPr lang="cs-CZ" sz="2400" b="1" u="sng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5123" name="Picture 3" descr="C:\Users\EU12\AppData\Local\Microsoft\Windows\Temporary Internet Files\Content.IE5\HT4TS4KI\MP9004011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7476"/>
            <a:ext cx="1950720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U12\AppData\Local\Microsoft\Windows\Temporary Internet Files\Content.IE5\2Q3A7NWE\MP9001788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12" y="3140968"/>
            <a:ext cx="138519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9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02" y="707528"/>
            <a:ext cx="5578781" cy="9244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Ivanhoe</a:t>
            </a:r>
            <a:r>
              <a:rPr lang="cs-CZ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[</a:t>
            </a:r>
            <a:r>
              <a:rPr lang="cs-CZ" sz="4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ajvnhou</a:t>
            </a:r>
            <a:r>
              <a:rPr lang="cs-CZ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]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3793" y="2276872"/>
            <a:ext cx="4572000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000" dirty="0"/>
              <a:t>nejznámější historický román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000" dirty="0"/>
              <a:t>romantický příběh ze života statečného rytíře </a:t>
            </a:r>
            <a:r>
              <a:rPr lang="cs-CZ" sz="2000" dirty="0" err="1"/>
              <a:t>Wilfreda</a:t>
            </a:r>
            <a:r>
              <a:rPr lang="cs-CZ" sz="2000" dirty="0"/>
              <a:t> z </a:t>
            </a:r>
            <a:r>
              <a:rPr lang="cs-CZ" sz="2000" dirty="0" err="1"/>
              <a:t>Ivanhoe</a:t>
            </a:r>
            <a:r>
              <a:rPr lang="cs-CZ" sz="2000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000" dirty="0"/>
              <a:t>Odehrává se ve středověké Anglii na sklonku 12. století</a:t>
            </a:r>
          </a:p>
        </p:txBody>
      </p:sp>
      <p:graphicFrame>
        <p:nvGraphicFramePr>
          <p:cNvPr id="7172" name="TextovéPole 3">
            <a:extLst>
              <a:ext uri="{FF2B5EF4-FFF2-40B4-BE49-F238E27FC236}">
                <a16:creationId xmlns:a16="http://schemas.microsoft.com/office/drawing/2014/main" id="{3E619FB8-A702-4249-BBD4-473F26443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950810"/>
              </p:ext>
            </p:extLst>
          </p:nvPr>
        </p:nvGraphicFramePr>
        <p:xfrm>
          <a:off x="179512" y="4584586"/>
          <a:ext cx="8424936" cy="17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360A6909-2734-4643-97CB-28662BF85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950224"/>
            <a:ext cx="184570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ovéPole 2"/>
          <p:cNvSpPr txBox="1"/>
          <p:nvPr/>
        </p:nvSpPr>
        <p:spPr>
          <a:xfrm>
            <a:off x="435894" y="702156"/>
            <a:ext cx="8272212" cy="1013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DĚJ</a:t>
            </a:r>
            <a:endParaRPr lang="en-US" sz="28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5894" y="2180496"/>
            <a:ext cx="5418806" cy="36783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>
                <a:solidFill>
                  <a:schemeClr val="tx2"/>
                </a:solidFill>
              </a:rPr>
              <a:t>V městě Ashby se odehrává významné </a:t>
            </a:r>
            <a:r>
              <a:rPr lang="en-US" sz="1500" b="1" u="sng">
                <a:solidFill>
                  <a:schemeClr val="tx2"/>
                </a:solidFill>
              </a:rPr>
              <a:t>rytířské klání, </a:t>
            </a:r>
            <a:r>
              <a:rPr lang="en-US" sz="1500">
                <a:solidFill>
                  <a:schemeClr val="tx2"/>
                </a:solidFill>
              </a:rPr>
              <a:t>kde se objevuje „Vyděděný rytíř“ - Ivanhoe.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>
                <a:solidFill>
                  <a:schemeClr val="tx2"/>
                </a:solidFill>
              </a:rPr>
              <a:t>Vyhrává za pomoci </a:t>
            </a:r>
            <a:r>
              <a:rPr lang="en-US" sz="1500" b="1" u="sng">
                <a:solidFill>
                  <a:schemeClr val="tx2"/>
                </a:solidFill>
              </a:rPr>
              <a:t>„Černého rytíře“ </a:t>
            </a:r>
            <a:r>
              <a:rPr lang="en-US" sz="1500">
                <a:solidFill>
                  <a:schemeClr val="tx2"/>
                </a:solidFill>
              </a:rPr>
              <a:t>- Richarda Lví Srdce, který se vrací ze zajetí.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>
                <a:solidFill>
                  <a:schemeClr val="tx2"/>
                </a:solidFill>
              </a:rPr>
              <a:t>Ivanhoe je zraněn a ujímá se ho </a:t>
            </a:r>
            <a:r>
              <a:rPr lang="en-US" sz="1500" b="1" u="sng">
                <a:solidFill>
                  <a:schemeClr val="tx2"/>
                </a:solidFill>
              </a:rPr>
              <a:t>židovka Rebeka</a:t>
            </a:r>
            <a:r>
              <a:rPr lang="en-US" sz="1500">
                <a:solidFill>
                  <a:schemeClr val="tx2"/>
                </a:solidFill>
              </a:rPr>
              <a:t>. Ta se svým otcem a Ivanhoem další den opouští dům a připojují se k průvodu Cedrika, ale jsou v noci v lese </a:t>
            </a:r>
            <a:r>
              <a:rPr lang="en-US" sz="1500" b="1" u="sng">
                <a:solidFill>
                  <a:schemeClr val="tx2"/>
                </a:solidFill>
              </a:rPr>
              <a:t>přepadeni a uvězněni</a:t>
            </a:r>
            <a:r>
              <a:rPr lang="en-US" sz="1500">
                <a:solidFill>
                  <a:schemeClr val="tx2"/>
                </a:solidFill>
              </a:rPr>
              <a:t> na hradě normandského pána.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>
                <a:solidFill>
                  <a:schemeClr val="tx2"/>
                </a:solidFill>
              </a:rPr>
              <a:t>Znovu se objevuje král Richard a za pomoci svých přátel osvobozuje vězněné na hradě a </a:t>
            </a:r>
            <a:r>
              <a:rPr lang="en-US" sz="1500" b="1" u="sng">
                <a:solidFill>
                  <a:schemeClr val="tx2"/>
                </a:solidFill>
              </a:rPr>
              <a:t>opět se ujímá vlády</a:t>
            </a:r>
            <a:r>
              <a:rPr lang="en-US" sz="1500">
                <a:solidFill>
                  <a:schemeClr val="tx2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>
                <a:solidFill>
                  <a:schemeClr val="tx2"/>
                </a:solidFill>
              </a:rPr>
              <a:t>Rebeka je templáři označena za čarodějnici a o jejím osudu rozhodne souboj, kterého se jako její ochránce zúčastní Ivanhoe. Souboj </a:t>
            </a:r>
            <a:r>
              <a:rPr lang="en-US" sz="1500" b="1" u="sng">
                <a:solidFill>
                  <a:schemeClr val="tx2"/>
                </a:solidFill>
              </a:rPr>
              <a:t>vyhrává a Rebeka je osvobozena</a:t>
            </a:r>
            <a:r>
              <a:rPr lang="en-US" sz="1500">
                <a:solidFill>
                  <a:schemeClr val="tx2"/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b="1" u="sng">
                <a:solidFill>
                  <a:schemeClr val="tx2"/>
                </a:solidFill>
              </a:rPr>
              <a:t>Ivanhoe je zamilován do Roweny</a:t>
            </a:r>
            <a:r>
              <a:rPr lang="en-US" sz="1500">
                <a:solidFill>
                  <a:schemeClr val="tx2"/>
                </a:solidFill>
              </a:rPr>
              <a:t>, kterou si nakonec vezme.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B8B554-E312-41F6-8B6D-F079381E5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" r="3" b="3"/>
          <a:stretch/>
        </p:blipFill>
        <p:spPr>
          <a:xfrm>
            <a:off x="6038849" y="1871133"/>
            <a:ext cx="276225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64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409</TotalTime>
  <Words>424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Aharoni</vt:lpstr>
      <vt:lpstr>Calibri</vt:lpstr>
      <vt:lpstr>English157 BT</vt:lpstr>
      <vt:lpstr>Gill Sans MT</vt:lpstr>
      <vt:lpstr>Wingdings</vt:lpstr>
      <vt:lpstr>Wingdings 2</vt:lpstr>
      <vt:lpstr>Dividenda</vt:lpstr>
      <vt:lpstr>Anglický romantismus 2</vt:lpstr>
      <vt:lpstr>Walter Scott [waltr skot]</vt:lpstr>
      <vt:lpstr>Sir Walter Scott, baronet</vt:lpstr>
      <vt:lpstr>CO OVLIVNILO TVORBU WALTERA SCOTTA</vt:lpstr>
      <vt:lpstr>Prezentace aplikace PowerPoint</vt:lpstr>
      <vt:lpstr>Prezentace aplikace PowerPoint</vt:lpstr>
      <vt:lpstr>Díla </vt:lpstr>
      <vt:lpstr>Ivanhoe [ajvnhou]</vt:lpstr>
      <vt:lpstr>Prezentace aplikace PowerPoint</vt:lpstr>
      <vt:lpstr>Prezentace aplikace PowerPoint</vt:lpstr>
      <vt:lpstr>Walter Scott – zápis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Walter Scott [:Walt Skot:]</dc:title>
  <dc:creator>EU12</dc:creator>
  <cp:lastModifiedBy>Pavla Bednářová</cp:lastModifiedBy>
  <cp:revision>44</cp:revision>
  <dcterms:created xsi:type="dcterms:W3CDTF">2011-04-15T08:45:03Z</dcterms:created>
  <dcterms:modified xsi:type="dcterms:W3CDTF">2022-04-22T08:19:09Z</dcterms:modified>
</cp:coreProperties>
</file>