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68" r:id="rId5"/>
    <p:sldId id="281" r:id="rId6"/>
    <p:sldId id="282" r:id="rId7"/>
    <p:sldId id="280" r:id="rId8"/>
    <p:sldId id="261" r:id="rId9"/>
    <p:sldId id="276" r:id="rId10"/>
    <p:sldId id="271" r:id="rId11"/>
    <p:sldId id="273" r:id="rId12"/>
    <p:sldId id="278" r:id="rId13"/>
    <p:sldId id="257" r:id="rId14"/>
    <p:sldId id="260" r:id="rId15"/>
    <p:sldId id="283" r:id="rId16"/>
    <p:sldId id="285" r:id="rId17"/>
    <p:sldId id="262" r:id="rId18"/>
    <p:sldId id="264" r:id="rId19"/>
    <p:sldId id="28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B47F8-D0CD-4F54-A69C-BCBCEB2BB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E4BF60-C35D-44DB-ACAD-220426ABA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D03F5F-1691-4AF6-AFE7-D575AA02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2262-C281-44A4-9ADF-85ECEF7A6B0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918E1C-42D5-498F-A124-210299428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FDF34B-6EB4-436C-9F6A-EB0604F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876E-DA97-49F0-9A32-6FC9D6EB3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52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C38A3-D37C-45A6-B35A-28154D142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052A426-10A7-402E-A935-C680162A4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F142FF-77FE-4FE6-9912-5D96B068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2262-C281-44A4-9ADF-85ECEF7A6B0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9BD72C-1DEB-4EE4-9CAB-F434BE4D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23E0E9-BAEA-459A-8B19-5CF1B062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876E-DA97-49F0-9A32-6FC9D6EB3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01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2D84B3B-9635-43AA-8853-571DD083C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3F343E-0AE9-4DC4-9CE7-E0955D5BE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5D0BE7-6862-458C-B3BF-A7A99FD2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2262-C281-44A4-9ADF-85ECEF7A6B0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6EA45E-4DB6-44C2-A6DB-4A91CB95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5E50B3-D72E-489B-AE40-9518A066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876E-DA97-49F0-9A32-6FC9D6EB3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35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E52C6-CD22-4820-83DC-1B13673BE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B680AC-38A0-46E8-AAFC-039964514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3DD8A5-B9FA-4956-8F8B-DF04F9E1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2262-C281-44A4-9ADF-85ECEF7A6B0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CB8015-61F0-42C5-BDF9-BA480971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057CBE-D336-47C1-BFDE-B8A8A96E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876E-DA97-49F0-9A32-6FC9D6EB3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4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68AF6B-CF77-4E8D-B53F-563550A4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E52C7F-E750-41FA-BCF0-01501DC32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3091F0-F280-486D-8F49-D35501A41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2262-C281-44A4-9ADF-85ECEF7A6B0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33B124-1B79-498E-B49B-FCD70F5F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BB711B-3C70-48B7-8B81-41525EE3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876E-DA97-49F0-9A32-6FC9D6EB3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51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9685E-D686-4A96-A9F6-1A6C052B9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D43D4E-A02F-4DDD-A7DA-647DEF43E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F2E541-B1D4-443F-8ACE-75EDD4A6F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B0960F-B864-4862-8784-DD8F7A7BD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2262-C281-44A4-9ADF-85ECEF7A6B0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4BE4CC-1057-4E4C-B26E-D3312188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C2F7B2-190D-4ED1-94CC-E2DE2CB2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876E-DA97-49F0-9A32-6FC9D6EB3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47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0A9EF8-128D-4A26-A7A5-1FE1EFF46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9B37C6-4ED5-4263-BB37-0E60A9297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E07679-EEE7-4C17-BB0A-7163B0018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457DC4E-E32D-42F3-80B6-DD19F19D0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CD6AAC1-EE9B-480D-8FD2-03B3965B1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349EF3C-41F6-4629-BA16-38891484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2262-C281-44A4-9ADF-85ECEF7A6B0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6BFAEB3-03BB-44B3-8327-A62B0433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5D9C35F-8BD0-48C8-BCCE-B2614CDF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876E-DA97-49F0-9A32-6FC9D6EB3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29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897C1-9748-49B4-A246-120F55F6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596CBC-D9FB-4CA9-983D-BA300E03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2262-C281-44A4-9ADF-85ECEF7A6B0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9AEC7B-57D8-4FCC-880D-876AE2634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3C442C2-2594-45B2-82F6-6310A0E7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876E-DA97-49F0-9A32-6FC9D6EB3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31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BF84E9B-2C18-4873-B0F1-0B09FDFD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2262-C281-44A4-9ADF-85ECEF7A6B0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A24393A-BC4B-403C-B711-541E6144F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5CD39F-5BB4-4023-B2AC-43F0B52E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876E-DA97-49F0-9A32-6FC9D6EB3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00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450562-1036-4F66-82AF-2ECD1C7F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BF34A7-3F55-4526-AE75-C66D7F8A5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200157-1D40-4542-A03C-9F1185B2B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DF8C7F-AD34-4100-8497-061BD20B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2262-C281-44A4-9ADF-85ECEF7A6B0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1EBFDE-6EA4-48E3-A0BC-478827D4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F4C6A6-EE5C-4D45-9A86-CD3ABDB2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876E-DA97-49F0-9A32-6FC9D6EB3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40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51128-B426-407F-A882-61404181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07506CF-F601-43E9-BE2B-C442B4C79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E26ECB-4B44-4F91-897F-02D27482D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AE8FA9-6C73-47F2-BE29-B18BABEF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2262-C281-44A4-9ADF-85ECEF7A6B0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D2080E-E6CB-442D-B250-3B436F01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22A6A4-2557-4423-9B94-A1F632AC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876E-DA97-49F0-9A32-6FC9D6EB3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25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4ECA4CD-35ED-4AF8-83B6-CB6B0D7A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C73399-4A62-4D78-AD06-F8DB78738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0D406A-07CF-4335-934B-32A4EFFD0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2262-C281-44A4-9ADF-85ECEF7A6B0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2F2310-27CA-4097-B961-DA1492560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18BF2A-B217-4EBD-8207-039D42807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876E-DA97-49F0-9A32-6FC9D6EB3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69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k.wikipedia.org/wiki/S%C3%BAbor:Percy_Bysshe_Shelley_by_Alfred_Clint.jp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Shelly'stoneRome.jp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commons.wikimedia.org/wiki/File:Portrait_of_Percy_Bysshe_Shelley_by_Curran,_1819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commons/0/09/Autograph_Percy_Bysshe_Shelley.jpg" TargetMode="External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hyperlink" Target="http://commons.wikimedia.org/wiki/File:MaryShelley.jpg" TargetMode="External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upload.wikimedia.org/wikipedia/en/1/16/Prometheus.gif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0EABC1-C7E2-4071-A457-E6F1A4A859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BE0D9B-305F-418E-83E2-54DCE4887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08" b="-4"/>
          <a:stretch/>
        </p:blipFill>
        <p:spPr>
          <a:xfrm>
            <a:off x="1215794" y="1120695"/>
            <a:ext cx="2834640" cy="353081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6A1D31-CD00-48A6-81C1-8BA429C427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434" y="1120695"/>
            <a:ext cx="0" cy="3529584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8">
            <a:extLst>
              <a:ext uri="{FF2B5EF4-FFF2-40B4-BE49-F238E27FC236}">
                <a16:creationId xmlns:a16="http://schemas.microsoft.com/office/drawing/2014/main" id="{D8CBC7CB-394D-467B-A55F-4D1D35883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C7D835-DCB3-4AEC-9DCC-012397B64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812" y="2723322"/>
            <a:ext cx="3510355" cy="2236738"/>
          </a:xfrm>
        </p:spPr>
        <p:txBody>
          <a:bodyPr>
            <a:normAutofit/>
          </a:bodyPr>
          <a:lstStyle/>
          <a:p>
            <a:pPr algn="l"/>
            <a:r>
              <a:rPr lang="cs-CZ" sz="4400">
                <a:solidFill>
                  <a:srgbClr val="FFFFFF"/>
                </a:solidFill>
              </a:rPr>
              <a:t>Anglický romantismus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F6192B-43C5-44D2-88E9-4773C4532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9812" y="4963425"/>
            <a:ext cx="3510355" cy="758843"/>
          </a:xfrm>
        </p:spPr>
        <p:txBody>
          <a:bodyPr anchor="t">
            <a:normAutofit/>
          </a:bodyPr>
          <a:lstStyle/>
          <a:p>
            <a:pPr algn="l"/>
            <a:r>
              <a:rPr lang="cs-CZ" sz="2000">
                <a:solidFill>
                  <a:srgbClr val="FEFFFF"/>
                </a:solidFill>
              </a:rPr>
              <a:t>8. třída 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449039F0-4D99-49DC-A487-779BF5858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337BD936-7966-400B-ADDC-AEBF1773D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BFF9561A-DFC7-4B1D-9290-B97FCC619D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6CF365-D2D7-47AB-82B8-C9CEE3542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9" b="4"/>
          <a:stretch/>
        </p:blipFill>
        <p:spPr>
          <a:xfrm>
            <a:off x="4053757" y="1120695"/>
            <a:ext cx="2834640" cy="35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74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>
                <a:solidFill>
                  <a:srgbClr val="FFFFFF"/>
                </a:solidFill>
              </a:rPr>
              <a:t>ROMANTICKÝ HRDINA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1700" b="1"/>
              <a:t>jeho původ </a:t>
            </a:r>
            <a:r>
              <a:rPr lang="cs-CZ" sz="1700" b="1" u="sng"/>
              <a:t>obestřen tajemstvím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1700" b="1" u="sng"/>
              <a:t>bojuje</a:t>
            </a:r>
            <a:r>
              <a:rPr lang="cs-CZ" sz="1700" b="1"/>
              <a:t> proti okolnímu světu, opovrhuje jím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1700" b="1" u="sng"/>
              <a:t>touha po ideálech- </a:t>
            </a:r>
            <a:r>
              <a:rPr lang="cs-CZ" sz="1700" b="1"/>
              <a:t>nešťastná láska- jen pro ni je ochoten i zemřít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1700" b="1" u="sng"/>
              <a:t>volí útěk- </a:t>
            </a:r>
            <a:r>
              <a:rPr lang="cs-CZ" sz="1700" b="1"/>
              <a:t>do minulosti, cizích krajů, do vlastního nitra, do přírody, do fantazie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1700" b="1"/>
              <a:t>často splývá se spisovatelem, je výjimečný (cikáni, vrahové, loupežníci, vyvrženci společnosti)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1700" b="1" u="sng"/>
              <a:t>končí tragicky </a:t>
            </a:r>
            <a:r>
              <a:rPr lang="cs-CZ" sz="1700" b="1"/>
              <a:t>a bývá znuděn živostem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cs-CZ" sz="1700" b="1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1700" b="1"/>
              <a:t>ROZPOR SEN X SKUTEČNOST, JEDINEC X SPOLEČNOST</a:t>
            </a:r>
            <a:br>
              <a:rPr lang="cs-CZ" sz="1700" b="1"/>
            </a:br>
            <a:r>
              <a:rPr lang="cs-CZ" sz="1700" b="1"/>
              <a:t/>
            </a:r>
            <a:br>
              <a:rPr lang="cs-CZ" sz="1700" b="1"/>
            </a:br>
            <a:r>
              <a:rPr lang="cs-CZ" sz="1700" b="1"/>
              <a:t>tajemno, fantastično, osudovost, kontrasty</a:t>
            </a:r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35948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Childe Haroldova pouť</a:t>
            </a:r>
            <a:br>
              <a:rPr lang="cs-CZ" sz="4000">
                <a:solidFill>
                  <a:srgbClr val="FFFFFF"/>
                </a:solidFill>
              </a:rPr>
            </a:br>
            <a:r>
              <a:rPr lang="cs-CZ" sz="4000">
                <a:solidFill>
                  <a:srgbClr val="FFFFFF"/>
                </a:solidFill>
              </a:rPr>
              <a:t>[čajld heroldova pouť]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cs-CZ" sz="2000" b="1" u="sng"/>
              <a:t>Moderní epos </a:t>
            </a:r>
            <a:r>
              <a:rPr lang="cs-CZ" sz="2000"/>
              <a:t>= rozsáhlá epická báseň, vyprávění o hrdinech (například Odyssea)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sz="2000"/>
              <a:t>Childe= šlechtický titul před pasováním na rytíře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sz="2000"/>
              <a:t>Moderní </a:t>
            </a:r>
            <a:r>
              <a:rPr lang="cs-CZ" sz="2000" b="1"/>
              <a:t>intelektuál</a:t>
            </a:r>
            <a:r>
              <a:rPr lang="cs-CZ" sz="2000"/>
              <a:t>, </a:t>
            </a:r>
            <a:r>
              <a:rPr lang="cs-CZ" sz="2000" b="1" u="sng"/>
              <a:t>melancholik</a:t>
            </a:r>
            <a:r>
              <a:rPr lang="cs-CZ" sz="2000"/>
              <a:t>, zklamaný a přesycený životem putuje po Evropě, obdivuje přírodní krásy a slavnou </a:t>
            </a:r>
            <a:r>
              <a:rPr lang="cs-CZ" sz="2000" b="1" u="sng"/>
              <a:t>antickou</a:t>
            </a:r>
            <a:r>
              <a:rPr lang="cs-CZ" sz="2000"/>
              <a:t> minulost.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sz="2000"/>
              <a:t>Dílo je odrazem Byronova života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855EF0-A044-4C63-95F1-3CDA798B9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7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9" y="260649"/>
            <a:ext cx="7125113" cy="92447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b="1" dirty="0">
                <a:solidFill>
                  <a:schemeClr val="accent1">
                    <a:lumMod val="50000"/>
                  </a:schemeClr>
                </a:solidFill>
              </a:rPr>
              <a:t>JMENOVKA SPISOVATELE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1412777"/>
            <a:ext cx="8280920" cy="49685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2400" b="1" dirty="0">
                <a:solidFill>
                  <a:schemeClr val="tx1"/>
                </a:solidFill>
              </a:rPr>
              <a:t>George </a:t>
            </a:r>
            <a:r>
              <a:rPr lang="cs-CZ" sz="2400" b="1" dirty="0" err="1">
                <a:solidFill>
                  <a:schemeClr val="tx1"/>
                </a:solidFill>
              </a:rPr>
              <a:t>Gordon</a:t>
            </a:r>
            <a:r>
              <a:rPr lang="cs-CZ" sz="2400" b="1" dirty="0">
                <a:solidFill>
                  <a:schemeClr val="tx1"/>
                </a:solidFill>
              </a:rPr>
              <a:t> Byron je typický představitel mladší generace anglického romantismu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Žil a tvořil na přelomu 18. a 19. století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Sám prožil osud romantického hrdiny /tělesné postižení, společenské skandály, vyhoštěn pro své politické názory, mnoho cestoval, tragická smrt…/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Dílo: 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  Moderní epos – </a:t>
            </a:r>
            <a:r>
              <a:rPr lang="cs-CZ" sz="2400" b="1" dirty="0" err="1">
                <a:solidFill>
                  <a:schemeClr val="tx1"/>
                </a:solidFill>
              </a:rPr>
              <a:t>Childe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err="1">
                <a:solidFill>
                  <a:schemeClr val="tx1"/>
                </a:solidFill>
              </a:rPr>
              <a:t>Haroldova</a:t>
            </a:r>
            <a:r>
              <a:rPr lang="cs-CZ" sz="2400" b="1" dirty="0">
                <a:solidFill>
                  <a:schemeClr val="tx1"/>
                </a:solidFill>
              </a:rPr>
              <a:t> pouť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  Básnická povídka - Korzár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28049" y="5949280"/>
            <a:ext cx="381642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</a:rPr>
              <a:t>ZAPIŠTE SI DO SEŠITU</a:t>
            </a:r>
          </a:p>
        </p:txBody>
      </p:sp>
    </p:spTree>
    <p:extLst>
      <p:ext uri="{BB962C8B-B14F-4D97-AF65-F5344CB8AC3E}">
        <p14:creationId xmlns:p14="http://schemas.microsoft.com/office/powerpoint/2010/main" val="35781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2BC1CF5-415C-4DAE-B2C2-A8BF9A1D5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6C651D0D-A2E7-46B3-BEEA-71161FCA97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9CBEA7DB-1BAC-4A39-817B-82928B7F88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EADF9EA0-3A2A-4F0A-9C86-FBAB53E9C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A30A2C81-7CE8-4A85-9E15-548E7F466F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70455" y="1426969"/>
            <a:ext cx="5158973" cy="3005883"/>
          </a:xfrm>
        </p:spPr>
        <p:txBody>
          <a:bodyPr>
            <a:normAutofit/>
          </a:bodyPr>
          <a:lstStyle/>
          <a:p>
            <a:pPr algn="l"/>
            <a:r>
              <a:rPr lang="cs-CZ" sz="5400" dirty="0">
                <a:solidFill>
                  <a:srgbClr val="FFFFFF"/>
                </a:solidFill>
              </a:rPr>
              <a:t>PERCY BYSSHE SHELLEY</a:t>
            </a:r>
            <a:br>
              <a:rPr lang="cs-CZ" sz="5400" dirty="0">
                <a:solidFill>
                  <a:srgbClr val="FFFFFF"/>
                </a:solidFill>
              </a:rPr>
            </a:br>
            <a:endParaRPr lang="cs-CZ" sz="5400" dirty="0">
              <a:solidFill>
                <a:srgbClr val="FFFFFF"/>
              </a:solidFill>
            </a:endParaRPr>
          </a:p>
        </p:txBody>
      </p:sp>
      <p:pic>
        <p:nvPicPr>
          <p:cNvPr id="5" name="Picture 8" descr="Percy Bysshe Shelley">
            <a:hlinkClick r:id="rId2" tooltip="Percy Bysshe Shelley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2098" y="1118007"/>
            <a:ext cx="3875746" cy="476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1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PERCY BYSSHE SHELLEY</a:t>
            </a:r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ŽIVOTNÍ OSUDY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189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 err="1"/>
              <a:t>narodil</a:t>
            </a:r>
            <a:r>
              <a:rPr lang="en-US" sz="1700" dirty="0"/>
              <a:t> se 4. 8. </a:t>
            </a:r>
            <a:r>
              <a:rPr lang="en-US" sz="1700" dirty="0" smtClean="0"/>
              <a:t>1</a:t>
            </a:r>
            <a:r>
              <a:rPr lang="cs-CZ" sz="1700" dirty="0" smtClean="0"/>
              <a:t>792</a:t>
            </a:r>
            <a:r>
              <a:rPr lang="en-US" sz="1700" dirty="0" smtClean="0"/>
              <a:t>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Warnhamu</a:t>
            </a:r>
            <a:r>
              <a:rPr lang="en-US" sz="1700" dirty="0"/>
              <a:t> v </a:t>
            </a:r>
            <a:r>
              <a:rPr lang="en-US" sz="1700" dirty="0" err="1"/>
              <a:t>Sussexu</a:t>
            </a:r>
            <a:r>
              <a:rPr lang="en-US" sz="1700" dirty="0"/>
              <a:t> (</a:t>
            </a:r>
            <a:r>
              <a:rPr lang="en-US" sz="1700" dirty="0" err="1"/>
              <a:t>jižní</a:t>
            </a:r>
            <a:r>
              <a:rPr lang="en-US" sz="1700" dirty="0"/>
              <a:t> </a:t>
            </a:r>
            <a:r>
              <a:rPr lang="en-US" sz="1700" dirty="0" err="1"/>
              <a:t>pobřeží</a:t>
            </a:r>
            <a:r>
              <a:rPr lang="en-US" sz="1700" dirty="0"/>
              <a:t> </a:t>
            </a:r>
            <a:r>
              <a:rPr lang="en-US" sz="1700" dirty="0" err="1"/>
              <a:t>Anglie</a:t>
            </a:r>
            <a:r>
              <a:rPr lang="en-US" sz="1700" dirty="0"/>
              <a:t>) </a:t>
            </a:r>
          </a:p>
          <a:p>
            <a:pPr marL="457189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 err="1"/>
              <a:t>žil</a:t>
            </a:r>
            <a:r>
              <a:rPr lang="en-US" sz="1700" dirty="0"/>
              <a:t> v </a:t>
            </a:r>
            <a:r>
              <a:rPr lang="en-US" sz="1700" dirty="0" err="1"/>
              <a:t>letech</a:t>
            </a:r>
            <a:r>
              <a:rPr lang="en-US" sz="1700" dirty="0"/>
              <a:t> 1792 – 1822 </a:t>
            </a:r>
          </a:p>
          <a:p>
            <a:pPr marL="457189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 err="1"/>
              <a:t>ze</a:t>
            </a:r>
            <a:r>
              <a:rPr lang="en-US" sz="1700" dirty="0"/>
              <a:t> </a:t>
            </a:r>
            <a:r>
              <a:rPr lang="en-US" sz="1700" dirty="0" err="1"/>
              <a:t>studií</a:t>
            </a:r>
            <a:r>
              <a:rPr lang="en-US" sz="1700" dirty="0"/>
              <a:t> v </a:t>
            </a:r>
            <a:r>
              <a:rPr lang="en-US" sz="1700" dirty="0" err="1"/>
              <a:t>Oxfordu</a:t>
            </a:r>
            <a:r>
              <a:rPr lang="en-US" sz="1700" dirty="0"/>
              <a:t> </a:t>
            </a:r>
            <a:r>
              <a:rPr lang="en-US" sz="1700" dirty="0" err="1"/>
              <a:t>byl</a:t>
            </a:r>
            <a:r>
              <a:rPr lang="en-US" sz="1700" dirty="0"/>
              <a:t> </a:t>
            </a:r>
            <a:r>
              <a:rPr lang="en-US" sz="1700" dirty="0" err="1"/>
              <a:t>vyloučen</a:t>
            </a:r>
            <a:r>
              <a:rPr lang="en-US" sz="1700" dirty="0"/>
              <a:t> </a:t>
            </a:r>
            <a:r>
              <a:rPr lang="en-US" sz="1700" dirty="0" err="1"/>
              <a:t>za</a:t>
            </a:r>
            <a:r>
              <a:rPr lang="en-US" sz="1700" dirty="0"/>
              <a:t> </a:t>
            </a:r>
            <a:r>
              <a:rPr lang="en-US" sz="1700" dirty="0" err="1"/>
              <a:t>protináboženský</a:t>
            </a:r>
            <a:r>
              <a:rPr lang="en-US" sz="1700" dirty="0"/>
              <a:t> </a:t>
            </a:r>
            <a:r>
              <a:rPr lang="en-US" sz="1700" dirty="0" err="1"/>
              <a:t>spis</a:t>
            </a:r>
            <a:r>
              <a:rPr lang="en-US" sz="1700" dirty="0"/>
              <a:t> </a:t>
            </a:r>
            <a:r>
              <a:rPr lang="en-US" sz="1700" dirty="0" err="1"/>
              <a:t>Nezbytnost</a:t>
            </a:r>
            <a:r>
              <a:rPr lang="en-US" sz="1700" dirty="0"/>
              <a:t> </a:t>
            </a:r>
            <a:r>
              <a:rPr lang="en-US" sz="1700" dirty="0" err="1"/>
              <a:t>ateismu</a:t>
            </a:r>
            <a:endParaRPr lang="en-US" sz="1700" dirty="0"/>
          </a:p>
          <a:p>
            <a:pPr marL="457189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 err="1"/>
              <a:t>první</a:t>
            </a:r>
            <a:r>
              <a:rPr lang="en-US" sz="1700" dirty="0"/>
              <a:t> </a:t>
            </a:r>
            <a:r>
              <a:rPr lang="en-US" sz="1700" dirty="0" err="1"/>
              <a:t>manželství</a:t>
            </a:r>
            <a:r>
              <a:rPr lang="en-US" sz="1700" dirty="0"/>
              <a:t> se mu </a:t>
            </a:r>
            <a:r>
              <a:rPr lang="en-US" sz="1700" dirty="0" err="1"/>
              <a:t>nevydařilo</a:t>
            </a:r>
            <a:r>
              <a:rPr lang="en-US" sz="1700" dirty="0"/>
              <a:t>, </a:t>
            </a:r>
            <a:r>
              <a:rPr lang="en-US" sz="1700" dirty="0" err="1"/>
              <a:t>svou</a:t>
            </a:r>
            <a:r>
              <a:rPr lang="en-US" sz="1700" dirty="0"/>
              <a:t> </a:t>
            </a:r>
            <a:r>
              <a:rPr lang="en-US" sz="1700" dirty="0" err="1"/>
              <a:t>ženu</a:t>
            </a:r>
            <a:r>
              <a:rPr lang="en-US" sz="1700" dirty="0"/>
              <a:t> </a:t>
            </a:r>
            <a:r>
              <a:rPr lang="en-US" sz="1700" dirty="0" err="1"/>
              <a:t>opustil</a:t>
            </a:r>
            <a:r>
              <a:rPr lang="en-US" sz="1700" dirty="0"/>
              <a:t> s Mary </a:t>
            </a:r>
            <a:r>
              <a:rPr lang="en-US" sz="1700" dirty="0" err="1"/>
              <a:t>Godwinovou</a:t>
            </a:r>
            <a:r>
              <a:rPr lang="en-US" sz="1700" dirty="0"/>
              <a:t> - </a:t>
            </a:r>
            <a:r>
              <a:rPr lang="en-US" sz="1700" dirty="0" err="1"/>
              <a:t>šestnáctiletou</a:t>
            </a:r>
            <a:r>
              <a:rPr lang="en-US" sz="1700" dirty="0"/>
              <a:t> </a:t>
            </a:r>
            <a:r>
              <a:rPr lang="en-US" sz="1700" dirty="0" err="1"/>
              <a:t>dcerou</a:t>
            </a:r>
            <a:r>
              <a:rPr lang="en-US" sz="1700" dirty="0"/>
              <a:t> </a:t>
            </a:r>
            <a:r>
              <a:rPr lang="en-US" sz="1700" dirty="0" err="1"/>
              <a:t>svého</a:t>
            </a:r>
            <a:r>
              <a:rPr lang="en-US" sz="1700" dirty="0"/>
              <a:t> </a:t>
            </a:r>
            <a:r>
              <a:rPr lang="en-US" sz="1700" dirty="0" err="1"/>
              <a:t>přítele</a:t>
            </a:r>
            <a:r>
              <a:rPr lang="en-US" sz="1700" dirty="0"/>
              <a:t> (</a:t>
            </a:r>
            <a:r>
              <a:rPr lang="en-US" sz="1700" dirty="0" err="1"/>
              <a:t>pozdější</a:t>
            </a:r>
            <a:r>
              <a:rPr lang="en-US" sz="1700" dirty="0"/>
              <a:t> </a:t>
            </a:r>
            <a:r>
              <a:rPr lang="en-US" sz="1700" dirty="0" err="1"/>
              <a:t>autorkou</a:t>
            </a:r>
            <a:r>
              <a:rPr lang="en-US" sz="1700" dirty="0"/>
              <a:t> </a:t>
            </a:r>
            <a:r>
              <a:rPr lang="en-US" sz="1700" dirty="0" err="1"/>
              <a:t>postavy</a:t>
            </a:r>
            <a:r>
              <a:rPr lang="en-US" sz="1700" dirty="0"/>
              <a:t> dr. </a:t>
            </a:r>
            <a:r>
              <a:rPr lang="en-US" sz="1700" dirty="0" err="1"/>
              <a:t>Frankensteina</a:t>
            </a:r>
            <a:r>
              <a:rPr lang="en-US" sz="1700" dirty="0"/>
              <a:t>, </a:t>
            </a:r>
            <a:r>
              <a:rPr lang="en-US" sz="1700" dirty="0" err="1"/>
              <a:t>následně</a:t>
            </a:r>
            <a:r>
              <a:rPr lang="en-US" sz="1700" dirty="0"/>
              <a:t> se s </a:t>
            </a:r>
            <a:r>
              <a:rPr lang="en-US" sz="1700" dirty="0" err="1"/>
              <a:t>ní</a:t>
            </a:r>
            <a:r>
              <a:rPr lang="en-US" sz="1700" dirty="0"/>
              <a:t> Shelley </a:t>
            </a:r>
            <a:r>
              <a:rPr lang="en-US" sz="1700" dirty="0" err="1"/>
              <a:t>oženil</a:t>
            </a:r>
            <a:r>
              <a:rPr lang="en-US" sz="1700" dirty="0"/>
              <a:t>) a </a:t>
            </a:r>
            <a:r>
              <a:rPr lang="en-US" sz="1700" dirty="0" err="1"/>
              <a:t>utekl</a:t>
            </a:r>
            <a:r>
              <a:rPr lang="en-US" sz="1700" dirty="0"/>
              <a:t> do </a:t>
            </a:r>
            <a:r>
              <a:rPr lang="en-US" sz="1700" dirty="0" err="1"/>
              <a:t>Evropy</a:t>
            </a:r>
            <a:endParaRPr lang="en-US" sz="1700" dirty="0"/>
          </a:p>
          <a:p>
            <a:pPr marL="457189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 err="1"/>
              <a:t>zde</a:t>
            </a:r>
            <a:r>
              <a:rPr lang="en-US" sz="1700" dirty="0"/>
              <a:t> se </a:t>
            </a:r>
            <a:r>
              <a:rPr lang="en-US" sz="1700" dirty="0" err="1"/>
              <a:t>poznal</a:t>
            </a:r>
            <a:r>
              <a:rPr lang="en-US" sz="1700" dirty="0"/>
              <a:t> s George </a:t>
            </a:r>
            <a:r>
              <a:rPr lang="en-US" sz="1700" dirty="0" err="1"/>
              <a:t>Gordonem</a:t>
            </a:r>
            <a:r>
              <a:rPr lang="en-US" sz="1700" dirty="0"/>
              <a:t> </a:t>
            </a:r>
            <a:r>
              <a:rPr lang="en-US" sz="1700" dirty="0" err="1"/>
              <a:t>Byronem</a:t>
            </a:r>
            <a:r>
              <a:rPr lang="en-US" sz="1700" dirty="0"/>
              <a:t>, se </a:t>
            </a:r>
            <a:r>
              <a:rPr lang="en-US" sz="1700" dirty="0" err="1"/>
              <a:t>kterým</a:t>
            </a:r>
            <a:r>
              <a:rPr lang="en-US" sz="1700" dirty="0"/>
              <a:t> se </a:t>
            </a:r>
            <a:r>
              <a:rPr lang="en-US" sz="1700" dirty="0" err="1"/>
              <a:t>rychle</a:t>
            </a:r>
            <a:r>
              <a:rPr lang="en-US" sz="1700" dirty="0"/>
              <a:t> </a:t>
            </a:r>
            <a:r>
              <a:rPr lang="en-US" sz="1700" dirty="0" err="1"/>
              <a:t>spřátelili</a:t>
            </a:r>
            <a:endParaRPr lang="en-US" sz="1700" dirty="0"/>
          </a:p>
          <a:p>
            <a:pPr marL="457189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 err="1"/>
              <a:t>po</a:t>
            </a:r>
            <a:r>
              <a:rPr lang="en-US" sz="1700" dirty="0"/>
              <a:t> </a:t>
            </a:r>
            <a:r>
              <a:rPr lang="en-US" sz="1700" dirty="0" err="1"/>
              <a:t>krátkém</a:t>
            </a:r>
            <a:r>
              <a:rPr lang="en-US" sz="1700" dirty="0"/>
              <a:t> </a:t>
            </a:r>
            <a:r>
              <a:rPr lang="en-US" sz="1700" dirty="0" err="1"/>
              <a:t>návratu</a:t>
            </a:r>
            <a:r>
              <a:rPr lang="en-US" sz="1700" dirty="0"/>
              <a:t> do </a:t>
            </a:r>
            <a:r>
              <a:rPr lang="en-US" sz="1700" dirty="0" err="1"/>
              <a:t>Anglie</a:t>
            </a:r>
            <a:r>
              <a:rPr lang="en-US" sz="1700" dirty="0"/>
              <a:t> </a:t>
            </a:r>
            <a:r>
              <a:rPr lang="en-US" sz="1700" dirty="0" err="1"/>
              <a:t>žil</a:t>
            </a:r>
            <a:r>
              <a:rPr lang="en-US" sz="1700" dirty="0"/>
              <a:t> od </a:t>
            </a:r>
            <a:r>
              <a:rPr lang="en-US" sz="1700" dirty="0" err="1"/>
              <a:t>roku</a:t>
            </a:r>
            <a:r>
              <a:rPr lang="en-US" sz="1700" dirty="0"/>
              <a:t> 1818 v </a:t>
            </a:r>
            <a:r>
              <a:rPr lang="en-US" sz="1700" dirty="0" err="1"/>
              <a:t>Itálii</a:t>
            </a:r>
            <a:r>
              <a:rPr lang="en-US" sz="1700" dirty="0"/>
              <a:t>, </a:t>
            </a:r>
            <a:r>
              <a:rPr lang="en-US" sz="1700" dirty="0" err="1"/>
              <a:t>kde</a:t>
            </a:r>
            <a:r>
              <a:rPr lang="en-US" sz="1700" dirty="0"/>
              <a:t> 8. 7. 1822 </a:t>
            </a:r>
            <a:r>
              <a:rPr lang="en-US" sz="1700" dirty="0" err="1"/>
              <a:t>zahynul</a:t>
            </a:r>
            <a:r>
              <a:rPr lang="en-US" sz="1700" dirty="0"/>
              <a:t>, </a:t>
            </a:r>
            <a:r>
              <a:rPr lang="en-US" sz="1700" dirty="0" err="1"/>
              <a:t>když</a:t>
            </a:r>
            <a:r>
              <a:rPr lang="en-US" sz="1700" dirty="0"/>
              <a:t> se </a:t>
            </a:r>
            <a:r>
              <a:rPr lang="en-US" sz="1700" dirty="0" err="1"/>
              <a:t>utopil</a:t>
            </a:r>
            <a:r>
              <a:rPr lang="en-US" sz="1700" dirty="0"/>
              <a:t>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svém</a:t>
            </a:r>
            <a:r>
              <a:rPr lang="en-US" sz="1700" dirty="0"/>
              <a:t> </a:t>
            </a:r>
            <a:r>
              <a:rPr lang="en-US" sz="1700" dirty="0" err="1"/>
              <a:t>škuneru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moři</a:t>
            </a:r>
            <a:r>
              <a:rPr lang="en-US" sz="1700" dirty="0"/>
              <a:t> </a:t>
            </a:r>
            <a:r>
              <a:rPr lang="en-US" sz="1700" dirty="0" err="1"/>
              <a:t>poblíž</a:t>
            </a:r>
            <a:r>
              <a:rPr lang="en-US" sz="1700" dirty="0"/>
              <a:t> </a:t>
            </a:r>
            <a:r>
              <a:rPr lang="en-US" sz="1700" dirty="0" err="1"/>
              <a:t>Livorna</a:t>
            </a:r>
            <a:r>
              <a:rPr lang="en-US" sz="1700" dirty="0"/>
              <a:t> v </a:t>
            </a:r>
            <a:r>
              <a:rPr lang="en-US" sz="1700" dirty="0" err="1"/>
              <a:t>severní</a:t>
            </a:r>
            <a:r>
              <a:rPr lang="en-US" sz="1700" dirty="0"/>
              <a:t> </a:t>
            </a:r>
            <a:r>
              <a:rPr lang="en-US" sz="1700" dirty="0" err="1"/>
              <a:t>Itálii</a:t>
            </a:r>
            <a:endParaRPr lang="en-US" sz="1700" dirty="0"/>
          </a:p>
          <a:p>
            <a:pPr marL="457189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 err="1"/>
              <a:t>jeho</a:t>
            </a:r>
            <a:r>
              <a:rPr lang="en-US" sz="1700" dirty="0"/>
              <a:t> </a:t>
            </a:r>
            <a:r>
              <a:rPr lang="en-US" sz="1700" dirty="0" err="1"/>
              <a:t>vyplavené</a:t>
            </a:r>
            <a:r>
              <a:rPr lang="en-US" sz="1700" dirty="0"/>
              <a:t> </a:t>
            </a:r>
            <a:r>
              <a:rPr lang="en-US" sz="1700" dirty="0" err="1"/>
              <a:t>tělo</a:t>
            </a:r>
            <a:r>
              <a:rPr lang="en-US" sz="1700" dirty="0"/>
              <a:t> </a:t>
            </a:r>
            <a:r>
              <a:rPr lang="en-US" sz="1700" dirty="0" err="1"/>
              <a:t>bylo</a:t>
            </a:r>
            <a:r>
              <a:rPr lang="en-US" sz="1700" dirty="0"/>
              <a:t> v </a:t>
            </a:r>
            <a:r>
              <a:rPr lang="en-US" sz="1700" dirty="0" err="1"/>
              <a:t>rámci</a:t>
            </a:r>
            <a:r>
              <a:rPr lang="en-US" sz="1700" dirty="0"/>
              <a:t> </a:t>
            </a:r>
            <a:r>
              <a:rPr lang="en-US" sz="1700" dirty="0" err="1"/>
              <a:t>nekonvenčního</a:t>
            </a:r>
            <a:r>
              <a:rPr lang="en-US" sz="1700" dirty="0"/>
              <a:t> </a:t>
            </a:r>
            <a:r>
              <a:rPr lang="en-US" sz="1700" dirty="0" err="1"/>
              <a:t>pohřbu</a:t>
            </a:r>
            <a:r>
              <a:rPr lang="en-US" sz="1700" dirty="0"/>
              <a:t> </a:t>
            </a:r>
            <a:r>
              <a:rPr lang="en-US" sz="1700" dirty="0" err="1"/>
              <a:t>spáleno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pláži</a:t>
            </a:r>
            <a:r>
              <a:rPr lang="en-US" sz="1700" dirty="0"/>
              <a:t>, </a:t>
            </a:r>
            <a:r>
              <a:rPr lang="en-US" sz="1700" dirty="0" err="1"/>
              <a:t>pochován</a:t>
            </a:r>
            <a:r>
              <a:rPr lang="en-US" sz="1700" dirty="0"/>
              <a:t> je v </a:t>
            </a:r>
            <a:r>
              <a:rPr lang="en-US" sz="1700" dirty="0" err="1"/>
              <a:t>Římě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766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0/07/Portrait_of_Percy_Bysshe_Shelley_by_Curran%2C_1819.jpg/220px-Portrait_of_Percy_Bysshe_Shelley_by_Curran%2C_181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56" y="1946177"/>
            <a:ext cx="2313623" cy="29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c/ce/MaryShelley.jpg/220px-MaryShelle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9" y="1789821"/>
            <a:ext cx="2111463" cy="29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Autograph Percy Bysshe Shelley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46" y="5187060"/>
            <a:ext cx="2162417" cy="7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c/c8/Shelly%27stoneRome.jpg/220px-Shelly%27stoneRom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947" y="3968049"/>
            <a:ext cx="1670491" cy="257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e/e0/The_Funeral_of_Shelley_by_Louis_Edouard_Fournie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45" y="1605942"/>
            <a:ext cx="3456384" cy="205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dnadpis 2"/>
          <p:cNvSpPr txBox="1">
            <a:spLocks/>
          </p:cNvSpPr>
          <p:nvPr/>
        </p:nvSpPr>
        <p:spPr>
          <a:xfrm>
            <a:off x="143339" y="5429117"/>
            <a:ext cx="4102658" cy="742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6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 </a:t>
            </a:r>
            <a:r>
              <a:rPr lang="cs-CZ" sz="1867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Godwinová</a:t>
            </a:r>
            <a:r>
              <a:rPr lang="cs-CZ" sz="186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67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Sheley</a:t>
            </a:r>
            <a:r>
              <a:rPr lang="cs-CZ" sz="186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už jako vdova</a:t>
            </a: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10128448" y="4534838"/>
            <a:ext cx="1632181" cy="13044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6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Shelleyho pohřeb             a náhrobní kámen</a:t>
            </a:r>
          </a:p>
        </p:txBody>
      </p:sp>
    </p:spTree>
    <p:extLst>
      <p:ext uri="{BB962C8B-B14F-4D97-AF65-F5344CB8AC3E}">
        <p14:creationId xmlns:p14="http://schemas.microsoft.com/office/powerpoint/2010/main" val="2789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95B667-4635-419A-B7D9-4E920EB70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647D812-0F5A-4DDC-A890-3D5A4BA73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54" y="658609"/>
            <a:ext cx="5284265" cy="52516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82B9A08F-46FD-49B4-AA1C-023F5DF7CD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926258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7FFA530A-28A7-492C-87A9-945FC3854C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658609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23EA44DF-1990-4BBC-B683-D08E7190E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4410" y="659524"/>
            <a:ext cx="529920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E7A5B1-D0F7-4F7C-9776-EB6BB607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913" y="981257"/>
            <a:ext cx="4648242" cy="1272593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Dílo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39C861-68D8-4C15-9F39-46814897F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913" y="2319179"/>
            <a:ext cx="4648242" cy="3240092"/>
          </a:xfrm>
        </p:spPr>
        <p:txBody>
          <a:bodyPr anchor="t">
            <a:normAutofit/>
          </a:bodyPr>
          <a:lstStyle/>
          <a:p>
            <a:r>
              <a:rPr lang="cs-CZ" sz="2000">
                <a:solidFill>
                  <a:srgbClr val="FEFFFF"/>
                </a:solidFill>
              </a:rPr>
              <a:t>Královna Mab (1813) – báseň ovlivněná osvícenstvím, vrcholí nastolením spravedlivé budoucnosti, která se řídí zákony rozumu, svobody a lásky (Mab – královna víl)</a:t>
            </a:r>
          </a:p>
          <a:p>
            <a:r>
              <a:rPr lang="cs-CZ" sz="2000">
                <a:solidFill>
                  <a:srgbClr val="FEFFFF"/>
                </a:solidFill>
              </a:rPr>
              <a:t>Óda na západní vítr (1819) – báseň s prvky přírodní lyriky, Shelley ztotožňuje obraz divoké           a bouřlivé přírody s představou lidského ducha (vítr – symbol vzpoury a nezdolnosti)</a:t>
            </a:r>
          </a:p>
          <a:p>
            <a:endParaRPr lang="cs-CZ" sz="20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7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2">
            <a:extLst>
              <a:ext uri="{FF2B5EF4-FFF2-40B4-BE49-F238E27FC236}">
                <a16:creationId xmlns:a16="http://schemas.microsoft.com/office/drawing/2014/main" id="{D91C6979-50E4-4EE2-898F-C6C12778BD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72E44FCB-1CD3-4165-BB80-B9725454FF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9091" y="4356610"/>
            <a:ext cx="542047" cy="1997228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81089C96-ABA7-4974-ACD5-74686A5534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3841" y="4214478"/>
            <a:ext cx="369761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6FA230C2-E9CA-4943-A930-10AA88473A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51746" y="4122187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CC988297-7FEA-4B53-AC29-C3E10B38F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6820" y="4214478"/>
            <a:ext cx="339126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3932437D-69C7-41AF-8DA3-28AE212E1A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122188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47C5A609-4AC8-4DED-80A9-5303643561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51447" y="4122189"/>
            <a:ext cx="7978524" cy="1647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15959" y="4327936"/>
            <a:ext cx="7450586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PERCY BYSSHE SHELLEY</a:t>
            </a:r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DÍLO – ODPOUTANÝ PROMETHEUS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51447" y="619126"/>
            <a:ext cx="10240428" cy="31931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189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 err="1"/>
              <a:t>Odpoutaný</a:t>
            </a:r>
            <a:r>
              <a:rPr lang="en-US" sz="1500" dirty="0"/>
              <a:t> Prometheus (1820) – </a:t>
            </a:r>
            <a:r>
              <a:rPr lang="en-US" sz="1500" dirty="0" err="1"/>
              <a:t>dramatická</a:t>
            </a:r>
            <a:r>
              <a:rPr lang="en-US" sz="1500" dirty="0"/>
              <a:t> </a:t>
            </a:r>
            <a:r>
              <a:rPr lang="en-US" sz="1500" dirty="0" err="1"/>
              <a:t>báseň</a:t>
            </a:r>
            <a:r>
              <a:rPr lang="en-US" sz="1500" dirty="0"/>
              <a:t>, </a:t>
            </a:r>
            <a:r>
              <a:rPr lang="en-US" sz="1500" dirty="0" err="1"/>
              <a:t>zřejmě</a:t>
            </a:r>
            <a:r>
              <a:rPr lang="en-US" sz="1500" dirty="0"/>
              <a:t> </a:t>
            </a:r>
            <a:r>
              <a:rPr lang="en-US" sz="1500" dirty="0" err="1"/>
              <a:t>nejvýznamnější</a:t>
            </a:r>
            <a:r>
              <a:rPr lang="en-US" sz="1500" dirty="0"/>
              <a:t> </a:t>
            </a:r>
            <a:r>
              <a:rPr lang="en-US" sz="1500" dirty="0" err="1"/>
              <a:t>Shelleyho</a:t>
            </a:r>
            <a:r>
              <a:rPr lang="en-US" sz="1500" dirty="0"/>
              <a:t> </a:t>
            </a:r>
            <a:r>
              <a:rPr lang="en-US" sz="1500" dirty="0" err="1"/>
              <a:t>dílo</a:t>
            </a:r>
            <a:endParaRPr lang="en-US" sz="1500" dirty="0"/>
          </a:p>
          <a:p>
            <a:pPr marL="1066773" lvl="1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 err="1"/>
              <a:t>vychází</a:t>
            </a:r>
            <a:r>
              <a:rPr lang="en-US" sz="1500" dirty="0"/>
              <a:t> z </a:t>
            </a:r>
            <a:r>
              <a:rPr lang="en-US" sz="1500" dirty="0" err="1"/>
              <a:t>antického</a:t>
            </a:r>
            <a:r>
              <a:rPr lang="en-US" sz="1500" dirty="0"/>
              <a:t> </a:t>
            </a:r>
            <a:r>
              <a:rPr lang="en-US" sz="1500" dirty="0" err="1"/>
              <a:t>příběhu</a:t>
            </a:r>
            <a:r>
              <a:rPr lang="en-US" sz="1500" dirty="0"/>
              <a:t> o </a:t>
            </a:r>
            <a:r>
              <a:rPr lang="en-US" sz="1500" dirty="0" err="1"/>
              <a:t>Prométheovi</a:t>
            </a:r>
            <a:r>
              <a:rPr lang="en-US" sz="1500" dirty="0"/>
              <a:t> – </a:t>
            </a:r>
            <a:r>
              <a:rPr lang="en-US" sz="1500" dirty="0" err="1"/>
              <a:t>potomek</a:t>
            </a:r>
            <a:r>
              <a:rPr lang="en-US" sz="1500" dirty="0"/>
              <a:t> </a:t>
            </a:r>
            <a:r>
              <a:rPr lang="en-US" sz="1500" dirty="0" err="1"/>
              <a:t>Titánů</a:t>
            </a:r>
            <a:r>
              <a:rPr lang="en-US" sz="1500" dirty="0"/>
              <a:t> (</a:t>
            </a:r>
            <a:r>
              <a:rPr lang="en-US" sz="1500" dirty="0" err="1"/>
              <a:t>děti</a:t>
            </a:r>
            <a:r>
              <a:rPr lang="en-US" sz="1500" dirty="0"/>
              <a:t> </a:t>
            </a:r>
            <a:r>
              <a:rPr lang="en-US" sz="1500" dirty="0" err="1"/>
              <a:t>matky</a:t>
            </a:r>
            <a:r>
              <a:rPr lang="en-US" sz="1500" dirty="0"/>
              <a:t> </a:t>
            </a:r>
            <a:r>
              <a:rPr lang="en-US" sz="1500" dirty="0" err="1"/>
              <a:t>země</a:t>
            </a:r>
            <a:r>
              <a:rPr lang="en-US" sz="1500" dirty="0"/>
              <a:t> a </a:t>
            </a:r>
            <a:r>
              <a:rPr lang="en-US" sz="1500" dirty="0" err="1"/>
              <a:t>boha</a:t>
            </a:r>
            <a:r>
              <a:rPr lang="en-US" sz="1500" dirty="0"/>
              <a:t> </a:t>
            </a:r>
            <a:r>
              <a:rPr lang="en-US" sz="1500" dirty="0" err="1"/>
              <a:t>nebes</a:t>
            </a:r>
            <a:r>
              <a:rPr lang="en-US" sz="1500" dirty="0"/>
              <a:t> </a:t>
            </a:r>
            <a:r>
              <a:rPr lang="en-US" sz="1500" dirty="0" err="1"/>
              <a:t>Úrana</a:t>
            </a:r>
            <a:r>
              <a:rPr lang="en-US" sz="1500" dirty="0"/>
              <a:t>), </a:t>
            </a:r>
            <a:r>
              <a:rPr lang="en-US" sz="1500" dirty="0" err="1"/>
              <a:t>který</a:t>
            </a:r>
            <a:r>
              <a:rPr lang="en-US" sz="1500" dirty="0"/>
              <a:t> </a:t>
            </a:r>
            <a:r>
              <a:rPr lang="en-US" sz="1500" dirty="0" err="1"/>
              <a:t>donesl</a:t>
            </a:r>
            <a:r>
              <a:rPr lang="en-US" sz="1500" dirty="0"/>
              <a:t> </a:t>
            </a:r>
            <a:r>
              <a:rPr lang="en-US" sz="1500" dirty="0" err="1"/>
              <a:t>lidem</a:t>
            </a:r>
            <a:r>
              <a:rPr lang="en-US" sz="1500" dirty="0"/>
              <a:t> </a:t>
            </a:r>
            <a:r>
              <a:rPr lang="en-US" sz="1500" dirty="0" err="1"/>
              <a:t>oheň</a:t>
            </a:r>
            <a:r>
              <a:rPr lang="en-US" sz="1500" dirty="0"/>
              <a:t> a </a:t>
            </a:r>
            <a:r>
              <a:rPr lang="en-US" sz="1500" dirty="0" err="1"/>
              <a:t>byl</a:t>
            </a:r>
            <a:r>
              <a:rPr lang="en-US" sz="1500" dirty="0"/>
              <a:t> za to </a:t>
            </a:r>
            <a:r>
              <a:rPr lang="en-US" sz="1500" dirty="0" err="1"/>
              <a:t>nejvyšším</a:t>
            </a:r>
            <a:r>
              <a:rPr lang="en-US" sz="1500" dirty="0"/>
              <a:t> </a:t>
            </a:r>
            <a:r>
              <a:rPr lang="en-US" sz="1500" dirty="0" err="1"/>
              <a:t>bohem</a:t>
            </a:r>
            <a:r>
              <a:rPr lang="en-US" sz="1500" dirty="0"/>
              <a:t> Diem (v </a:t>
            </a:r>
            <a:r>
              <a:rPr lang="en-US" sz="1500" dirty="0" err="1"/>
              <a:t>římské</a:t>
            </a:r>
            <a:r>
              <a:rPr lang="en-US" sz="1500" dirty="0"/>
              <a:t> </a:t>
            </a:r>
            <a:r>
              <a:rPr lang="en-US" sz="1500" dirty="0" err="1"/>
              <a:t>mytologii</a:t>
            </a:r>
            <a:r>
              <a:rPr lang="en-US" sz="1500" dirty="0"/>
              <a:t> </a:t>
            </a:r>
            <a:r>
              <a:rPr lang="en-US" sz="1500" dirty="0" err="1"/>
              <a:t>Jupiterem</a:t>
            </a:r>
            <a:r>
              <a:rPr lang="en-US" sz="1500" dirty="0"/>
              <a:t>) </a:t>
            </a:r>
            <a:r>
              <a:rPr lang="en-US" sz="1500" dirty="0" err="1"/>
              <a:t>potrestán</a:t>
            </a:r>
            <a:r>
              <a:rPr lang="en-US" sz="1500" dirty="0"/>
              <a:t> </a:t>
            </a:r>
            <a:r>
              <a:rPr lang="en-US" sz="1500" dirty="0" err="1"/>
              <a:t>přikováním</a:t>
            </a:r>
            <a:r>
              <a:rPr lang="en-US" sz="1500" dirty="0"/>
              <a:t> </a:t>
            </a:r>
            <a:r>
              <a:rPr lang="en-US" sz="1500" dirty="0" err="1"/>
              <a:t>ke</a:t>
            </a:r>
            <a:r>
              <a:rPr lang="en-US" sz="1500" dirty="0"/>
              <a:t> </a:t>
            </a:r>
            <a:r>
              <a:rPr lang="en-US" sz="1500" dirty="0" err="1"/>
              <a:t>skále</a:t>
            </a:r>
            <a:r>
              <a:rPr lang="en-US" sz="1500" dirty="0"/>
              <a:t>, </a:t>
            </a:r>
            <a:r>
              <a:rPr lang="en-US" sz="1500" dirty="0" err="1"/>
              <a:t>kde</a:t>
            </a:r>
            <a:r>
              <a:rPr lang="en-US" sz="1500" dirty="0"/>
              <a:t> mu </a:t>
            </a:r>
            <a:r>
              <a:rPr lang="en-US" sz="1500" dirty="0" err="1"/>
              <a:t>každý</a:t>
            </a:r>
            <a:r>
              <a:rPr lang="en-US" sz="1500" dirty="0"/>
              <a:t> den </a:t>
            </a:r>
            <a:r>
              <a:rPr lang="en-US" sz="1500" dirty="0" err="1"/>
              <a:t>orel</a:t>
            </a:r>
            <a:r>
              <a:rPr lang="en-US" sz="1500" dirty="0"/>
              <a:t> </a:t>
            </a:r>
            <a:r>
              <a:rPr lang="en-US" sz="1500" dirty="0" err="1"/>
              <a:t>vyrval</a:t>
            </a:r>
            <a:r>
              <a:rPr lang="en-US" sz="1500" dirty="0"/>
              <a:t> </a:t>
            </a:r>
            <a:r>
              <a:rPr lang="en-US" sz="1500" dirty="0" err="1"/>
              <a:t>játra</a:t>
            </a:r>
            <a:r>
              <a:rPr lang="en-US" sz="1500" dirty="0"/>
              <a:t>, </a:t>
            </a:r>
            <a:r>
              <a:rPr lang="en-US" sz="1500" dirty="0" err="1"/>
              <a:t>jež</a:t>
            </a:r>
            <a:r>
              <a:rPr lang="en-US" sz="1500" dirty="0"/>
              <a:t> mu </a:t>
            </a:r>
            <a:r>
              <a:rPr lang="en-US" sz="1500" dirty="0" err="1"/>
              <a:t>posléze</a:t>
            </a:r>
            <a:r>
              <a:rPr lang="en-US" sz="1500" dirty="0"/>
              <a:t> </a:t>
            </a:r>
            <a:r>
              <a:rPr lang="en-US" sz="1500" dirty="0" err="1"/>
              <a:t>zase</a:t>
            </a:r>
            <a:r>
              <a:rPr lang="en-US" sz="1500" dirty="0"/>
              <a:t> </a:t>
            </a:r>
            <a:r>
              <a:rPr lang="en-US" sz="1500" dirty="0" err="1"/>
              <a:t>dorostly</a:t>
            </a:r>
            <a:endParaRPr lang="en-US" sz="1500" dirty="0"/>
          </a:p>
          <a:p>
            <a:pPr marL="1066773" lvl="1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v </a:t>
            </a:r>
            <a:r>
              <a:rPr lang="en-US" sz="1500" dirty="0" err="1"/>
              <a:t>Shelleyho</a:t>
            </a:r>
            <a:r>
              <a:rPr lang="en-US" sz="1500" dirty="0"/>
              <a:t> </a:t>
            </a:r>
            <a:r>
              <a:rPr lang="en-US" sz="1500" dirty="0" err="1"/>
              <a:t>podání</a:t>
            </a:r>
            <a:r>
              <a:rPr lang="en-US" sz="1500" dirty="0"/>
              <a:t> </a:t>
            </a:r>
            <a:r>
              <a:rPr lang="en-US" sz="1500" dirty="0" err="1"/>
              <a:t>představuje</a:t>
            </a:r>
            <a:r>
              <a:rPr lang="en-US" sz="1500" dirty="0"/>
              <a:t> Prometheus </a:t>
            </a:r>
            <a:r>
              <a:rPr lang="en-US" sz="1500" dirty="0" err="1"/>
              <a:t>hrdinu</a:t>
            </a:r>
            <a:r>
              <a:rPr lang="en-US" sz="1500" dirty="0"/>
              <a:t> </a:t>
            </a:r>
            <a:r>
              <a:rPr lang="en-US" sz="1500" dirty="0" err="1"/>
              <a:t>ztělesňujícího</a:t>
            </a:r>
            <a:r>
              <a:rPr lang="en-US" sz="1500" dirty="0"/>
              <a:t> </a:t>
            </a:r>
            <a:r>
              <a:rPr lang="en-US" sz="1500" dirty="0" err="1"/>
              <a:t>lidskou</a:t>
            </a:r>
            <a:r>
              <a:rPr lang="en-US" sz="1500" dirty="0"/>
              <a:t> </a:t>
            </a:r>
            <a:r>
              <a:rPr lang="en-US" sz="1500" dirty="0" err="1"/>
              <a:t>touhu</a:t>
            </a:r>
            <a:r>
              <a:rPr lang="en-US" sz="1500" dirty="0"/>
              <a:t> po </a:t>
            </a:r>
            <a:r>
              <a:rPr lang="en-US" sz="1500" dirty="0" err="1"/>
              <a:t>lásce</a:t>
            </a:r>
            <a:r>
              <a:rPr lang="en-US" sz="1500" dirty="0"/>
              <a:t> a </a:t>
            </a:r>
            <a:r>
              <a:rPr lang="en-US" sz="1500" dirty="0" err="1"/>
              <a:t>dobru</a:t>
            </a:r>
            <a:r>
              <a:rPr lang="en-US" sz="1500" dirty="0"/>
              <a:t> a </a:t>
            </a:r>
            <a:r>
              <a:rPr lang="en-US" sz="1500" dirty="0" err="1"/>
              <a:t>bojujícího</a:t>
            </a:r>
            <a:r>
              <a:rPr lang="en-US" sz="1500" dirty="0"/>
              <a:t> </a:t>
            </a:r>
            <a:r>
              <a:rPr lang="en-US" sz="1500" dirty="0" err="1"/>
              <a:t>proti</a:t>
            </a:r>
            <a:r>
              <a:rPr lang="en-US" sz="1500" dirty="0"/>
              <a:t> </a:t>
            </a:r>
            <a:r>
              <a:rPr lang="en-US" sz="1500" dirty="0" err="1"/>
              <a:t>všem</a:t>
            </a:r>
            <a:r>
              <a:rPr lang="en-US" sz="1500" dirty="0"/>
              <a:t>, </a:t>
            </a:r>
            <a:r>
              <a:rPr lang="en-US" sz="1500" dirty="0" err="1"/>
              <a:t>kdo</a:t>
            </a:r>
            <a:r>
              <a:rPr lang="en-US" sz="1500" dirty="0"/>
              <a:t> </a:t>
            </a:r>
            <a:r>
              <a:rPr lang="en-US" sz="1500" dirty="0" err="1"/>
              <a:t>tomu</a:t>
            </a:r>
            <a:r>
              <a:rPr lang="en-US" sz="1500" dirty="0"/>
              <a:t> </a:t>
            </a:r>
            <a:r>
              <a:rPr lang="en-US" sz="1500" dirty="0" err="1"/>
              <a:t>brání</a:t>
            </a:r>
            <a:endParaRPr lang="en-US" sz="1500" dirty="0"/>
          </a:p>
          <a:p>
            <a:pPr marL="1066773" lvl="1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 err="1"/>
              <a:t>zatímco</a:t>
            </a:r>
            <a:r>
              <a:rPr lang="en-US" sz="1500" dirty="0"/>
              <a:t> v </a:t>
            </a:r>
            <a:r>
              <a:rPr lang="en-US" sz="1500" dirty="0" err="1"/>
              <a:t>antickém</a:t>
            </a:r>
            <a:r>
              <a:rPr lang="en-US" sz="1500" dirty="0"/>
              <a:t> </a:t>
            </a:r>
            <a:r>
              <a:rPr lang="en-US" sz="1500" dirty="0" err="1"/>
              <a:t>příběhu</a:t>
            </a:r>
            <a:r>
              <a:rPr lang="en-US" sz="1500" dirty="0"/>
              <a:t> se Prometheus </a:t>
            </a:r>
            <a:r>
              <a:rPr lang="en-US" sz="1500" dirty="0" err="1"/>
              <a:t>podvolí</a:t>
            </a:r>
            <a:r>
              <a:rPr lang="en-US" sz="1500" dirty="0"/>
              <a:t> </a:t>
            </a:r>
            <a:r>
              <a:rPr lang="en-US" sz="1500" dirty="0" err="1"/>
              <a:t>Diově</a:t>
            </a:r>
            <a:r>
              <a:rPr lang="en-US" sz="1500" dirty="0"/>
              <a:t> </a:t>
            </a:r>
            <a:r>
              <a:rPr lang="en-US" sz="1500" dirty="0" err="1"/>
              <a:t>vůli</a:t>
            </a:r>
            <a:r>
              <a:rPr lang="en-US" sz="1500" dirty="0"/>
              <a:t>, u </a:t>
            </a:r>
            <a:r>
              <a:rPr lang="en-US" sz="1500" dirty="0" err="1"/>
              <a:t>Shelleyho</a:t>
            </a:r>
            <a:r>
              <a:rPr lang="en-US" sz="1500" dirty="0"/>
              <a:t> </a:t>
            </a:r>
            <a:r>
              <a:rPr lang="en-US" sz="1500" dirty="0" err="1"/>
              <a:t>vytrvá</a:t>
            </a:r>
            <a:r>
              <a:rPr lang="en-US" sz="1500" dirty="0"/>
              <a:t> </a:t>
            </a:r>
            <a:r>
              <a:rPr lang="en-US" sz="1500" dirty="0" err="1"/>
              <a:t>až</a:t>
            </a:r>
            <a:r>
              <a:rPr lang="en-US" sz="1500" dirty="0"/>
              <a:t> do </a:t>
            </a:r>
            <a:r>
              <a:rPr lang="en-US" sz="1500" dirty="0" err="1"/>
              <a:t>Jupiterova</a:t>
            </a:r>
            <a:r>
              <a:rPr lang="en-US" sz="1500" dirty="0"/>
              <a:t> </a:t>
            </a:r>
            <a:r>
              <a:rPr lang="en-US" sz="1500" dirty="0" err="1"/>
              <a:t>sesazení</a:t>
            </a:r>
            <a:r>
              <a:rPr lang="en-US" sz="1500" dirty="0"/>
              <a:t> z </a:t>
            </a:r>
            <a:r>
              <a:rPr lang="en-US" sz="1500" dirty="0" err="1"/>
              <a:t>trůnu</a:t>
            </a:r>
            <a:r>
              <a:rPr lang="en-US" sz="1500" dirty="0"/>
              <a:t>, </a:t>
            </a:r>
            <a:r>
              <a:rPr lang="en-US" sz="1500" dirty="0" err="1"/>
              <a:t>následně</a:t>
            </a:r>
            <a:r>
              <a:rPr lang="en-US" sz="1500" dirty="0"/>
              <a:t> </a:t>
            </a:r>
            <a:r>
              <a:rPr lang="en-US" sz="1500" dirty="0" err="1"/>
              <a:t>sestoupí</a:t>
            </a:r>
            <a:r>
              <a:rPr lang="en-US" sz="1500" dirty="0"/>
              <a:t> </a:t>
            </a:r>
            <a:r>
              <a:rPr lang="en-US" sz="1500" dirty="0" err="1"/>
              <a:t>mezi</a:t>
            </a:r>
            <a:r>
              <a:rPr lang="en-US" sz="1500" dirty="0"/>
              <a:t> </a:t>
            </a:r>
            <a:r>
              <a:rPr lang="en-US" sz="1500" dirty="0" err="1"/>
              <a:t>lidi</a:t>
            </a:r>
            <a:r>
              <a:rPr lang="en-US" sz="1500" dirty="0"/>
              <a:t> </a:t>
            </a:r>
            <a:r>
              <a:rPr lang="en-US" sz="1500" dirty="0" err="1"/>
              <a:t>vytvoří</a:t>
            </a:r>
            <a:r>
              <a:rPr lang="en-US" sz="1500" dirty="0"/>
              <a:t> </a:t>
            </a:r>
            <a:r>
              <a:rPr lang="en-US" sz="1500" dirty="0" err="1"/>
              <a:t>nový</a:t>
            </a:r>
            <a:r>
              <a:rPr lang="en-US" sz="1500" dirty="0"/>
              <a:t> </a:t>
            </a:r>
            <a:r>
              <a:rPr lang="en-US" sz="1500" dirty="0" err="1"/>
              <a:t>řád</a:t>
            </a:r>
            <a:r>
              <a:rPr lang="en-US" sz="1500" dirty="0"/>
              <a:t> </a:t>
            </a:r>
            <a:r>
              <a:rPr lang="en-US" sz="1500" dirty="0" err="1"/>
              <a:t>založený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harmonii</a:t>
            </a:r>
            <a:endParaRPr lang="en-US" sz="1500" dirty="0"/>
          </a:p>
          <a:p>
            <a:pPr marL="1066773" lvl="1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 err="1"/>
              <a:t>hra</a:t>
            </a:r>
            <a:r>
              <a:rPr lang="en-US" sz="1500" dirty="0"/>
              <a:t> </a:t>
            </a:r>
            <a:r>
              <a:rPr lang="en-US" sz="1500" dirty="0" err="1"/>
              <a:t>tak</a:t>
            </a:r>
            <a:r>
              <a:rPr lang="en-US" sz="1500" dirty="0"/>
              <a:t> </a:t>
            </a:r>
            <a:r>
              <a:rPr lang="en-US" sz="1500" dirty="0" err="1"/>
              <a:t>oslavuje</a:t>
            </a:r>
            <a:r>
              <a:rPr lang="en-US" sz="1500" dirty="0"/>
              <a:t> </a:t>
            </a:r>
            <a:r>
              <a:rPr lang="en-US" sz="1500" dirty="0" err="1"/>
              <a:t>krásu</a:t>
            </a:r>
            <a:r>
              <a:rPr lang="en-US" sz="1500" dirty="0"/>
              <a:t> </a:t>
            </a:r>
            <a:r>
              <a:rPr lang="en-US" sz="1500" dirty="0" err="1"/>
              <a:t>nezdolného</a:t>
            </a:r>
            <a:r>
              <a:rPr lang="en-US" sz="1500" dirty="0"/>
              <a:t> </a:t>
            </a:r>
            <a:r>
              <a:rPr lang="en-US" sz="1500" dirty="0" err="1"/>
              <a:t>lidského</a:t>
            </a:r>
            <a:r>
              <a:rPr lang="en-US" sz="1500" dirty="0"/>
              <a:t> </a:t>
            </a:r>
            <a:r>
              <a:rPr lang="en-US" sz="1500" dirty="0" err="1"/>
              <a:t>ducha</a:t>
            </a:r>
            <a:r>
              <a:rPr lang="en-US" sz="1500" dirty="0"/>
              <a:t>, </a:t>
            </a:r>
            <a:r>
              <a:rPr lang="en-US" sz="1500" dirty="0" err="1"/>
              <a:t>předvídá</a:t>
            </a:r>
            <a:r>
              <a:rPr lang="en-US" sz="1500" dirty="0"/>
              <a:t> </a:t>
            </a:r>
            <a:r>
              <a:rPr lang="en-US" sz="1500" dirty="0" err="1"/>
              <a:t>pád</a:t>
            </a:r>
            <a:r>
              <a:rPr lang="en-US" sz="1500" dirty="0"/>
              <a:t> </a:t>
            </a:r>
            <a:r>
              <a:rPr lang="en-US" sz="1500" dirty="0" err="1"/>
              <a:t>všech</a:t>
            </a:r>
            <a:r>
              <a:rPr lang="en-US" sz="1500" dirty="0"/>
              <a:t> </a:t>
            </a:r>
            <a:r>
              <a:rPr lang="en-US" sz="1500" dirty="0" err="1"/>
              <a:t>tyranů</a:t>
            </a:r>
            <a:r>
              <a:rPr lang="en-US" sz="1500" dirty="0"/>
              <a:t> a </a:t>
            </a:r>
            <a:r>
              <a:rPr lang="en-US" sz="1500" dirty="0" err="1"/>
              <a:t>osvobození</a:t>
            </a:r>
            <a:r>
              <a:rPr lang="en-US" sz="1500" dirty="0"/>
              <a:t> </a:t>
            </a:r>
            <a:r>
              <a:rPr lang="en-US" sz="1500" dirty="0" err="1"/>
              <a:t>národů</a:t>
            </a:r>
            <a:r>
              <a:rPr lang="en-US" sz="1500" dirty="0"/>
              <a:t>     </a:t>
            </a: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13581BFA-99C5-4E44-9DE8-D2609F862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5946" y="4356610"/>
            <a:ext cx="3122079" cy="164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400"/>
              <a:t>PERCY BYSSHE SHELLEY</a:t>
            </a:r>
            <a:br>
              <a:rPr lang="en-US" sz="3400"/>
            </a:br>
            <a:r>
              <a:rPr lang="en-US" sz="3400"/>
              <a:t>DÍLO – ODPOUTANÝ PROMETHEUS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965431" y="2438400"/>
            <a:ext cx="6586489" cy="3785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</a:rPr>
              <a:t>Ten malovaný závoj, zvaný žitím</a:t>
            </a:r>
            <a:br>
              <a:rPr lang="en-US" sz="1100">
                <a:solidFill>
                  <a:schemeClr val="tx1"/>
                </a:solidFill>
              </a:rPr>
            </a:br>
            <a:r>
              <a:rPr lang="en-US" sz="1100">
                <a:solidFill>
                  <a:schemeClr val="tx1"/>
                </a:solidFill>
              </a:rPr>
              <a:t>kdys předky, který slabě napodobil</a:t>
            </a:r>
            <a:br>
              <a:rPr lang="en-US" sz="1100">
                <a:solidFill>
                  <a:schemeClr val="tx1"/>
                </a:solidFill>
              </a:rPr>
            </a:br>
            <a:r>
              <a:rPr lang="en-US" sz="1100">
                <a:solidFill>
                  <a:schemeClr val="tx1"/>
                </a:solidFill>
              </a:rPr>
              <a:t>jak barvami nedbale hozenými</a:t>
            </a:r>
            <a:br>
              <a:rPr lang="en-US" sz="1100">
                <a:solidFill>
                  <a:schemeClr val="tx1"/>
                </a:solidFill>
              </a:rPr>
            </a:br>
            <a:r>
              <a:rPr lang="en-US" sz="1100">
                <a:solidFill>
                  <a:schemeClr val="tx1"/>
                </a:solidFill>
              </a:rPr>
              <a:t>vše, čeho lidé báli se, co ždáli,</a:t>
            </a:r>
            <a:br>
              <a:rPr lang="en-US" sz="1100">
                <a:solidFill>
                  <a:schemeClr val="tx1"/>
                </a:solidFill>
              </a:rPr>
            </a:br>
            <a:r>
              <a:rPr lang="en-US" sz="1100">
                <a:solidFill>
                  <a:schemeClr val="tx1"/>
                </a:solidFill>
              </a:rPr>
              <a:t>jest roztržen. Již spadla děsná maska.</a:t>
            </a:r>
            <a:br>
              <a:rPr lang="en-US" sz="1100">
                <a:solidFill>
                  <a:schemeClr val="tx1"/>
                </a:solidFill>
              </a:rPr>
            </a:br>
            <a:r>
              <a:rPr lang="en-US" sz="1100">
                <a:solidFill>
                  <a:schemeClr val="tx1"/>
                </a:solidFill>
              </a:rPr>
              <a:t>Bez žezla volný člověk bez všech mezí,</a:t>
            </a:r>
            <a:br>
              <a:rPr lang="en-US" sz="1100">
                <a:solidFill>
                  <a:schemeClr val="tx1"/>
                </a:solidFill>
              </a:rPr>
            </a:br>
            <a:r>
              <a:rPr lang="en-US" sz="1100">
                <a:solidFill>
                  <a:schemeClr val="tx1"/>
                </a:solidFill>
              </a:rPr>
              <a:t>však člověk rovný bez kast, národností,</a:t>
            </a:r>
            <a:br>
              <a:rPr lang="en-US" sz="1100">
                <a:solidFill>
                  <a:schemeClr val="tx1"/>
                </a:solidFill>
              </a:rPr>
            </a:br>
            <a:r>
              <a:rPr lang="en-US" sz="1100">
                <a:solidFill>
                  <a:schemeClr val="tx1"/>
                </a:solidFill>
              </a:rPr>
              <a:t>prost bázně otrocké a kultů, řádů,</a:t>
            </a:r>
            <a:br>
              <a:rPr lang="en-US" sz="1100">
                <a:solidFill>
                  <a:schemeClr val="tx1"/>
                </a:solidFill>
              </a:rPr>
            </a:br>
            <a:r>
              <a:rPr lang="en-US" sz="1100">
                <a:solidFill>
                  <a:schemeClr val="tx1"/>
                </a:solidFill>
              </a:rPr>
              <a:t>král vlastní, dobrý, spravedlivý, moudrý</a:t>
            </a:r>
            <a:br>
              <a:rPr lang="en-US" sz="1100">
                <a:solidFill>
                  <a:schemeClr val="tx1"/>
                </a:solidFill>
              </a:rPr>
            </a:br>
            <a:r>
              <a:rPr lang="en-US" sz="1100">
                <a:solidFill>
                  <a:schemeClr val="tx1"/>
                </a:solidFill>
              </a:rPr>
              <a:t>a člověk vždy! Bez vášně? Nikoliv,</a:t>
            </a:r>
            <a:br>
              <a:rPr lang="en-US" sz="1100">
                <a:solidFill>
                  <a:schemeClr val="tx1"/>
                </a:solidFill>
              </a:rPr>
            </a:br>
            <a:r>
              <a:rPr lang="en-US" sz="1100">
                <a:solidFill>
                  <a:schemeClr val="tx1"/>
                </a:solidFill>
              </a:rPr>
              <a:t>však zločinů jsa prost a muk, jež byly,</a:t>
            </a:r>
            <a:br>
              <a:rPr lang="en-US" sz="1100">
                <a:solidFill>
                  <a:schemeClr val="tx1"/>
                </a:solidFill>
              </a:rPr>
            </a:br>
            <a:r>
              <a:rPr lang="en-US" sz="1100">
                <a:solidFill>
                  <a:schemeClr val="tx1"/>
                </a:solidFill>
              </a:rPr>
              <a:t>že vůle jeho chtěla je a nesla,</a:t>
            </a:r>
            <a:br>
              <a:rPr lang="en-US" sz="1100">
                <a:solidFill>
                  <a:schemeClr val="tx1"/>
                </a:solidFill>
              </a:rPr>
            </a:br>
            <a:r>
              <a:rPr lang="en-US" sz="1100">
                <a:solidFill>
                  <a:schemeClr val="tx1"/>
                </a:solidFill>
              </a:rPr>
              <a:t>ne smrti prost, ni náhod, změny, ale</a:t>
            </a:r>
            <a:br>
              <a:rPr lang="en-US" sz="1100">
                <a:solidFill>
                  <a:schemeClr val="tx1"/>
                </a:solidFill>
              </a:rPr>
            </a:br>
            <a:r>
              <a:rPr lang="en-US" sz="1100">
                <a:solidFill>
                  <a:schemeClr val="tx1"/>
                </a:solidFill>
              </a:rPr>
              <a:t>jak otroky je řídě, jsoutě svory,</a:t>
            </a:r>
            <a:br>
              <a:rPr lang="en-US" sz="1100">
                <a:solidFill>
                  <a:schemeClr val="tx1"/>
                </a:solidFill>
              </a:rPr>
            </a:br>
            <a:r>
              <a:rPr lang="en-US" sz="1100">
                <a:solidFill>
                  <a:schemeClr val="tx1"/>
                </a:solidFill>
              </a:rPr>
              <a:t>bez kterých moh' by pozvednout se k výši</a:t>
            </a:r>
            <a:br>
              <a:rPr lang="en-US" sz="1100">
                <a:solidFill>
                  <a:schemeClr val="tx1"/>
                </a:solidFill>
              </a:rPr>
            </a:br>
            <a:r>
              <a:rPr lang="en-US" sz="1100">
                <a:solidFill>
                  <a:schemeClr val="tx1"/>
                </a:solidFill>
              </a:rPr>
              <a:t>nejkrasší hvězdy v nedostupném nebi,</a:t>
            </a:r>
            <a:br>
              <a:rPr lang="en-US" sz="1100">
                <a:solidFill>
                  <a:schemeClr val="tx1"/>
                </a:solidFill>
              </a:rPr>
            </a:br>
            <a:r>
              <a:rPr lang="en-US" sz="1100">
                <a:solidFill>
                  <a:schemeClr val="tx1"/>
                </a:solidFill>
              </a:rPr>
              <a:t>jež trůní v hloubi nesmírného prázdna.</a:t>
            </a:r>
            <a:br>
              <a:rPr lang="en-US" sz="1100">
                <a:solidFill>
                  <a:schemeClr val="tx1"/>
                </a:solidFill>
              </a:rPr>
            </a:br>
            <a:r>
              <a:rPr lang="en-US" sz="1100">
                <a:solidFill>
                  <a:schemeClr val="tx1"/>
                </a:solidFill>
              </a:rPr>
              <a:t/>
            </a:r>
            <a:br>
              <a:rPr lang="en-US" sz="1100">
                <a:solidFill>
                  <a:schemeClr val="tx1"/>
                </a:solidFill>
              </a:rPr>
            </a:br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2050" name="Picture 2" descr="File:Prometheus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" r="3" b="848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2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BB4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dnadpis 2"/>
          <p:cNvSpPr txBox="1">
            <a:spLocks/>
          </p:cNvSpPr>
          <p:nvPr/>
        </p:nvSpPr>
        <p:spPr>
          <a:xfrm>
            <a:off x="20" y="6172201"/>
            <a:ext cx="4635571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3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titulní stránka prvního vydání</a:t>
            </a:r>
          </a:p>
        </p:txBody>
      </p:sp>
    </p:spTree>
    <p:extLst>
      <p:ext uri="{BB962C8B-B14F-4D97-AF65-F5344CB8AC3E}">
        <p14:creationId xmlns:p14="http://schemas.microsoft.com/office/powerpoint/2010/main" val="42025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DC64C71-457C-4CC1-8AD3-0614387FF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A48B37-9A1C-4896-809A-01B1B396C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3" y="2543175"/>
            <a:ext cx="9727006" cy="35550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sz="2400" b="1" dirty="0"/>
              <a:t>PERCY BYSSHE SHELLEY</a:t>
            </a:r>
            <a:endParaRPr lang="cs-CZ" sz="2200" b="1" dirty="0"/>
          </a:p>
          <a:p>
            <a:pPr>
              <a:buClr>
                <a:schemeClr val="tx1"/>
              </a:buClr>
            </a:pPr>
            <a:r>
              <a:rPr lang="cs-CZ" sz="2200" dirty="0"/>
              <a:t>anglický romantický básník</a:t>
            </a:r>
          </a:p>
          <a:p>
            <a:pPr>
              <a:buClr>
                <a:schemeClr val="tx1"/>
              </a:buClr>
            </a:pPr>
            <a:r>
              <a:rPr lang="cs-CZ" sz="2200" dirty="0"/>
              <a:t>žil v letech 1792 – 1822</a:t>
            </a:r>
          </a:p>
          <a:p>
            <a:pPr>
              <a:buClr>
                <a:schemeClr val="tx1"/>
              </a:buClr>
            </a:pPr>
            <a:r>
              <a:rPr lang="cs-CZ" sz="2200" dirty="0"/>
              <a:t>stejně jako Byron žil velmi bouřlivým životem, i on se aktivně hlásil k ideálům svobody a rovnosti</a:t>
            </a:r>
          </a:p>
          <a:p>
            <a:pPr>
              <a:buClr>
                <a:schemeClr val="tx1"/>
              </a:buClr>
            </a:pPr>
            <a:r>
              <a:rPr lang="cs-CZ" sz="2200" dirty="0"/>
              <a:t>tomu odpovídá i jeho dílo, z nějž je nejvýznamnější básnické drama Odpoutaný Prometheus </a:t>
            </a:r>
          </a:p>
          <a:p>
            <a:endParaRPr lang="cs-CZ" sz="2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9883F4-38D4-4D49-9B5A-C7A30FEC0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9" y="1090112"/>
            <a:ext cx="5956835" cy="82479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AEFE5E0-35BA-4054-A22C-F6BDCEFA9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386" y="5555604"/>
            <a:ext cx="3822523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6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KLÍČOVÁ SLOVA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endParaRPr lang="cs-CZ" sz="1900"/>
          </a:p>
          <a:p>
            <a:pPr>
              <a:buFont typeface="Wingdings" pitchFamily="2" charset="2"/>
              <a:buChar char="q"/>
            </a:pPr>
            <a:r>
              <a:rPr lang="cs-CZ" sz="1900" b="1"/>
              <a:t>ROMANTISMUS</a:t>
            </a:r>
          </a:p>
          <a:p>
            <a:pPr>
              <a:buFont typeface="Wingdings" pitchFamily="2" charset="2"/>
              <a:buChar char="q"/>
            </a:pPr>
            <a:r>
              <a:rPr lang="cs-CZ" sz="1900" b="1"/>
              <a:t>LITERÁRNÍ SMĚR</a:t>
            </a:r>
          </a:p>
          <a:p>
            <a:pPr>
              <a:buFont typeface="Wingdings" pitchFamily="2" charset="2"/>
              <a:buChar char="q"/>
            </a:pPr>
            <a:r>
              <a:rPr lang="cs-CZ" sz="1900" b="1"/>
              <a:t>LIDSKÁ PSYCHIKA</a:t>
            </a:r>
          </a:p>
          <a:p>
            <a:pPr>
              <a:buFont typeface="Wingdings" pitchFamily="2" charset="2"/>
              <a:buChar char="q"/>
            </a:pPr>
            <a:r>
              <a:rPr lang="cs-CZ" sz="1900" b="1"/>
              <a:t>TAJEMNO</a:t>
            </a:r>
          </a:p>
          <a:p>
            <a:pPr>
              <a:buFont typeface="Wingdings" pitchFamily="2" charset="2"/>
              <a:buChar char="q"/>
            </a:pPr>
            <a:r>
              <a:rPr lang="cs-CZ" sz="1900" b="1"/>
              <a:t>FANTASTIČNO</a:t>
            </a:r>
          </a:p>
          <a:p>
            <a:pPr>
              <a:buFont typeface="Wingdings" pitchFamily="2" charset="2"/>
              <a:buChar char="q"/>
            </a:pPr>
            <a:r>
              <a:rPr lang="cs-CZ" sz="1900" b="1"/>
              <a:t>OSUDOVOST</a:t>
            </a:r>
          </a:p>
          <a:p>
            <a:pPr>
              <a:buFont typeface="Wingdings" pitchFamily="2" charset="2"/>
              <a:buChar char="q"/>
            </a:pPr>
            <a:r>
              <a:rPr lang="cs-CZ" sz="1900" b="1"/>
              <a:t>KONTRASTY</a:t>
            </a:r>
          </a:p>
          <a:p>
            <a:pPr>
              <a:buFont typeface="Wingdings" pitchFamily="2" charset="2"/>
              <a:buChar char="q"/>
            </a:pPr>
            <a:r>
              <a:rPr lang="cs-CZ" sz="1900" b="1"/>
              <a:t>MELANCHOLIK</a:t>
            </a:r>
          </a:p>
          <a:p>
            <a:pPr>
              <a:buFont typeface="Wingdings" pitchFamily="2" charset="2"/>
              <a:buChar char="q"/>
            </a:pPr>
            <a:r>
              <a:rPr lang="cs-CZ" sz="1900" b="1"/>
              <a:t>INTELEKTUÁL</a:t>
            </a:r>
          </a:p>
          <a:p>
            <a:pPr>
              <a:buFont typeface="Wingdings" pitchFamily="2" charset="2"/>
              <a:buChar char="q"/>
            </a:pPr>
            <a:r>
              <a:rPr lang="cs-CZ" sz="1900" b="1"/>
              <a:t>EPOS</a:t>
            </a:r>
          </a:p>
          <a:p>
            <a:pPr>
              <a:buFont typeface="Wingdings" pitchFamily="2" charset="2"/>
              <a:buChar char="q"/>
            </a:pPr>
            <a:r>
              <a:rPr lang="cs-CZ" sz="1900" b="1"/>
              <a:t>EPICKÁ BÁSEŇ</a:t>
            </a:r>
            <a:endParaRPr lang="cs-CZ" sz="1900"/>
          </a:p>
          <a:p>
            <a:endParaRPr lang="cs-CZ" sz="1900"/>
          </a:p>
        </p:txBody>
      </p:sp>
    </p:spTree>
    <p:extLst>
      <p:ext uri="{BB962C8B-B14F-4D97-AF65-F5344CB8AC3E}">
        <p14:creationId xmlns:p14="http://schemas.microsoft.com/office/powerpoint/2010/main" val="236116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5560" y="3573016"/>
            <a:ext cx="8136904" cy="1800201"/>
          </a:xfrm>
        </p:spPr>
        <p:txBody>
          <a:bodyPr/>
          <a:lstStyle/>
          <a:p>
            <a:pPr algn="ctr"/>
            <a:r>
              <a:rPr lang="cs-CZ" sz="4000" b="1" dirty="0">
                <a:solidFill>
                  <a:schemeClr val="accent3">
                    <a:lumMod val="75000"/>
                  </a:schemeClr>
                </a:solidFill>
              </a:rPr>
              <a:t>GEORGE GORDON BYRON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8531" y="5517232"/>
            <a:ext cx="7117178" cy="7200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tx1">
                    <a:lumMod val="50000"/>
                  </a:schemeClr>
                </a:solidFill>
              </a:rPr>
              <a:t>[</a:t>
            </a:r>
            <a:r>
              <a:rPr lang="cs-CZ" sz="3600" b="1" dirty="0" err="1">
                <a:solidFill>
                  <a:schemeClr val="tx1">
                    <a:lumMod val="50000"/>
                  </a:schemeClr>
                </a:solidFill>
              </a:rPr>
              <a:t>džordž</a:t>
            </a:r>
            <a:r>
              <a:rPr lang="cs-CZ" sz="36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3600" b="1" dirty="0" err="1">
                <a:solidFill>
                  <a:schemeClr val="tx1">
                    <a:lumMod val="50000"/>
                  </a:schemeClr>
                </a:solidFill>
              </a:rPr>
              <a:t>górdn</a:t>
            </a:r>
            <a:r>
              <a:rPr lang="cs-CZ" sz="36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3600" b="1" dirty="0" err="1">
                <a:solidFill>
                  <a:schemeClr val="tx1">
                    <a:lumMod val="50000"/>
                  </a:schemeClr>
                </a:solidFill>
              </a:rPr>
              <a:t>bajrn</a:t>
            </a:r>
            <a:r>
              <a:rPr lang="cs-CZ" sz="3600" b="1" dirty="0">
                <a:solidFill>
                  <a:schemeClr val="tx1">
                    <a:lumMod val="50000"/>
                  </a:schemeClr>
                </a:solidFill>
              </a:rPr>
              <a:t>]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71099"/>
            <a:ext cx="2957314" cy="3915483"/>
          </a:xfrm>
          <a:prstGeom prst="ellipse">
            <a:avLst/>
          </a:prstGeom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871864" y="251806"/>
            <a:ext cx="2376264" cy="3416320"/>
          </a:xfrm>
          <a:prstGeom prst="rect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cs-CZ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typický romantický hrdina</a:t>
            </a:r>
          </a:p>
          <a:p>
            <a:pPr algn="ctr"/>
            <a:endParaRPr lang="cs-CZ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/>
            <a:endParaRPr lang="cs-CZ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cs-CZ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šlechtic proslulý svými skandály</a:t>
            </a:r>
          </a:p>
          <a:p>
            <a:pPr algn="ctr"/>
            <a:endParaRPr lang="cs-CZ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315753"/>
            <a:ext cx="2919157" cy="4027090"/>
          </a:xfrm>
          <a:prstGeom prst="ellipse">
            <a:avLst/>
          </a:prstGeom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KDO BYL </a:t>
            </a:r>
            <a:b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GEORGE GORDON BYRON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978708" y="885651"/>
            <a:ext cx="6525220" cy="46168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George Byron je typický představitel mladší generace anglického romantismu.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Pocházel ze starého šlechtického rodu pověstného skandály.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Nesl šlechtický titul lord.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Od narození kulhal, vytrénoval si však dobrou fyzickou kondici a vynikal v mnoha sportech.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V deseti letech se stal hlavou rodu Byronů.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Byl tvrdohlavý, neústupný a měl obdivuhodnou vůli. </a:t>
            </a:r>
          </a:p>
        </p:txBody>
      </p:sp>
    </p:spTree>
    <p:extLst>
      <p:ext uri="{BB962C8B-B14F-4D97-AF65-F5344CB8AC3E}">
        <p14:creationId xmlns:p14="http://schemas.microsoft.com/office/powerpoint/2010/main" val="7981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„PROTOTYP“ ROMANTICKÉHO HRDINY </a:t>
            </a:r>
          </a:p>
        </p:txBody>
      </p:sp>
      <p:sp>
        <p:nvSpPr>
          <p:cNvPr id="2" name="Obdélník 1"/>
          <p:cNvSpPr/>
          <p:nvPr/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George Gordon Byron se, díky komplikovanému porodu, narodil se </a:t>
            </a:r>
            <a:r>
              <a:rPr lang="en-US" sz="1700" u="sng">
                <a:solidFill>
                  <a:schemeClr val="tx1"/>
                </a:solidFill>
              </a:rPr>
              <a:t>zdeformovanou nohou</a:t>
            </a:r>
            <a:r>
              <a:rPr lang="en-US" sz="1700">
                <a:solidFill>
                  <a:schemeClr val="tx1"/>
                </a:solidFill>
              </a:rPr>
              <a:t>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Této odlišnosti využíval při vyprávění jako předzvěst svého prokletého osudu, ovšem zchromená noha mu působila </a:t>
            </a:r>
            <a:r>
              <a:rPr lang="en-US" sz="1700" u="sng">
                <a:solidFill>
                  <a:schemeClr val="tx1"/>
                </a:solidFill>
              </a:rPr>
              <a:t>trauma</a:t>
            </a:r>
            <a:r>
              <a:rPr lang="en-US" sz="1700">
                <a:solidFill>
                  <a:schemeClr val="tx1"/>
                </a:solidFill>
              </a:rPr>
              <a:t> jako protiklad k jeho krásné tváři.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Tuto situaci mu nezlehčovala jeho matka, která zvala do panství různé podvodné lékaře, kteří mu narovnávali kosti.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Byron též bojoval a začal vynikat nad ostatními v plavání, jízdě na koni a boxu. Jeho </a:t>
            </a:r>
            <a:r>
              <a:rPr lang="en-US" sz="1700" u="sng">
                <a:solidFill>
                  <a:schemeClr val="tx1"/>
                </a:solidFill>
              </a:rPr>
              <a:t>sebevědomí</a:t>
            </a:r>
            <a:r>
              <a:rPr lang="en-US" sz="1700">
                <a:solidFill>
                  <a:schemeClr val="tx1"/>
                </a:solidFill>
              </a:rPr>
              <a:t> rostlo.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Na školách působil jako </a:t>
            </a:r>
            <a:r>
              <a:rPr lang="en-US" sz="1700" u="sng">
                <a:solidFill>
                  <a:schemeClr val="tx1"/>
                </a:solidFill>
              </a:rPr>
              <a:t>arogantní</a:t>
            </a:r>
            <a:r>
              <a:rPr lang="en-US" sz="1700">
                <a:solidFill>
                  <a:schemeClr val="tx1"/>
                </a:solidFill>
              </a:rPr>
              <a:t> a tvrdohlavý žák, během studií na Cambridgské univerzitě byl nazván buřičem a provokatérem (jednou si přivedl na přednášku medvěda, protože mu zakázali vodit s sebou psa).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Právě na studiích se začala projevovat jeho rodinná zkaženost. Dokázal si získávat věrné přátele a vášnivé milenky, s nimiž </a:t>
            </a:r>
            <a:r>
              <a:rPr lang="en-US" sz="1700" u="sng">
                <a:solidFill>
                  <a:schemeClr val="tx1"/>
                </a:solidFill>
              </a:rPr>
              <a:t>hýřil </a:t>
            </a:r>
            <a:r>
              <a:rPr lang="en-US" sz="1700">
                <a:solidFill>
                  <a:schemeClr val="tx1"/>
                </a:solidFill>
              </a:rPr>
              <a:t>po nocích. Po večeřích nechával kolovat víno v lidské lebce a poté, co všichni usnuli, psával své básně až do ranních hodin.</a:t>
            </a:r>
          </a:p>
        </p:txBody>
      </p:sp>
    </p:spTree>
    <p:extLst>
      <p:ext uri="{BB962C8B-B14F-4D97-AF65-F5344CB8AC3E}">
        <p14:creationId xmlns:p14="http://schemas.microsoft.com/office/powerpoint/2010/main" val="15007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1A06058-3395-4FC6-89C3-12F79C993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1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576264"/>
            <a:ext cx="4362450" cy="57054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7006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314" y="3613135"/>
            <a:ext cx="1944216" cy="27043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76333" y="540558"/>
            <a:ext cx="8074742" cy="28007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</a:rPr>
              <a:t>Jako patnáctiletý se zamiloval do Mary Ann </a:t>
            </a:r>
            <a:r>
              <a:rPr lang="cs-CZ" sz="2200" dirty="0" err="1">
                <a:solidFill>
                  <a:schemeClr val="tx1"/>
                </a:solidFill>
              </a:rPr>
              <a:t>Chaworthové</a:t>
            </a:r>
            <a:r>
              <a:rPr lang="cs-CZ" sz="2200" dirty="0">
                <a:solidFill>
                  <a:schemeClr val="tx1"/>
                </a:solidFill>
              </a:rPr>
              <a:t> ze sousedství. Ona ho však odmítala a to ho hluboce ranilo.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</a:rPr>
              <a:t>Sblížil se s nevlastní sestrou Augustou, kterou velmi miloval a to tak, že se jí v roce 1814 narodila dcera.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</a:rPr>
              <a:t>V roce 1815 se podruhé oženil a zplodil druhou dceru, manželství nevydrželo.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</a:rPr>
              <a:t>Zamiloval do mladé šlechtičny Terezy </a:t>
            </a:r>
            <a:r>
              <a:rPr lang="cs-CZ" sz="2200" dirty="0" err="1">
                <a:solidFill>
                  <a:schemeClr val="tx1"/>
                </a:solidFill>
              </a:rPr>
              <a:t>Guiccoli</a:t>
            </a:r>
            <a:r>
              <a:rPr lang="cs-CZ" sz="2200" dirty="0">
                <a:solidFill>
                  <a:schemeClr val="tx1"/>
                </a:solidFill>
              </a:rPr>
              <a:t>, která kvůli Byronovi opustila manžela.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748416" y="5483409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DCERA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501336" y="3957760"/>
            <a:ext cx="165300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MARY ANN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072" y="3495719"/>
            <a:ext cx="2233864" cy="28217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90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47280" y="759805"/>
            <a:ext cx="10306520" cy="13255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POSLEDNÍ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LÉTA ŽIVOTA</a:t>
            </a:r>
          </a:p>
        </p:txBody>
      </p:sp>
      <p:pic>
        <p:nvPicPr>
          <p:cNvPr id="2050" name="Picture 2" descr="C:\Users\EU12\AppData\Local\Microsoft\Windows\Temporary Internet Files\Content.IE5\HT4TS4KI\MP9004048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4902" y="2669172"/>
            <a:ext cx="3209779" cy="320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295569" y="2494450"/>
            <a:ext cx="5471529" cy="35631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Jako člen sněmovny lordů obhajoval práva dělníků – byl v nemilosti.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Většina života v cizině (Portugalsko, Itálie, Řecko...).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Po smrti dcery a celoživotního přítele básníka Shelleyho se rozhodl vydat se na smrt - pomoci Řekům proti tureckým utlačovatelům - umírá však na morovou nákazu.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Řekové ho uznávají jako svého národního hrdinu.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992</Words>
  <Application>Microsoft Office PowerPoint</Application>
  <PresentationFormat>Širokoúhlá obrazovka</PresentationFormat>
  <Paragraphs>102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Motiv Office</vt:lpstr>
      <vt:lpstr>Anglický romantismus </vt:lpstr>
      <vt:lpstr>KLÍČOVÁ SLOVA</vt:lpstr>
      <vt:lpstr>GEORGE GORDON BYRON</vt:lpstr>
      <vt:lpstr>KDO BYL  GEORGE GORDON BYRON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ROMANTICKÝ HRDINA</vt:lpstr>
      <vt:lpstr>Childe Haroldova pouť [čajld heroldova pouť]</vt:lpstr>
      <vt:lpstr>JMENOVKA SPISOVATELE</vt:lpstr>
      <vt:lpstr>PERCY BYSSHE SHELLEY </vt:lpstr>
      <vt:lpstr>PERCY BYSSHE SHELLEY ŽIVOTNÍ OSUDY</vt:lpstr>
      <vt:lpstr>Prezentace aplikace PowerPoint</vt:lpstr>
      <vt:lpstr>Dílo</vt:lpstr>
      <vt:lpstr>PERCY BYSSHE SHELLEY DÍLO – ODPOUTANÝ PROMETHEUS </vt:lpstr>
      <vt:lpstr>PERCY BYSSHE SHELLEY DÍLO – ODPOUTANÝ PROMETHEUS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Anglický romantismus</dc:title>
  <dc:creator>Bednář Milan, nprap.</dc:creator>
  <cp:lastModifiedBy>Pavla Bednářová</cp:lastModifiedBy>
  <cp:revision>6</cp:revision>
  <dcterms:created xsi:type="dcterms:W3CDTF">2021-04-12T10:28:26Z</dcterms:created>
  <dcterms:modified xsi:type="dcterms:W3CDTF">2022-04-06T07:59:33Z</dcterms:modified>
</cp:coreProperties>
</file>