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4/22/2025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Evžen Oněgin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 třída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5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1. </a:t>
            </a:r>
            <a:r>
              <a:rPr lang="en-US" altLang="cs-CZ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Charakteristiky</a:t>
            </a:r>
            <a:r>
              <a:rPr lang="en-US" alt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postav</a:t>
            </a:r>
            <a:r>
              <a:rPr lang="en-US" altLang="cs-CZ" sz="5400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/>
            </a:r>
            <a:br>
              <a:rPr lang="en-US" altLang="cs-CZ" sz="5400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964592"/>
              </p:ext>
            </p:extLst>
          </p:nvPr>
        </p:nvGraphicFramePr>
        <p:xfrm>
          <a:off x="706582" y="2093976"/>
          <a:ext cx="10482349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910">
                  <a:extLst>
                    <a:ext uri="{9D8B030D-6E8A-4147-A177-3AD203B41FA5}">
                      <a16:colId xmlns:a16="http://schemas.microsoft.com/office/drawing/2014/main" val="3146526533"/>
                    </a:ext>
                  </a:extLst>
                </a:gridCol>
                <a:gridCol w="8258439">
                  <a:extLst>
                    <a:ext uri="{9D8B030D-6E8A-4147-A177-3AD203B41FA5}">
                      <a16:colId xmlns:a16="http://schemas.microsoft.com/office/drawing/2014/main" val="28126811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Postava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Charakteristiky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409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Evžen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Oněgin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Ironický, znuděný muž, odmítá lásku, později ji sám začne cítit</a:t>
                      </a:r>
                      <a:b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Vzdělaný, ale netečný, často se nudí</a:t>
                      </a:r>
                      <a:b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Odmítne Taťánu, ale později svého rozhodnutí lituje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763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Taťána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Larinová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Mladá dívka, citlivá, snivá, hluboce miluje</a:t>
                      </a:r>
                      <a:b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Statečná a čestná, i přes city zachová důstojnost</a:t>
                      </a:r>
                      <a:b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Píše Oněginovi upřímný dopis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7406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Vladimír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Lenskij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Básník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romantik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Přítel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Oněgina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Umírá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souboji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kvůli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Olze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207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Olga Larinová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Veselá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bezstarostná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Líbí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Lenskému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☐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Rychle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zapomíná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ztrátu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přítele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70745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06582" y="1612669"/>
            <a:ext cx="1083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Přiřaď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charakteristiky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ke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správné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postavě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. (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Zaškrtni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správné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možnosti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může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jich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být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altLang="cs-CZ" dirty="0" err="1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více</a:t>
            </a:r>
            <a:r>
              <a:rPr lang="en-US" altLang="cs-CZ" dirty="0">
                <a:latin typeface="Cambria" panose="02040503050406030204" pitchFamily="18" charset="0"/>
                <a:ea typeface="MS Mincho"/>
                <a:cs typeface="Times New Roman" panose="02020603050405020304" pitchFamily="18" charset="0"/>
              </a:rPr>
              <a:t>.)</a:t>
            </a:r>
            <a:r>
              <a:rPr lang="en-US" altLang="cs-CZ" sz="2800" dirty="0">
                <a:latin typeface="Arial" panose="020B0604020202020204" pitchFamily="34" charset="0"/>
              </a:rPr>
              <a:t/>
            </a:r>
            <a:br>
              <a:rPr lang="en-US" altLang="cs-CZ" sz="2800" dirty="0">
                <a:latin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79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524" y="224444"/>
            <a:ext cx="10058400" cy="1609344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dirty="0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2. Dopis, u</a:t>
            </a:r>
            <a:r>
              <a:rPr lang="en-US" dirty="0" err="1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kázka</a:t>
            </a:r>
            <a:r>
              <a:rPr lang="en-US" dirty="0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z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dopisu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Taťány</a:t>
            </a:r>
            <a: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cs-CZ" dirty="0">
              <a:solidFill>
                <a:srgbClr val="365F91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895" y="2021654"/>
            <a:ext cx="10750850" cy="435420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„</a:t>
            </a:r>
            <a:r>
              <a:rPr lang="en-US" dirty="0" err="1"/>
              <a:t>Píši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– co </a:t>
            </a:r>
            <a:r>
              <a:rPr lang="en-US" dirty="0" err="1"/>
              <a:t>mohu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? Co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mohu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?“</a:t>
            </a:r>
            <a:endParaRPr lang="cs-CZ" dirty="0"/>
          </a:p>
          <a:p>
            <a:r>
              <a:rPr lang="en-US" dirty="0"/>
              <a:t>a) </a:t>
            </a:r>
            <a:r>
              <a:rPr lang="en-US" dirty="0" err="1"/>
              <a:t>Jaký</a:t>
            </a:r>
            <a:r>
              <a:rPr lang="en-US" dirty="0"/>
              <a:t> </a:t>
            </a:r>
            <a:r>
              <a:rPr lang="en-US" dirty="0" err="1"/>
              <a:t>dojem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dopis</a:t>
            </a:r>
            <a:r>
              <a:rPr lang="en-US" dirty="0"/>
              <a:t> </a:t>
            </a:r>
            <a:r>
              <a:rPr lang="en-US" dirty="0" err="1"/>
              <a:t>dělá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en-US" dirty="0"/>
              <a:t>b) Co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vypovídá</a:t>
            </a:r>
            <a:r>
              <a:rPr lang="en-US" dirty="0"/>
              <a:t> o </a:t>
            </a:r>
            <a:r>
              <a:rPr lang="en-US" dirty="0" err="1"/>
              <a:t>charakteru</a:t>
            </a:r>
            <a:r>
              <a:rPr lang="en-US" dirty="0"/>
              <a:t> </a:t>
            </a:r>
            <a:r>
              <a:rPr lang="en-US" dirty="0" err="1"/>
              <a:t>Taťány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en-US" dirty="0"/>
              <a:t>c)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bys</a:t>
            </a:r>
            <a:r>
              <a:rPr lang="en-US" dirty="0"/>
              <a:t> </a:t>
            </a:r>
            <a:r>
              <a:rPr lang="en-US" dirty="0" err="1"/>
              <a:t>reagoval</a:t>
            </a:r>
            <a:r>
              <a:rPr lang="en-US" dirty="0"/>
              <a:t>/a, </a:t>
            </a:r>
            <a:r>
              <a:rPr lang="en-US" dirty="0" err="1"/>
              <a:t>kdybys</a:t>
            </a:r>
            <a:r>
              <a:rPr lang="en-US" dirty="0"/>
              <a:t> </a:t>
            </a:r>
            <a:r>
              <a:rPr lang="en-US" dirty="0" err="1"/>
              <a:t>takový</a:t>
            </a:r>
            <a:r>
              <a:rPr lang="en-US" dirty="0"/>
              <a:t> </a:t>
            </a:r>
            <a:r>
              <a:rPr lang="en-US" dirty="0" err="1"/>
              <a:t>dopis</a:t>
            </a:r>
            <a:r>
              <a:rPr lang="en-US" dirty="0"/>
              <a:t> </a:t>
            </a:r>
            <a:r>
              <a:rPr lang="en-US" dirty="0" err="1"/>
              <a:t>obdržel</a:t>
            </a:r>
            <a:r>
              <a:rPr lang="en-US" dirty="0"/>
              <a:t>/a?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10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717" y="318377"/>
            <a:ext cx="10058400" cy="1609344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3.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Filmová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ukázka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pozorování</a:t>
            </a:r>
            <a: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cs-CZ" dirty="0">
              <a:solidFill>
                <a:srgbClr val="365F91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525" y="1927721"/>
            <a:ext cx="10058400" cy="4050792"/>
          </a:xfrm>
        </p:spPr>
        <p:txBody>
          <a:bodyPr/>
          <a:lstStyle/>
          <a:p>
            <a:endParaRPr lang="cs-CZ" dirty="0" smtClean="0"/>
          </a:p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/>
              <a:t>emoce</a:t>
            </a:r>
            <a:r>
              <a:rPr lang="en-US" dirty="0"/>
              <a:t> </a:t>
            </a:r>
            <a:r>
              <a:rPr lang="en-US" dirty="0" err="1"/>
              <a:t>herečka</a:t>
            </a:r>
            <a:r>
              <a:rPr lang="en-US" dirty="0"/>
              <a:t> </a:t>
            </a:r>
            <a:r>
              <a:rPr lang="en-US" dirty="0" err="1"/>
              <a:t>vyjadřuje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čtení</a:t>
            </a:r>
            <a:r>
              <a:rPr lang="en-US" dirty="0"/>
              <a:t> </a:t>
            </a:r>
            <a:r>
              <a:rPr lang="en-US" dirty="0" err="1"/>
              <a:t>dopisu</a:t>
            </a:r>
            <a:r>
              <a:rPr lang="en-US" dirty="0" smtClean="0"/>
              <a:t>?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scéna</a:t>
            </a:r>
            <a:r>
              <a:rPr lang="en-US" dirty="0"/>
              <a:t> </a:t>
            </a:r>
            <a:r>
              <a:rPr lang="en-US" dirty="0" err="1"/>
              <a:t>působila</a:t>
            </a:r>
            <a:r>
              <a:rPr lang="en-US" dirty="0"/>
              <a:t> –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text,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jinak</a:t>
            </a:r>
            <a:r>
              <a:rPr lang="en-US" dirty="0"/>
              <a:t>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47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4.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Hodnocení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postav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vlastní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názor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cs-CZ" dirty="0">
              <a:solidFill>
                <a:srgbClr val="365F91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nejsympatičtější</a:t>
            </a:r>
            <a:r>
              <a:rPr lang="en-US" dirty="0"/>
              <a:t> a </a:t>
            </a:r>
            <a:r>
              <a:rPr lang="en-US" dirty="0" err="1"/>
              <a:t>proč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  <a:p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postavy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překvapilo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zklamalo</a:t>
            </a:r>
            <a:r>
              <a:rPr lang="en-US" dirty="0"/>
              <a:t>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postavu</a:t>
            </a:r>
            <a:r>
              <a:rPr lang="en-US" dirty="0"/>
              <a:t> </a:t>
            </a:r>
            <a:r>
              <a:rPr lang="en-US" dirty="0" err="1"/>
              <a:t>bys</a:t>
            </a:r>
            <a:r>
              <a:rPr lang="en-US" dirty="0"/>
              <a:t> </a:t>
            </a:r>
            <a:r>
              <a:rPr lang="en-US" dirty="0" err="1"/>
              <a:t>chtěl</a:t>
            </a:r>
            <a:r>
              <a:rPr lang="en-US" dirty="0"/>
              <a:t>/a </a:t>
            </a:r>
            <a:r>
              <a:rPr lang="en-US" dirty="0" err="1"/>
              <a:t>poznat</a:t>
            </a:r>
            <a:r>
              <a:rPr lang="en-US" dirty="0"/>
              <a:t> </a:t>
            </a:r>
            <a:r>
              <a:rPr lang="en-US" dirty="0" err="1"/>
              <a:t>blíže</a:t>
            </a:r>
            <a:r>
              <a:rPr lang="en-US" dirty="0"/>
              <a:t> a </a:t>
            </a:r>
            <a:r>
              <a:rPr lang="en-US" dirty="0" err="1"/>
              <a:t>proč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39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5.</a:t>
            </a:r>
            <a:r>
              <a:rPr lang="en-US" dirty="0" err="1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Dějová</a:t>
            </a:r>
            <a:r>
              <a:rPr lang="en-US" dirty="0" smtClean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osa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seřaď</a:t>
            </a:r>
            <a:r>
              <a:rPr lang="en-US" dirty="0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65F91"/>
                </a:solidFill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správně</a:t>
            </a:r>
            <a:endParaRPr lang="cs-CZ" dirty="0">
              <a:solidFill>
                <a:srgbClr val="365F91"/>
              </a:solidFill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82054"/>
              </p:ext>
            </p:extLst>
          </p:nvPr>
        </p:nvGraphicFramePr>
        <p:xfrm>
          <a:off x="936970" y="2487191"/>
          <a:ext cx="7658389" cy="3481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233">
                  <a:extLst>
                    <a:ext uri="{9D8B030D-6E8A-4147-A177-3AD203B41FA5}">
                      <a16:colId xmlns:a16="http://schemas.microsoft.com/office/drawing/2014/main" val="3527865361"/>
                    </a:ext>
                  </a:extLst>
                </a:gridCol>
                <a:gridCol w="6599156">
                  <a:extLst>
                    <a:ext uri="{9D8B030D-6E8A-4147-A177-3AD203B41FA5}">
                      <a16:colId xmlns:a16="http://schemas.microsoft.com/office/drawing/2014/main" val="2835574910"/>
                    </a:ext>
                  </a:extLst>
                </a:gridCol>
              </a:tblGrid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Pořadí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Událost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847077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Taťána píše dopis Oněginovi 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377554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Oněgin zdědí majetek po strýci a odjíždí na venkov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541437"/>
                  </a:ext>
                </a:extLst>
              </a:tr>
              <a:tr h="632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 letech se Oněgin opět setkává s Taťánou – nyní je vdaná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090601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Oněgin chladně odmítne Taťánu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391489"/>
                  </a:ext>
                </a:extLst>
              </a:tr>
              <a:tr h="632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Oněgin jí vyzná lásku, Taťána ho ale odmítá, zůstává věrná svému muži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615602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Lenskij v souboji umírá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948727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Oněgin se stává přítelem básníka Lenského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867421"/>
                  </a:ext>
                </a:extLst>
              </a:tr>
              <a:tr h="31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[  ]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Lenskij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vyzve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Oněgina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souboj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00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777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20</TotalTime>
  <Words>210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MS Gothic</vt:lpstr>
      <vt:lpstr>Arial</vt:lpstr>
      <vt:lpstr>Calibri</vt:lpstr>
      <vt:lpstr>Cambria</vt:lpstr>
      <vt:lpstr>Georgia</vt:lpstr>
      <vt:lpstr>MS Mincho</vt:lpstr>
      <vt:lpstr>Times New Roman</vt:lpstr>
      <vt:lpstr>Trebuchet MS</vt:lpstr>
      <vt:lpstr>Wingdings</vt:lpstr>
      <vt:lpstr>Dřevo</vt:lpstr>
      <vt:lpstr>Evžen Oněgin</vt:lpstr>
      <vt:lpstr>1. Charakteristiky postav </vt:lpstr>
      <vt:lpstr>2. Dopis, ukázka z dopisu Taťány </vt:lpstr>
      <vt:lpstr>3. Filmová ukázka – pozorování </vt:lpstr>
      <vt:lpstr>4. Hodnocení postav (vlastní názor) </vt:lpstr>
      <vt:lpstr>5.Dějová osa – seřaď správně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Evžen Oněgin</dc:title>
  <dc:creator>Bednářová Pavla</dc:creator>
  <cp:lastModifiedBy>Bednářová Pavla</cp:lastModifiedBy>
  <cp:revision>2</cp:revision>
  <dcterms:created xsi:type="dcterms:W3CDTF">2025-04-22T11:29:37Z</dcterms:created>
  <dcterms:modified xsi:type="dcterms:W3CDTF">2025-04-22T11:50:12Z</dcterms:modified>
</cp:coreProperties>
</file>