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4630400" cy="8229600"/>
  <p:notesSz cx="8229600" cy="14630400"/>
  <p:embeddedFontLst>
    <p:embeddedFont>
      <p:font typeface="Inter" panose="020B0604020202020204" charset="0"/>
      <p:regular r:id="rId1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7T18:46:08.304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9,'3'-1,"-1"0,1-1,-1 1,1 0,0 1,-1-1,1 0,0 1,0 0,-1-1,1 1,0 0,0 0,0 1,-1-1,1 1,0-1,0 1,-1 0,5 2,54 22,-25-4,60 46,-68-46,2 0,0-2,41 20,-45-29,0-1,0-2,1 0,0-2,0-1,28 1,171-7,-96-2,-3 2,206 4,-100 29,-149-17,88 3,-143-15,0 2,-1 1,55 18,-16-5,-40-11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7T18:46:09.564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2585 253,'1'0,"-1"0,1 0,0-1,-1 1,1 0,-1 0,1-1,-1 1,0 0,1-1,-1 1,1 0,-1-1,0 1,1-1,-1 1,0 0,1-1,-1 1,0-1,0 1,1-1,-1 1,0-1,0 0,0 1,0-1,0 1,0-1,0 1,0-1,0 1,0-1,0 0,0 1,0-1,0 1,0-1,-1 1,1-1,0 1,0-1,-1 1,1-1,0 1,-1 0,1-1,0 1,-1-1,1 1,-1 0,1-1,0 1,-1 0,1-1,-1 1,1 0,-1 0,0-1,-9-5,-1 1,0-1,0 2,-1-1,1 2,-1 0,0 0,0 1,-12-1,-6-2,-583-94,200 37,276 49,-145 4,-394 11,403-2,238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7T18:46:15.269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1,'2862'0,"-2544"16,17 1,352-18,-657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7T18:46:16.511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409 95 0,'-408'-94'0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7T18:46:17.438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7T18:46:21.884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7T18:46:22.564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27T18:46:23.307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2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FE491-BC36-7E78-BE17-B9F81ADA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F69F97-4D2C-D891-9F9A-64076686F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EB10A6-8B80-5145-3957-7345B8328A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C1BCE-1CB9-1E6C-6EF3-9BC5BAD737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27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26.png"/><Relationship Id="rId18" Type="http://schemas.openxmlformats.org/officeDocument/2006/relationships/customXml" Target="../ink/ink6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customXml" Target="../ink/ink3.xm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5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customXml" Target="../ink/ink2.xml"/><Relationship Id="rId19" Type="http://schemas.openxmlformats.org/officeDocument/2006/relationships/customXml" Target="../ink/ink7.xml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YvSFZWr001g" TargetMode="External"/><Relationship Id="rId5" Type="http://schemas.openxmlformats.org/officeDocument/2006/relationships/hyperlink" Target="https://www.youtube.com/watch?v=232B05RzkKo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957983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Michail Jurjevič Lermontov: </a:t>
            </a:r>
            <a:endParaRPr lang="cs-CZ" sz="4650" b="1" dirty="0">
              <a:solidFill>
                <a:srgbClr val="000000"/>
              </a:solidFill>
              <a:latin typeface="Arial" panose="020B0604020202020204" pitchFamily="34" charset="0"/>
              <a:ea typeface="Petrona Bold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5850"/>
              </a:lnSpc>
              <a:buNone/>
            </a:pPr>
            <a:r>
              <a:rPr lang="en-US" sz="4650" b="1" dirty="0" err="1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Básník</a:t>
            </a:r>
            <a:r>
              <a:rPr lang="cs-CZ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 </a:t>
            </a:r>
            <a:r>
              <a:rPr lang="en-US" sz="4650" b="1" dirty="0" err="1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bouřlivé</a:t>
            </a: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 duše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5309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Vydejme se na cestu životem a dílem jednoho z nejvýznamnějších ruských romantiků. Lermontov, ač zemřel mladý, zanechal nesmazatelnou stopu v světové literatuře.</a:t>
            </a:r>
            <a:endParaRPr lang="en-US" sz="175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8B64A-FA89-89F4-A43C-405673259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22" y="566289"/>
            <a:ext cx="5309490" cy="683797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00EBDD0-6B1E-5383-E403-BE3623B12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0441" y="5619631"/>
            <a:ext cx="3479959" cy="26099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4968" y="547092"/>
            <a:ext cx="5212675" cy="6515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Život básníka</a:t>
            </a:r>
            <a:endParaRPr lang="en-US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918329" y="1496378"/>
            <a:ext cx="22860" cy="6186130"/>
          </a:xfrm>
          <a:prstGeom prst="roundRect">
            <a:avLst>
              <a:gd name="adj" fmla="val 364843"/>
            </a:avLst>
          </a:prstGeom>
          <a:solidFill>
            <a:srgbClr val="B2D4E5"/>
          </a:solidFill>
          <a:ln/>
        </p:spPr>
      </p:sp>
      <p:sp>
        <p:nvSpPr>
          <p:cNvPr id="5" name="Shape 2"/>
          <p:cNvSpPr/>
          <p:nvPr/>
        </p:nvSpPr>
        <p:spPr>
          <a:xfrm>
            <a:off x="1118830" y="1931670"/>
            <a:ext cx="595670" cy="22860"/>
          </a:xfrm>
          <a:prstGeom prst="roundRect">
            <a:avLst>
              <a:gd name="adj" fmla="val 364843"/>
            </a:avLst>
          </a:prstGeom>
          <a:solidFill>
            <a:srgbClr val="B2D4E5"/>
          </a:solidFill>
          <a:ln/>
        </p:spPr>
      </p:sp>
      <p:sp>
        <p:nvSpPr>
          <p:cNvPr id="6" name="Shape 3"/>
          <p:cNvSpPr/>
          <p:nvPr/>
        </p:nvSpPr>
        <p:spPr>
          <a:xfrm>
            <a:off x="694968" y="1719739"/>
            <a:ext cx="446723" cy="446723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62000" y="1747659"/>
            <a:ext cx="312658" cy="390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1911191" y="1694855"/>
            <a:ext cx="2606278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1814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1911191" y="2139672"/>
            <a:ext cx="6537841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Narození v Moskvě do šlechtické rodiny. Jeho matka zemřela, když mu byly tři roky.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118830" y="3607237"/>
            <a:ext cx="595670" cy="22860"/>
          </a:xfrm>
          <a:prstGeom prst="roundRect">
            <a:avLst>
              <a:gd name="adj" fmla="val 364843"/>
            </a:avLst>
          </a:prstGeom>
          <a:solidFill>
            <a:srgbClr val="B2D4E5"/>
          </a:solidFill>
          <a:ln/>
        </p:spPr>
      </p:sp>
      <p:sp>
        <p:nvSpPr>
          <p:cNvPr id="11" name="Shape 8"/>
          <p:cNvSpPr/>
          <p:nvPr/>
        </p:nvSpPr>
        <p:spPr>
          <a:xfrm>
            <a:off x="694968" y="3395305"/>
            <a:ext cx="446723" cy="446723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62000" y="3423225"/>
            <a:ext cx="312658" cy="390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1911191" y="3370421"/>
            <a:ext cx="2606278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1830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1911191" y="3815239"/>
            <a:ext cx="6537841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Nástup na Moskevskou univerzitu. Začíná psát první významné básně.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118830" y="5282803"/>
            <a:ext cx="595670" cy="22860"/>
          </a:xfrm>
          <a:prstGeom prst="roundRect">
            <a:avLst>
              <a:gd name="adj" fmla="val 364843"/>
            </a:avLst>
          </a:prstGeom>
          <a:solidFill>
            <a:srgbClr val="B2D4E5"/>
          </a:solidFill>
          <a:ln/>
        </p:spPr>
      </p:sp>
      <p:sp>
        <p:nvSpPr>
          <p:cNvPr id="16" name="Shape 13"/>
          <p:cNvSpPr/>
          <p:nvPr/>
        </p:nvSpPr>
        <p:spPr>
          <a:xfrm>
            <a:off x="694968" y="5070872"/>
            <a:ext cx="446723" cy="446723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62000" y="5098792"/>
            <a:ext cx="312658" cy="390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1911191" y="5045988"/>
            <a:ext cx="2606278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1837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1911191" y="5490805"/>
            <a:ext cx="6537841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 básnické reakci na Puškinovu smrt poslán do vyhnanství na Kavkaz.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1118830" y="6958370"/>
            <a:ext cx="595670" cy="22860"/>
          </a:xfrm>
          <a:prstGeom prst="roundRect">
            <a:avLst>
              <a:gd name="adj" fmla="val 364843"/>
            </a:avLst>
          </a:prstGeom>
          <a:solidFill>
            <a:srgbClr val="B2D4E5"/>
          </a:solidFill>
          <a:ln/>
        </p:spPr>
      </p:sp>
      <p:sp>
        <p:nvSpPr>
          <p:cNvPr id="21" name="Shape 18"/>
          <p:cNvSpPr/>
          <p:nvPr/>
        </p:nvSpPr>
        <p:spPr>
          <a:xfrm>
            <a:off x="694968" y="6746438"/>
            <a:ext cx="446723" cy="446723"/>
          </a:xfrm>
          <a:prstGeom prst="roundRect">
            <a:avLst>
              <a:gd name="adj" fmla="val 18670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62000" y="6774359"/>
            <a:ext cx="312658" cy="3908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2450" dirty="0"/>
          </a:p>
        </p:txBody>
      </p:sp>
      <p:sp>
        <p:nvSpPr>
          <p:cNvPr id="23" name="Text 20"/>
          <p:cNvSpPr/>
          <p:nvPr/>
        </p:nvSpPr>
        <p:spPr>
          <a:xfrm>
            <a:off x="1911191" y="6721554"/>
            <a:ext cx="2606278" cy="325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1841</a:t>
            </a:r>
            <a:endParaRPr lang="en-US" sz="2050" dirty="0"/>
          </a:p>
        </p:txBody>
      </p:sp>
      <p:sp>
        <p:nvSpPr>
          <p:cNvPr id="24" name="Text 21"/>
          <p:cNvSpPr/>
          <p:nvPr/>
        </p:nvSpPr>
        <p:spPr>
          <a:xfrm>
            <a:off x="1911191" y="7166372"/>
            <a:ext cx="6537841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Smrt v souboji v pouhých 26 letech v Pjatigorsku.</a:t>
            </a:r>
            <a:endParaRPr lang="en-US" sz="1550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BB690EB3-7653-F45D-EFA0-8C2B3661B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-90311"/>
            <a:ext cx="630936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312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Literární odkaz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361009"/>
            <a:ext cx="2152055" cy="132468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988707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58782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Romantický hrdina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357217" y="3095982"/>
            <a:ext cx="645366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Vytvoření archetypu "zbytečného člověka" v ruské literatuře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5187077" y="3698796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3742373"/>
            <a:ext cx="4304109" cy="132468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205407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396918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Jedinečný styl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6433304" y="4477345"/>
            <a:ext cx="43368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Psychologická hloubka a reflexivní lyrika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6"/>
          <p:cNvSpPr/>
          <p:nvPr/>
        </p:nvSpPr>
        <p:spPr>
          <a:xfrm>
            <a:off x="6263164" y="5080159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123736"/>
            <a:ext cx="6456164" cy="132468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586770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350550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Kavkazská inspirace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8"/>
          <p:cNvSpPr/>
          <p:nvPr/>
        </p:nvSpPr>
        <p:spPr>
          <a:xfrm>
            <a:off x="7509272" y="5858708"/>
            <a:ext cx="36150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Exotické</a:t>
            </a: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prostředí</a:t>
            </a:r>
            <a:endParaRPr lang="cs-CZ" sz="1750" dirty="0">
              <a:solidFill>
                <a:srgbClr val="272525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v mnoha dílech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793790" y="67035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Lermontovův přínos přesahuje jeho krátký život. Ovlivnil generace ruských spisovatelů.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75A29B32-5BC7-3BEA-A0C2-9BC7B706E8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6448" y="5722620"/>
            <a:ext cx="3993952" cy="24309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6165" y="586383"/>
            <a:ext cx="5596652" cy="699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Hlavní díla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65" y="1605796"/>
            <a:ext cx="1065967" cy="158603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31933" y="1818918"/>
            <a:ext cx="2798326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Maškaráda (1835)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2131933" y="2296477"/>
            <a:ext cx="6265902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Dramatická hra o zradě, žárlivosti a intrikách ve vyšší společnosti.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65" y="3191828"/>
            <a:ext cx="1065967" cy="158603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31933" y="3404949"/>
            <a:ext cx="2798326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Démon (1839)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131933" y="3882509"/>
            <a:ext cx="6265902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Poetický příběh o padlém andělovi, který se zamiluje do smrtelnice.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65" y="4777859"/>
            <a:ext cx="1065967" cy="158603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31933" y="4990981"/>
            <a:ext cx="3091815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Hrdina naší doby (1840)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2131933" y="5468541"/>
            <a:ext cx="6265902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První psychologický román v ruské literatuře. Představuje Pečorina, "zbytečného člověka".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65" y="6363891"/>
            <a:ext cx="1065967" cy="12792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131933" y="6577013"/>
            <a:ext cx="2798326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Mcyri (1840)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2131933" y="7054572"/>
            <a:ext cx="6265902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Báseň o mladém horalovi toužícím po svobodě.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211937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Hrdina naší doby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296358"/>
            <a:ext cx="3664863" cy="2791539"/>
          </a:xfrm>
          <a:prstGeom prst="roundRect">
            <a:avLst>
              <a:gd name="adj" fmla="val 341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53079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Inovativní struktura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28224" y="3038951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Román složený z pěti povídek, vyprávěných z různých perspektiv. Chronologie je záměrně narušena.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5467" y="2296358"/>
            <a:ext cx="3664863" cy="2791539"/>
          </a:xfrm>
          <a:prstGeom prst="roundRect">
            <a:avLst>
              <a:gd name="adj" fmla="val 341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53079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Postava Pečorina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919901" y="303895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První "zbytečný člověk" ruské literatury. Inteligentní, ale cynický a neschopný najít smysl života.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3790" y="5314712"/>
            <a:ext cx="7556421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549146"/>
            <a:ext cx="312241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Psychologická hloubka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28224" y="6057305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Průkopnické dílo v oblasti vnitřní analýzy postav. Předznamenává velké ruské romány 19. století.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C897082-F352-DA25-DB53-38009F220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283" y="4522073"/>
            <a:ext cx="5424806" cy="36165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4436" y="147604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1403" y="240292"/>
            <a:ext cx="5463421" cy="682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30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Lermontovova poezie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17266" y="1330533"/>
            <a:ext cx="468273" cy="468273"/>
          </a:xfrm>
          <a:prstGeom prst="roundRect">
            <a:avLst>
              <a:gd name="adj" fmla="val 1866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66" y="1359822"/>
            <a:ext cx="327779" cy="40969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50216" y="1226258"/>
            <a:ext cx="2731651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Přírodní lyrika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132070" y="1662155"/>
            <a:ext cx="7010757" cy="665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Kavkazská krajina se stává metaforou pro vnitřní stavy. Divoká příroda odráží duševní bouře.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508923" y="2539964"/>
            <a:ext cx="468273" cy="468273"/>
          </a:xfrm>
          <a:prstGeom prst="roundRect">
            <a:avLst>
              <a:gd name="adj" fmla="val 1866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8" y="2539604"/>
            <a:ext cx="327779" cy="40969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422937" y="2433744"/>
            <a:ext cx="2731651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Milostná tematika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246286" y="2893082"/>
            <a:ext cx="7010757" cy="665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Láska často spojená s bolestí, zradou a nemožností naplnění. Melancholický podtón.</a:t>
            </a: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>
            <a:off x="587513" y="3580663"/>
            <a:ext cx="468273" cy="468273"/>
          </a:xfrm>
          <a:prstGeom prst="roundRect">
            <a:avLst>
              <a:gd name="adj" fmla="val 1866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513" y="3573838"/>
            <a:ext cx="327779" cy="40969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93184" y="3722492"/>
            <a:ext cx="2731651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Filozofické úvahy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246286" y="4262404"/>
            <a:ext cx="7010757" cy="665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Otázky lidské existence, osamělosti a místa jednotlivce ve společnosti. Hluboká existenciální témata.</a:t>
            </a:r>
            <a:endParaRPr lang="en-US" sz="1600" dirty="0"/>
          </a:p>
        </p:txBody>
      </p:sp>
      <p:sp>
        <p:nvSpPr>
          <p:cNvPr id="16" name="Shape 10"/>
          <p:cNvSpPr/>
          <p:nvPr/>
        </p:nvSpPr>
        <p:spPr>
          <a:xfrm>
            <a:off x="517772" y="4907251"/>
            <a:ext cx="468273" cy="468273"/>
          </a:xfrm>
          <a:prstGeom prst="roundRect">
            <a:avLst>
              <a:gd name="adj" fmla="val 1866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69" y="4972655"/>
            <a:ext cx="327779" cy="40969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54909" y="5108595"/>
            <a:ext cx="2731651" cy="341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b="1" dirty="0">
                <a:solidFill>
                  <a:srgbClr val="272525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Společenská kritika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2"/>
          <p:cNvSpPr/>
          <p:nvPr/>
        </p:nvSpPr>
        <p:spPr>
          <a:xfrm>
            <a:off x="1250216" y="5630340"/>
            <a:ext cx="7010757" cy="665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Satirické verše namířené proti carskému režimu. Ostré komentáře k </a:t>
            </a:r>
            <a:r>
              <a:rPr lang="en-US" sz="16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ruské společnosti.</a:t>
            </a:r>
            <a:endParaRPr lang="en-US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Rukopis 19">
                <a:extLst>
                  <a:ext uri="{FF2B5EF4-FFF2-40B4-BE49-F238E27FC236}">
                    <a16:creationId xmlns:a16="http://schemas.microsoft.com/office/drawing/2014/main" id="{79B1A3CD-4C8A-4C6D-7A8E-976508002B85}"/>
                  </a:ext>
                </a:extLst>
              </p14:cNvPr>
              <p14:cNvContentPartPr/>
              <p14:nvPr/>
            </p14:nvContentPartPr>
            <p14:xfrm>
              <a:off x="12869093" y="7898924"/>
              <a:ext cx="790560" cy="137880"/>
            </p14:xfrm>
          </p:contentPart>
        </mc:Choice>
        <mc:Fallback xmlns="">
          <p:pic>
            <p:nvPicPr>
              <p:cNvPr id="20" name="Rukopis 19">
                <a:extLst>
                  <a:ext uri="{FF2B5EF4-FFF2-40B4-BE49-F238E27FC236}">
                    <a16:creationId xmlns:a16="http://schemas.microsoft.com/office/drawing/2014/main" id="{79B1A3CD-4C8A-4C6D-7A8E-976508002B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797093" y="7754924"/>
                <a:ext cx="9342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06619BB0-059C-3E29-49A6-670B38DC0FB9}"/>
                  </a:ext>
                </a:extLst>
              </p14:cNvPr>
              <p14:cNvContentPartPr/>
              <p14:nvPr/>
            </p14:nvContentPartPr>
            <p14:xfrm>
              <a:off x="13485053" y="7833764"/>
              <a:ext cx="934560" cy="914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06619BB0-059C-3E29-49A6-670B38DC0F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413413" y="7689764"/>
                <a:ext cx="107820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8927E8E9-39FE-C33A-2B66-1F479BFEBA13}"/>
                  </a:ext>
                </a:extLst>
              </p14:cNvPr>
              <p14:cNvContentPartPr/>
              <p14:nvPr/>
            </p14:nvContentPartPr>
            <p14:xfrm>
              <a:off x="12970973" y="7958324"/>
              <a:ext cx="1523880" cy="1224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8927E8E9-39FE-C33A-2B66-1F479BFEBA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98973" y="7814684"/>
                <a:ext cx="16675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7E12FE8B-A10E-6532-D3CF-72C8D5F698B9}"/>
                  </a:ext>
                </a:extLst>
              </p14:cNvPr>
              <p14:cNvContentPartPr/>
              <p14:nvPr/>
            </p14:nvContentPartPr>
            <p14:xfrm>
              <a:off x="14359133" y="7935644"/>
              <a:ext cx="146880" cy="3420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7E12FE8B-A10E-6532-D3CF-72C8D5F698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287133" y="7792004"/>
                <a:ext cx="2905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C45A3773-B9AD-1E84-6EFE-AE27D71D6A89}"/>
                  </a:ext>
                </a:extLst>
              </p14:cNvPr>
              <p14:cNvContentPartPr/>
              <p14:nvPr/>
            </p14:nvContentPartPr>
            <p14:xfrm>
              <a:off x="14427173" y="7935644"/>
              <a:ext cx="360" cy="36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C45A3773-B9AD-1E84-6EFE-AE27D71D6A8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55173" y="7792004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C8704945-6032-6822-EED7-D507C4E622CC}"/>
                  </a:ext>
                </a:extLst>
              </p14:cNvPr>
              <p14:cNvContentPartPr/>
              <p14:nvPr/>
            </p14:nvContentPartPr>
            <p14:xfrm>
              <a:off x="4109213" y="4063844"/>
              <a:ext cx="360" cy="36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C8704945-6032-6822-EED7-D507C4E622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37213" y="3919844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6E6E556B-7056-3634-322E-34A392DBE088}"/>
                  </a:ext>
                </a:extLst>
              </p14:cNvPr>
              <p14:cNvContentPartPr/>
              <p14:nvPr/>
            </p14:nvContentPartPr>
            <p14:xfrm>
              <a:off x="6084533" y="2539604"/>
              <a:ext cx="360" cy="36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6E6E556B-7056-3634-322E-34A392DBE08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12533" y="2395964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64DB8E40-D0C2-2E15-C6BB-F8330BD47AD7}"/>
                  </a:ext>
                </a:extLst>
              </p14:cNvPr>
              <p14:cNvContentPartPr/>
              <p14:nvPr/>
            </p14:nvContentPartPr>
            <p14:xfrm>
              <a:off x="4334933" y="2020484"/>
              <a:ext cx="360" cy="36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64DB8E40-D0C2-2E15-C6BB-F8330BD47AD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62933" y="1876844"/>
                <a:ext cx="144000" cy="28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3F83A-209B-3807-3413-7915149D9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18883826-C222-B9D2-80ED-4C6752C6EE65}"/>
              </a:ext>
            </a:extLst>
          </p:cNvPr>
          <p:cNvSpPr/>
          <p:nvPr/>
        </p:nvSpPr>
        <p:spPr>
          <a:xfrm>
            <a:off x="793790" y="1211937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cs-CZ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Na smrt básníka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34C727A8-7BBB-E437-7C30-6CD734390D8A}"/>
              </a:ext>
            </a:extLst>
          </p:cNvPr>
          <p:cNvSpPr/>
          <p:nvPr/>
        </p:nvSpPr>
        <p:spPr>
          <a:xfrm>
            <a:off x="737345" y="2352806"/>
            <a:ext cx="5954197" cy="5357509"/>
          </a:xfrm>
          <a:prstGeom prst="roundRect">
            <a:avLst>
              <a:gd name="adj" fmla="val 341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93E68D32-61EB-FEC6-61E8-8E30368321B8}"/>
              </a:ext>
            </a:extLst>
          </p:cNvPr>
          <p:cNvSpPr/>
          <p:nvPr/>
        </p:nvSpPr>
        <p:spPr>
          <a:xfrm>
            <a:off x="880533" y="2530793"/>
            <a:ext cx="4242450" cy="2413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200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B6119D94-6BB8-B009-771E-2706F2B4EBE8}"/>
              </a:ext>
            </a:extLst>
          </p:cNvPr>
          <p:cNvSpPr/>
          <p:nvPr/>
        </p:nvSpPr>
        <p:spPr>
          <a:xfrm>
            <a:off x="7687733" y="1749777"/>
            <a:ext cx="6829778" cy="6389511"/>
          </a:xfrm>
          <a:prstGeom prst="roundRect">
            <a:avLst>
              <a:gd name="adj" fmla="val 3413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11ABC8F1-28ED-9DF3-8758-2914EDDD7EE4}"/>
              </a:ext>
            </a:extLst>
          </p:cNvPr>
          <p:cNvSpPr/>
          <p:nvPr/>
        </p:nvSpPr>
        <p:spPr>
          <a:xfrm>
            <a:off x="4919901" y="2619022"/>
            <a:ext cx="3195995" cy="1871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A08A30C-271A-5ABB-28D6-7E4480F91535}"/>
              </a:ext>
            </a:extLst>
          </p:cNvPr>
          <p:cNvSpPr txBox="1"/>
          <p:nvPr/>
        </p:nvSpPr>
        <p:spPr>
          <a:xfrm>
            <a:off x="1004711" y="2754489"/>
            <a:ext cx="53396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Zahynul básník, sluha cti a práva,</a:t>
            </a:r>
            <a:br>
              <a:rPr lang="cs-CZ" sz="2400" dirty="0"/>
            </a:br>
            <a:r>
              <a:rPr lang="cs-CZ" sz="2400" dirty="0"/>
              <a:t>olovo v hrudi, v žilách pomluv jed,</a:t>
            </a:r>
            <a:br>
              <a:rPr lang="cs-CZ" sz="2400" dirty="0"/>
            </a:br>
            <a:r>
              <a:rPr lang="cs-CZ" sz="2400" dirty="0"/>
              <a:t>už klesla jeho hrdá vzpurná hlava,</a:t>
            </a:r>
            <a:br>
              <a:rPr lang="cs-CZ" sz="2400" dirty="0"/>
            </a:br>
            <a:r>
              <a:rPr lang="cs-CZ" sz="2400" dirty="0"/>
              <a:t>jež nedovedla křivdu promíjet.</a:t>
            </a:r>
            <a:br>
              <a:rPr lang="cs-CZ" sz="2400" dirty="0"/>
            </a:br>
            <a:r>
              <a:rPr lang="cs-CZ" sz="2400" dirty="0"/>
              <a:t>Zteč malicherných pletich neumělo</a:t>
            </a:r>
            <a:br>
              <a:rPr lang="cs-CZ" sz="2400" dirty="0"/>
            </a:br>
            <a:r>
              <a:rPr lang="cs-CZ" sz="2400" dirty="0"/>
              <a:t>snést spravedlivé srdce poety.</a:t>
            </a:r>
            <a:br>
              <a:rPr lang="cs-CZ" sz="2400" dirty="0"/>
            </a:br>
            <a:r>
              <a:rPr lang="cs-CZ" sz="2400" dirty="0"/>
              <a:t>Zved proti světským předsudkům své čelo –</a:t>
            </a:r>
            <a:br>
              <a:rPr lang="cs-CZ" sz="2400" dirty="0"/>
            </a:br>
            <a:r>
              <a:rPr lang="cs-CZ" sz="2400" dirty="0"/>
              <a:t>a zabily ho podlé klevety.</a:t>
            </a:r>
            <a:br>
              <a:rPr lang="cs-CZ" sz="2400" dirty="0"/>
            </a:br>
            <a:r>
              <a:rPr lang="cs-CZ" sz="2400" dirty="0"/>
              <a:t>Je mrtev... K čemu jsou teď pozdní slzy,</a:t>
            </a:r>
            <a:br>
              <a:rPr lang="cs-CZ" sz="2400" dirty="0"/>
            </a:br>
            <a:r>
              <a:rPr lang="cs-CZ" sz="2400" dirty="0"/>
              <a:t>nářky a prázdné pochvaly? Jak snést</a:t>
            </a:r>
            <a:br>
              <a:rPr lang="cs-CZ" sz="2400" dirty="0"/>
            </a:br>
            <a:r>
              <a:rPr lang="cs-CZ" sz="2400" dirty="0"/>
              <a:t>omluvy, lži a všechen ten křik drzý?</a:t>
            </a:r>
            <a:br>
              <a:rPr lang="cs-CZ" sz="2400" dirty="0"/>
            </a:br>
            <a:r>
              <a:rPr lang="cs-CZ" sz="2400" dirty="0"/>
              <a:t>Osud se splnil. Dokonáno jest.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9BB1DF1-10A7-888B-B7D9-53E4860BB861}"/>
              </a:ext>
            </a:extLst>
          </p:cNvPr>
          <p:cNvSpPr txBox="1"/>
          <p:nvPr/>
        </p:nvSpPr>
        <p:spPr>
          <a:xfrm>
            <a:off x="8061087" y="2530793"/>
            <a:ext cx="5339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Vy, vy jste jeho volnou duši štvali,</a:t>
            </a:r>
            <a:br>
              <a:rPr lang="cs-CZ" sz="2400" dirty="0"/>
            </a:br>
            <a:r>
              <a:rPr lang="cs-CZ" sz="2400" dirty="0"/>
              <a:t>vám vzácný dar byl na obtíž,</a:t>
            </a:r>
            <a:br>
              <a:rPr lang="cs-CZ" sz="2400" dirty="0"/>
            </a:br>
            <a:r>
              <a:rPr lang="cs-CZ" sz="2400" dirty="0"/>
              <a:t>vy, vy jste z jiskry rozdmychali</a:t>
            </a:r>
            <a:br>
              <a:rPr lang="cs-CZ" sz="2400" dirty="0"/>
            </a:br>
            <a:r>
              <a:rPr lang="cs-CZ" sz="2400" dirty="0"/>
              <a:t>oheň, jenž dávno hrozil již.</a:t>
            </a:r>
            <a:br>
              <a:rPr lang="cs-CZ" sz="2400" dirty="0"/>
            </a:br>
            <a:r>
              <a:rPr lang="cs-CZ" sz="2400" dirty="0"/>
              <a:t>Jen veselte se nad požárem</a:t>
            </a:r>
            <a:br>
              <a:rPr lang="cs-CZ" sz="2400" dirty="0"/>
            </a:br>
            <a:r>
              <a:rPr lang="cs-CZ" sz="2400" dirty="0"/>
              <a:t>trýzně, v němž hořel tolik dní,</a:t>
            </a:r>
            <a:br>
              <a:rPr lang="cs-CZ" sz="2400" dirty="0"/>
            </a:br>
            <a:r>
              <a:rPr lang="cs-CZ" sz="2400" dirty="0"/>
              <a:t>nad jeho časně zvadlým laurem</a:t>
            </a:r>
            <a:br>
              <a:rPr lang="cs-CZ" sz="2400" dirty="0"/>
            </a:br>
            <a:r>
              <a:rPr lang="cs-CZ" sz="2400" dirty="0"/>
              <a:t>a nad vyhaslou pochodní.</a:t>
            </a:r>
          </a:p>
        </p:txBody>
      </p:sp>
    </p:spTree>
    <p:extLst>
      <p:ext uri="{BB962C8B-B14F-4D97-AF65-F5344CB8AC3E}">
        <p14:creationId xmlns:p14="http://schemas.microsoft.com/office/powerpoint/2010/main" val="18715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29803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Lermontov a Puškin</a:t>
            </a:r>
            <a:endParaRPr lang="en-US" sz="4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54103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Osudové propojení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13992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Lermontovova sláva začala básní na Puškinovu smrt. Oba zemřeli mladí v souboji.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54506" y="506979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Lermontov byl považován za Puškinova duchovního nástupce. Jejich básnické styly se však lišily.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354103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anose="020B0604020202020204" pitchFamily="34" charset="0"/>
                <a:ea typeface="Petrona Bold" pitchFamily="34" charset="-122"/>
                <a:cs typeface="Arial" panose="020B0604020202020204" pitchFamily="34" charset="0"/>
              </a:rPr>
              <a:t>Odlišný rukopis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413992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Puškin: harmonický, vyrovnaný, optimistický. Lermontov: bouřlivý, rozporuplný, pesimistický.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9521" y="506980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72525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Lermontov přinesl do ruské literatury temnější odstíny romantismu. Jeho hrdinové jsou složitější.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848DA34-68B8-2D95-EB31-64C41EA0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467" y="5524670"/>
            <a:ext cx="1711022" cy="256653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3BE27E6-B5CF-2CFC-2434-5BB04A9C7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651" y="5735492"/>
            <a:ext cx="1636549" cy="214488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FCBB614-F6D9-6141-DFE0-8B154F5C957D}"/>
              </a:ext>
            </a:extLst>
          </p:cNvPr>
          <p:cNvSpPr txBox="1"/>
          <p:nvPr/>
        </p:nvSpPr>
        <p:spPr>
          <a:xfrm>
            <a:off x="113228" y="6961463"/>
            <a:ext cx="5085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5"/>
              </a:rPr>
              <a:t>Plachta</a:t>
            </a:r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B20518D-2ABF-10A1-EEA5-E7C0EE1F9F4A}"/>
              </a:ext>
            </a:extLst>
          </p:cNvPr>
          <p:cNvSpPr txBox="1"/>
          <p:nvPr/>
        </p:nvSpPr>
        <p:spPr>
          <a:xfrm>
            <a:off x="83911" y="7522008"/>
            <a:ext cx="49709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>
                <a:hlinkClick r:id="rId6"/>
              </a:rPr>
              <a:t>Plachta, ruština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562</Words>
  <Application>Microsoft Office PowerPoint</Application>
  <PresentationFormat>Vlastní</PresentationFormat>
  <Paragraphs>70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Petrona Bold</vt:lpstr>
      <vt:lpstr>Arial</vt:lpstr>
      <vt:lpstr>Inter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Milan Bednář</cp:lastModifiedBy>
  <cp:revision>3</cp:revision>
  <dcterms:created xsi:type="dcterms:W3CDTF">2025-04-27T18:32:16Z</dcterms:created>
  <dcterms:modified xsi:type="dcterms:W3CDTF">2025-04-27T20:41:30Z</dcterms:modified>
</cp:coreProperties>
</file>