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266" r:id="rId4"/>
    <p:sldId id="259" r:id="rId5"/>
    <p:sldId id="262" r:id="rId6"/>
    <p:sldId id="267" r:id="rId7"/>
    <p:sldId id="268" r:id="rId8"/>
    <p:sldId id="269" r:id="rId9"/>
    <p:sldId id="270" r:id="rId10"/>
    <p:sldId id="271" r:id="rId11"/>
    <p:sldId id="272" r:id="rId12"/>
    <p:sldId id="264" r:id="rId13"/>
    <p:sldId id="273" r:id="rId14"/>
    <p:sldId id="274" r:id="rId15"/>
    <p:sldId id="275" r:id="rId16"/>
    <p:sldId id="276" r:id="rId17"/>
    <p:sldId id="260" r:id="rId18"/>
    <p:sldId id="277" r:id="rId19"/>
    <p:sldId id="261" r:id="rId20"/>
    <p:sldId id="263" r:id="rId2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00"/>
    <a:srgbClr val="813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/>
              <a:t>Elektronická učebnice - Základní škola Děčín VI, Na Stráni 879/2, příspěvková organizace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583E-89BF-4ECB-AA3F-75DD3E829E63}" type="datetimeFigureOut">
              <a:rPr lang="cs-CZ" smtClean="0"/>
              <a:pPr/>
              <a:t>01.04.2025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1979-99DB-4828-878C-66DC5CF305D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63028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/>
              <a:t>Elektronická učebnice - Základní škola Děčín VI, Na Stráni 879/2, příspěvková organizace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27786-DE88-4C02-A0B7-082242F2B663}" type="datetimeFigureOut">
              <a:rPr lang="cs-CZ" smtClean="0"/>
              <a:pPr/>
              <a:t>01.04.2025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757F8-8F25-4CF1-88DC-C9C420F530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21211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Víte, kdo</a:t>
            </a:r>
            <a:r>
              <a:rPr lang="cs-CZ" baseline="0" dirty="0"/>
              <a:t> způsobuje angínu, chřipku, nebo neštovice?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/>
              <a:t>Elektronická učebnice - Základní škola Děčín VI, Na Stráni 879/2, příspěvková organizace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/>
              <a:t>Elektronická učebnice - Základní škola Děčín VI, Na Stráni 879/2, příspěvková organizace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/>
              <a:t>Elektronická učebnice - Základní škola Děčín VI, Na Stráni 879/2, příspěvková organizace</a:t>
            </a:r>
          </a:p>
        </p:txBody>
      </p:sp>
    </p:spTree>
    <p:extLst>
      <p:ext uri="{BB962C8B-B14F-4D97-AF65-F5344CB8AC3E}">
        <p14:creationId xmlns:p14="http://schemas.microsoft.com/office/powerpoint/2010/main" val="1128798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/>
              <a:t>Elektronická učebnice - Základní škola Děčín VI, Na Stráni 879/2, příspěvková organizace</a:t>
            </a:r>
          </a:p>
        </p:txBody>
      </p:sp>
    </p:spTree>
    <p:extLst>
      <p:ext uri="{BB962C8B-B14F-4D97-AF65-F5344CB8AC3E}">
        <p14:creationId xmlns:p14="http://schemas.microsoft.com/office/powerpoint/2010/main" val="1818546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/>
              <a:t>Elektronická učebnice - Základní škola Děčín VI, Na Stráni 879/2, příspěvková organizace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/>
              <a:t>Elektronická učebnice - Základní škola Děčín VI, Na Stráni 879/2, příspěvková organizace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/>
              <a:t>Elektronická učebnice - Základní škola Děčín VI, Na Stráni 879/2, příspěvková organizace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6E6A-BCBB-4397-B238-D9666C12CA33}" type="datetime1">
              <a:rPr lang="cs-CZ" smtClean="0"/>
              <a:pPr/>
              <a:t>01.04.2025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4DB5B-C4F9-421B-B915-96C77EBC177D}" type="datetime1">
              <a:rPr lang="cs-CZ" smtClean="0"/>
              <a:pPr/>
              <a:t>01.04.2025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27F35-795A-4B52-AF4B-8AF9D6F591C2}" type="datetime1">
              <a:rPr lang="cs-CZ" smtClean="0"/>
              <a:pPr/>
              <a:t>01.04.2025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C2E-6E06-4E9C-9D85-8F31E0E288E6}" type="datetime1">
              <a:rPr lang="cs-CZ" smtClean="0"/>
              <a:pPr/>
              <a:t>01.04.2025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ABC8E-B95F-4149-9A9A-D11A584EB29D}" type="datetime1">
              <a:rPr lang="cs-CZ" smtClean="0"/>
              <a:pPr/>
              <a:t>01.04.2025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DED4-D2BA-48CB-B2B6-1875E7FDB29C}" type="datetime1">
              <a:rPr lang="cs-CZ" smtClean="0"/>
              <a:pPr/>
              <a:t>01.04.2025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A91E-1CCF-40B7-8986-DCBC22B998A1}" type="datetime1">
              <a:rPr lang="cs-CZ" smtClean="0"/>
              <a:pPr/>
              <a:t>01.04.2025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EE0F-07E8-4FA4-BC5E-B1097BC39F9A}" type="datetime1">
              <a:rPr lang="cs-CZ" smtClean="0"/>
              <a:pPr/>
              <a:t>01.04.2025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1AB1-11DE-4681-8765-EB93C13598AF}" type="datetime1">
              <a:rPr lang="cs-CZ" smtClean="0"/>
              <a:pPr/>
              <a:t>01.04.2025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8AF0-EED2-4674-8E08-6CB36054DDEB}" type="datetime1">
              <a:rPr lang="cs-CZ" smtClean="0"/>
              <a:pPr/>
              <a:t>01.04.2025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1AB8-A318-494C-B197-385F53BD80D4}" type="datetime1">
              <a:rPr lang="cs-CZ" smtClean="0"/>
              <a:pPr/>
              <a:t>01.04.2025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CAF81-B0B1-45DF-898B-A867B8150E23}" type="datetime1">
              <a:rPr lang="cs-CZ" smtClean="0"/>
              <a:pPr/>
              <a:t>01.04.2025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s.wikipedia.org/wiki/Soubor:Coat_of_Arms_of_Germany.svg" TargetMode="External"/><Relationship Id="rId5" Type="http://schemas.openxmlformats.org/officeDocument/2006/relationships/image" Target="../media/image3.jpeg"/><Relationship Id="rId10" Type="http://schemas.openxmlformats.org/officeDocument/2006/relationships/hyperlink" Target="https://edu.ceskatelevize.cz/video/4453-staty-evropy-nemecko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slide" Target="slide1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ElbeKM505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slide" Target="slide1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08" y="492443"/>
            <a:ext cx="2746292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  NĚMECKO </a:t>
            </a:r>
          </a:p>
        </p:txBody>
      </p:sp>
      <p:pic>
        <p:nvPicPr>
          <p:cNvPr id="17410" name="Picture 2" descr="http://www.luko2.com/images/info_nemeck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27534"/>
            <a:ext cx="3810000" cy="3810000"/>
          </a:xfrm>
          <a:prstGeom prst="rect">
            <a:avLst/>
          </a:prstGeom>
          <a:noFill/>
        </p:spPr>
      </p:pic>
      <p:pic>
        <p:nvPicPr>
          <p:cNvPr id="17412" name="Picture 4" descr="http://t3.gstatic.com/images?q=tbn:ANd9GcSP70xlvKnRo3gAcBozKkHe0zi8u1LxcDDqGO-KXvtUv_IR-V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627534"/>
            <a:ext cx="1961009" cy="1189028"/>
          </a:xfrm>
          <a:prstGeom prst="rect">
            <a:avLst/>
          </a:prstGeom>
          <a:noFill/>
        </p:spPr>
      </p:pic>
      <p:pic>
        <p:nvPicPr>
          <p:cNvPr id="17414" name="Picture 6" descr="http://www.celysvet.cz/fotky/nemecko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203598"/>
            <a:ext cx="2592288" cy="1944216"/>
          </a:xfrm>
          <a:prstGeom prst="rect">
            <a:avLst/>
          </a:prstGeom>
          <a:noFill/>
        </p:spPr>
      </p:pic>
      <p:pic>
        <p:nvPicPr>
          <p:cNvPr id="17418" name="Picture 10" descr="Znak Německa">
            <a:hlinkClick r:id="rId6" tooltip="Znak Německa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219822"/>
            <a:ext cx="857250" cy="1114425"/>
          </a:xfrm>
          <a:prstGeom prst="rect">
            <a:avLst/>
          </a:prstGeom>
          <a:noFill/>
        </p:spPr>
      </p:pic>
      <p:pic>
        <p:nvPicPr>
          <p:cNvPr id="17420" name="Picture 12" descr="http://www.worldphotopage.com/img/dresden/sk/drazdany_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1923678"/>
            <a:ext cx="1872208" cy="2496277"/>
          </a:xfrm>
          <a:prstGeom prst="rect">
            <a:avLst/>
          </a:prstGeom>
          <a:noFill/>
        </p:spPr>
      </p:pic>
      <p:pic>
        <p:nvPicPr>
          <p:cNvPr id="3" name="Picture 2" descr="http://www.sportovka-jbc.cz/img/piva/beck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1680" y="3147814"/>
            <a:ext cx="438549" cy="1328936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938FA9B-004A-C9CD-C6DF-7B6695FBE7E7}"/>
              </a:ext>
            </a:extLst>
          </p:cNvPr>
          <p:cNvSpPr txBox="1"/>
          <p:nvPr/>
        </p:nvSpPr>
        <p:spPr>
          <a:xfrm>
            <a:off x="2555776" y="4651057"/>
            <a:ext cx="4572000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cs-CZ" sz="1200" dirty="0">
                <a:hlinkClick r:id="rId10"/>
              </a:rPr>
              <a:t>Německo, video</a:t>
            </a:r>
            <a:endParaRPr lang="cs-CZ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73E7185-3044-C449-AF1B-02A7F54018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8085" y="195263"/>
            <a:ext cx="5300663" cy="59412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/>
              <a:t>Frankfurt nad Mohanem</a:t>
            </a:r>
          </a:p>
        </p:txBody>
      </p:sp>
      <p:grpSp>
        <p:nvGrpSpPr>
          <p:cNvPr id="18451" name="Group 19">
            <a:extLst>
              <a:ext uri="{FF2B5EF4-FFF2-40B4-BE49-F238E27FC236}">
                <a16:creationId xmlns:a16="http://schemas.microsoft.com/office/drawing/2014/main" id="{D2341725-052F-14CD-5BA6-FD6F2B05D43A}"/>
              </a:ext>
            </a:extLst>
          </p:cNvPr>
          <p:cNvGrpSpPr>
            <a:grpSpLocks/>
          </p:cNvGrpSpPr>
          <p:nvPr/>
        </p:nvGrpSpPr>
        <p:grpSpPr bwMode="auto">
          <a:xfrm>
            <a:off x="4680347" y="2965848"/>
            <a:ext cx="3024188" cy="2203847"/>
            <a:chOff x="2971" y="2491"/>
            <a:chExt cx="2540" cy="1851"/>
          </a:xfrm>
        </p:grpSpPr>
        <p:pic>
          <p:nvPicPr>
            <p:cNvPr id="12302" name="Picture 9">
              <a:extLst>
                <a:ext uri="{FF2B5EF4-FFF2-40B4-BE49-F238E27FC236}">
                  <a16:creationId xmlns:a16="http://schemas.microsoft.com/office/drawing/2014/main" id="{9808D434-AB8A-B072-80EA-B0DEEAB26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9" r="8627"/>
            <a:stretch>
              <a:fillRect/>
            </a:stretch>
          </p:blipFill>
          <p:spPr bwMode="auto">
            <a:xfrm>
              <a:off x="2971" y="2491"/>
              <a:ext cx="2540" cy="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3" name="Text Box 12">
              <a:extLst>
                <a:ext uri="{FF2B5EF4-FFF2-40B4-BE49-F238E27FC236}">
                  <a16:creationId xmlns:a16="http://schemas.microsoft.com/office/drawing/2014/main" id="{B2E8265C-91F1-16CA-829F-5C9B1BDC2F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3" y="4032"/>
              <a:ext cx="862" cy="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/>
                <a:t>Letiště</a:t>
              </a:r>
            </a:p>
          </p:txBody>
        </p:sp>
      </p:grpSp>
      <p:grpSp>
        <p:nvGrpSpPr>
          <p:cNvPr id="18449" name="Group 17">
            <a:extLst>
              <a:ext uri="{FF2B5EF4-FFF2-40B4-BE49-F238E27FC236}">
                <a16:creationId xmlns:a16="http://schemas.microsoft.com/office/drawing/2014/main" id="{358D18EC-3E1D-51BD-281C-36EEB259D99C}"/>
              </a:ext>
            </a:extLst>
          </p:cNvPr>
          <p:cNvGrpSpPr>
            <a:grpSpLocks/>
          </p:cNvGrpSpPr>
          <p:nvPr/>
        </p:nvGrpSpPr>
        <p:grpSpPr bwMode="auto">
          <a:xfrm>
            <a:off x="1494235" y="2950370"/>
            <a:ext cx="3077765" cy="2185988"/>
            <a:chOff x="295" y="2478"/>
            <a:chExt cx="2585" cy="1836"/>
          </a:xfrm>
        </p:grpSpPr>
        <p:pic>
          <p:nvPicPr>
            <p:cNvPr id="12300" name="Picture 7">
              <a:extLst>
                <a:ext uri="{FF2B5EF4-FFF2-40B4-BE49-F238E27FC236}">
                  <a16:creationId xmlns:a16="http://schemas.microsoft.com/office/drawing/2014/main" id="{24CD9C16-F964-4BB6-F08C-5191D4BBA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60"/>
            <a:stretch>
              <a:fillRect/>
            </a:stretch>
          </p:blipFill>
          <p:spPr bwMode="auto">
            <a:xfrm>
              <a:off x="295" y="2478"/>
              <a:ext cx="2585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Text Box 13">
              <a:extLst>
                <a:ext uri="{FF2B5EF4-FFF2-40B4-BE49-F238E27FC236}">
                  <a16:creationId xmlns:a16="http://schemas.microsoft.com/office/drawing/2014/main" id="{141D413B-65C3-EFA1-72C6-F2242135B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" y="4004"/>
              <a:ext cx="149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 dirty="0">
                  <a:solidFill>
                    <a:schemeClr val="bg1"/>
                  </a:solidFill>
                </a:rPr>
                <a:t>Večerní město</a:t>
              </a:r>
            </a:p>
          </p:txBody>
        </p:sp>
      </p:grpSp>
      <p:grpSp>
        <p:nvGrpSpPr>
          <p:cNvPr id="18450" name="Group 18">
            <a:extLst>
              <a:ext uri="{FF2B5EF4-FFF2-40B4-BE49-F238E27FC236}">
                <a16:creationId xmlns:a16="http://schemas.microsoft.com/office/drawing/2014/main" id="{0150A220-D746-25B0-B3DA-D1D4D8C90DB6}"/>
              </a:ext>
            </a:extLst>
          </p:cNvPr>
          <p:cNvGrpSpPr>
            <a:grpSpLocks/>
          </p:cNvGrpSpPr>
          <p:nvPr/>
        </p:nvGrpSpPr>
        <p:grpSpPr bwMode="auto">
          <a:xfrm>
            <a:off x="4950619" y="844154"/>
            <a:ext cx="2753916" cy="2077640"/>
            <a:chOff x="3198" y="709"/>
            <a:chExt cx="2313" cy="1745"/>
          </a:xfrm>
        </p:grpSpPr>
        <p:pic>
          <p:nvPicPr>
            <p:cNvPr id="12298" name="Picture 11">
              <a:extLst>
                <a:ext uri="{FF2B5EF4-FFF2-40B4-BE49-F238E27FC236}">
                  <a16:creationId xmlns:a16="http://schemas.microsoft.com/office/drawing/2014/main" id="{66FA113A-8754-8E86-EF4F-CCEA62176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709"/>
              <a:ext cx="2313" cy="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9" name="Text Box 14">
              <a:extLst>
                <a:ext uri="{FF2B5EF4-FFF2-40B4-BE49-F238E27FC236}">
                  <a16:creationId xmlns:a16="http://schemas.microsoft.com/office/drawing/2014/main" id="{BDCE5481-F5BC-9FB3-8002-224CF7B6A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7" y="2144"/>
              <a:ext cx="99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 dirty="0">
                  <a:solidFill>
                    <a:schemeClr val="bg1"/>
                  </a:solidFill>
                </a:rPr>
                <a:t>Centrum</a:t>
              </a:r>
            </a:p>
          </p:txBody>
        </p:sp>
      </p:grpSp>
      <p:grpSp>
        <p:nvGrpSpPr>
          <p:cNvPr id="18448" name="Group 16">
            <a:extLst>
              <a:ext uri="{FF2B5EF4-FFF2-40B4-BE49-F238E27FC236}">
                <a16:creationId xmlns:a16="http://schemas.microsoft.com/office/drawing/2014/main" id="{31AF0F0B-6D62-8CFD-2AC1-9BEADCEAA191}"/>
              </a:ext>
            </a:extLst>
          </p:cNvPr>
          <p:cNvGrpSpPr>
            <a:grpSpLocks/>
          </p:cNvGrpSpPr>
          <p:nvPr/>
        </p:nvGrpSpPr>
        <p:grpSpPr bwMode="auto">
          <a:xfrm>
            <a:off x="1494235" y="844154"/>
            <a:ext cx="3077765" cy="2096691"/>
            <a:chOff x="295" y="709"/>
            <a:chExt cx="2585" cy="1761"/>
          </a:xfrm>
        </p:grpSpPr>
        <p:pic>
          <p:nvPicPr>
            <p:cNvPr id="12296" name="Picture 5">
              <a:extLst>
                <a:ext uri="{FF2B5EF4-FFF2-40B4-BE49-F238E27FC236}">
                  <a16:creationId xmlns:a16="http://schemas.microsoft.com/office/drawing/2014/main" id="{C0F39323-A9BE-A527-C4D0-81835CAA9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709"/>
              <a:ext cx="2585" cy="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Text Box 15">
              <a:extLst>
                <a:ext uri="{FF2B5EF4-FFF2-40B4-BE49-F238E27FC236}">
                  <a16:creationId xmlns:a16="http://schemas.microsoft.com/office/drawing/2014/main" id="{93BEBB68-BBF3-F63F-D603-89689C738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2160"/>
              <a:ext cx="108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 dirty="0">
                  <a:solidFill>
                    <a:schemeClr val="bg1"/>
                  </a:solidFill>
                </a:rPr>
                <a:t>Panorama</a:t>
              </a:r>
            </a:p>
          </p:txBody>
        </p:sp>
      </p:grpSp>
      <p:sp>
        <p:nvSpPr>
          <p:cNvPr id="12295" name="AutoShape 2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8FEEF45-4AE8-F14F-746E-432312FD9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766" y="86917"/>
            <a:ext cx="216694" cy="32504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78" name="Group 22">
            <a:extLst>
              <a:ext uri="{FF2B5EF4-FFF2-40B4-BE49-F238E27FC236}">
                <a16:creationId xmlns:a16="http://schemas.microsoft.com/office/drawing/2014/main" id="{D1693F5A-6370-2284-D20B-F771DB06EE72}"/>
              </a:ext>
            </a:extLst>
          </p:cNvPr>
          <p:cNvGrpSpPr>
            <a:grpSpLocks/>
          </p:cNvGrpSpPr>
          <p:nvPr/>
        </p:nvGrpSpPr>
        <p:grpSpPr bwMode="auto">
          <a:xfrm>
            <a:off x="4625579" y="2892028"/>
            <a:ext cx="3240881" cy="2255043"/>
            <a:chOff x="2925" y="2429"/>
            <a:chExt cx="2722" cy="1894"/>
          </a:xfrm>
        </p:grpSpPr>
        <p:pic>
          <p:nvPicPr>
            <p:cNvPr id="13326" name="Picture 11">
              <a:extLst>
                <a:ext uri="{FF2B5EF4-FFF2-40B4-BE49-F238E27FC236}">
                  <a16:creationId xmlns:a16="http://schemas.microsoft.com/office/drawing/2014/main" id="{B76274ED-B55D-3538-F5C9-A0BCE4051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429"/>
              <a:ext cx="2722" cy="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7" name="Text Box 15">
              <a:extLst>
                <a:ext uri="{FF2B5EF4-FFF2-40B4-BE49-F238E27FC236}">
                  <a16:creationId xmlns:a16="http://schemas.microsoft.com/office/drawing/2014/main" id="{50CEAEC0-2F90-A82D-450E-E3F3C73019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1" y="3974"/>
              <a:ext cx="726" cy="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/>
                <a:t>Labe</a:t>
              </a:r>
            </a:p>
          </p:txBody>
        </p:sp>
      </p:grpSp>
      <p:grpSp>
        <p:nvGrpSpPr>
          <p:cNvPr id="19477" name="Group 21">
            <a:extLst>
              <a:ext uri="{FF2B5EF4-FFF2-40B4-BE49-F238E27FC236}">
                <a16:creationId xmlns:a16="http://schemas.microsoft.com/office/drawing/2014/main" id="{82D8E628-0AF6-3562-192E-3798DE1757BD}"/>
              </a:ext>
            </a:extLst>
          </p:cNvPr>
          <p:cNvGrpSpPr>
            <a:grpSpLocks/>
          </p:cNvGrpSpPr>
          <p:nvPr/>
        </p:nvGrpSpPr>
        <p:grpSpPr bwMode="auto">
          <a:xfrm>
            <a:off x="1549004" y="2828926"/>
            <a:ext cx="2969419" cy="2603898"/>
            <a:chOff x="341" y="2376"/>
            <a:chExt cx="2494" cy="2187"/>
          </a:xfrm>
        </p:grpSpPr>
        <p:pic>
          <p:nvPicPr>
            <p:cNvPr id="13324" name="Picture 9">
              <a:extLst>
                <a:ext uri="{FF2B5EF4-FFF2-40B4-BE49-F238E27FC236}">
                  <a16:creationId xmlns:a16="http://schemas.microsoft.com/office/drawing/2014/main" id="{980EB879-EF80-1ECA-C7AB-1E549C2C0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" y="2376"/>
              <a:ext cx="2494" cy="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5" name="Text Box 16">
              <a:extLst>
                <a:ext uri="{FF2B5EF4-FFF2-40B4-BE49-F238E27FC236}">
                  <a16:creationId xmlns:a16="http://schemas.microsoft.com/office/drawing/2014/main" id="{4EA9E3F7-922E-044D-AE39-4A4906254E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0" y="4020"/>
              <a:ext cx="875" cy="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/>
                <a:t>Muzeum</a:t>
              </a:r>
            </a:p>
          </p:txBody>
        </p:sp>
      </p:grpSp>
      <p:grpSp>
        <p:nvGrpSpPr>
          <p:cNvPr id="19476" name="Group 20">
            <a:extLst>
              <a:ext uri="{FF2B5EF4-FFF2-40B4-BE49-F238E27FC236}">
                <a16:creationId xmlns:a16="http://schemas.microsoft.com/office/drawing/2014/main" id="{FB167C23-B73F-752F-1793-BFFA0A5C2CDB}"/>
              </a:ext>
            </a:extLst>
          </p:cNvPr>
          <p:cNvGrpSpPr>
            <a:grpSpLocks/>
          </p:cNvGrpSpPr>
          <p:nvPr/>
        </p:nvGrpSpPr>
        <p:grpSpPr bwMode="auto">
          <a:xfrm>
            <a:off x="4625579" y="344092"/>
            <a:ext cx="3240881" cy="2524125"/>
            <a:chOff x="2925" y="289"/>
            <a:chExt cx="2722" cy="2120"/>
          </a:xfrm>
        </p:grpSpPr>
        <p:pic>
          <p:nvPicPr>
            <p:cNvPr id="13322" name="Picture 7">
              <a:extLst>
                <a:ext uri="{FF2B5EF4-FFF2-40B4-BE49-F238E27FC236}">
                  <a16:creationId xmlns:a16="http://schemas.microsoft.com/office/drawing/2014/main" id="{6CB8F311-E9AA-2011-DE39-6D39286FB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89"/>
              <a:ext cx="2722" cy="2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3" name="Text Box 17">
              <a:extLst>
                <a:ext uri="{FF2B5EF4-FFF2-40B4-BE49-F238E27FC236}">
                  <a16:creationId xmlns:a16="http://schemas.microsoft.com/office/drawing/2014/main" id="{19CF8F4A-D7BD-C80B-9AFC-5F072F625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2" y="2099"/>
              <a:ext cx="875" cy="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/>
                <a:t>Zwinger</a:t>
              </a:r>
            </a:p>
          </p:txBody>
        </p:sp>
      </p:grpSp>
      <p:sp>
        <p:nvSpPr>
          <p:cNvPr id="19458" name="Rectangle 2">
            <a:extLst>
              <a:ext uri="{FF2B5EF4-FFF2-40B4-BE49-F238E27FC236}">
                <a16:creationId xmlns:a16="http://schemas.microsoft.com/office/drawing/2014/main" id="{E1B72F21-722B-0DF1-0079-1C28D12CC5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119" y="33338"/>
            <a:ext cx="3301604" cy="63936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/>
              <a:t>Drážďany</a:t>
            </a:r>
          </a:p>
        </p:txBody>
      </p:sp>
      <p:sp>
        <p:nvSpPr>
          <p:cNvPr id="13318" name="AutoShape 1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7A8732B-3BCB-F12F-939B-85E65FF3B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766" y="86917"/>
            <a:ext cx="216694" cy="32504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350"/>
          </a:p>
        </p:txBody>
      </p:sp>
      <p:grpSp>
        <p:nvGrpSpPr>
          <p:cNvPr id="19475" name="Group 19">
            <a:extLst>
              <a:ext uri="{FF2B5EF4-FFF2-40B4-BE49-F238E27FC236}">
                <a16:creationId xmlns:a16="http://schemas.microsoft.com/office/drawing/2014/main" id="{4FD3433D-2762-7F4D-CBB1-DFF6D75EB08B}"/>
              </a:ext>
            </a:extLst>
          </p:cNvPr>
          <p:cNvGrpSpPr>
            <a:grpSpLocks/>
          </p:cNvGrpSpPr>
          <p:nvPr/>
        </p:nvGrpSpPr>
        <p:grpSpPr bwMode="auto">
          <a:xfrm>
            <a:off x="1331119" y="573881"/>
            <a:ext cx="3186113" cy="2420541"/>
            <a:chOff x="158" y="482"/>
            <a:chExt cx="2676" cy="2033"/>
          </a:xfrm>
        </p:grpSpPr>
        <p:pic>
          <p:nvPicPr>
            <p:cNvPr id="13320" name="Picture 5">
              <a:extLst>
                <a:ext uri="{FF2B5EF4-FFF2-40B4-BE49-F238E27FC236}">
                  <a16:creationId xmlns:a16="http://schemas.microsoft.com/office/drawing/2014/main" id="{B8D0627E-8FF6-1103-63FC-E1BA80648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482"/>
              <a:ext cx="2676" cy="1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 Box 14">
              <a:extLst>
                <a:ext uri="{FF2B5EF4-FFF2-40B4-BE49-F238E27FC236}">
                  <a16:creationId xmlns:a16="http://schemas.microsoft.com/office/drawing/2014/main" id="{B4029999-E8A9-D852-FE85-1CB8A88010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" y="2205"/>
              <a:ext cx="875" cy="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/>
                <a:t>Zámek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428498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Co si řekneme nového?</a:t>
            </a:r>
          </a:p>
        </p:txBody>
      </p:sp>
      <p:cxnSp>
        <p:nvCxnSpPr>
          <p:cNvPr id="15" name="Přímá spojnice 14"/>
          <p:cNvCxnSpPr/>
          <p:nvPr/>
        </p:nvCxnSpPr>
        <p:spPr>
          <a:xfrm>
            <a:off x="7308304" y="20676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107504" y="1131590"/>
            <a:ext cx="5688632" cy="3744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Německo je nejvyspělejším státem Evropy.</a:t>
            </a:r>
          </a:p>
          <a:p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Hlavním městem Německa je Berlín, nejvýznamnější památkou je Braniborská brána.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Německo je druhým nejlidnatějším státem Evropy - žije zde 80 mil. obyvatel.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 severu země jsou převážně nížiny, zatímco na jihu převládá hornatý povrch (Alpy).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Německo je členem mezinárodních organizací EU, NATO, OSN.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Protékají jím řeky Rýn, Dunaj, Labe (to se na území Německa vlévá do moře.)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Pěstuje se převážně chmel, ovoce, brambory, obiloviny, kolem Rýna i vinná réva.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Těží se hlavně černé a hnědé uhlí, draselné soli. 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Průmysl – především dopravní, výroba piva a chemických výrobků.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484560"/>
            <a:ext cx="238125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76199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6">
            <a:extLst>
              <a:ext uri="{FF2B5EF4-FFF2-40B4-BE49-F238E27FC236}">
                <a16:creationId xmlns:a16="http://schemas.microsoft.com/office/drawing/2014/main" id="{11D2C0BF-E945-D079-D9D0-EB25565EA588}"/>
              </a:ext>
            </a:extLst>
          </p:cNvPr>
          <p:cNvGrpSpPr>
            <a:grpSpLocks/>
          </p:cNvGrpSpPr>
          <p:nvPr/>
        </p:nvGrpSpPr>
        <p:grpSpPr bwMode="auto">
          <a:xfrm>
            <a:off x="539552" y="111454"/>
            <a:ext cx="3157538" cy="2307431"/>
            <a:chOff x="137" y="222"/>
            <a:chExt cx="2652" cy="1938"/>
          </a:xfrm>
        </p:grpSpPr>
        <p:pic>
          <p:nvPicPr>
            <p:cNvPr id="16397" name="Picture 5">
              <a:extLst>
                <a:ext uri="{FF2B5EF4-FFF2-40B4-BE49-F238E27FC236}">
                  <a16:creationId xmlns:a16="http://schemas.microsoft.com/office/drawing/2014/main" id="{C8044D64-B652-1F2E-03D7-AF599D21E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" y="222"/>
              <a:ext cx="2652" cy="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8" name="Text Box 12">
              <a:extLst>
                <a:ext uri="{FF2B5EF4-FFF2-40B4-BE49-F238E27FC236}">
                  <a16:creationId xmlns:a16="http://schemas.microsoft.com/office/drawing/2014/main" id="{B0109595-0991-1EFF-3BA5-1ADFCE377E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5" y="284"/>
              <a:ext cx="104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 dirty="0"/>
                <a:t>těžba uhlí</a:t>
              </a:r>
            </a:p>
          </p:txBody>
        </p:sp>
      </p:grpSp>
      <p:grpSp>
        <p:nvGrpSpPr>
          <p:cNvPr id="16387" name="Group 18">
            <a:extLst>
              <a:ext uri="{FF2B5EF4-FFF2-40B4-BE49-F238E27FC236}">
                <a16:creationId xmlns:a16="http://schemas.microsoft.com/office/drawing/2014/main" id="{38A03BFD-682B-D9A7-D244-DD06F8F2EEEC}"/>
              </a:ext>
            </a:extLst>
          </p:cNvPr>
          <p:cNvGrpSpPr>
            <a:grpSpLocks/>
          </p:cNvGrpSpPr>
          <p:nvPr/>
        </p:nvGrpSpPr>
        <p:grpSpPr bwMode="auto">
          <a:xfrm>
            <a:off x="4642921" y="2646130"/>
            <a:ext cx="3078956" cy="2349103"/>
            <a:chOff x="3061" y="2221"/>
            <a:chExt cx="2586" cy="1973"/>
          </a:xfrm>
        </p:grpSpPr>
        <p:pic>
          <p:nvPicPr>
            <p:cNvPr id="16395" name="Picture 11">
              <a:extLst>
                <a:ext uri="{FF2B5EF4-FFF2-40B4-BE49-F238E27FC236}">
                  <a16:creationId xmlns:a16="http://schemas.microsoft.com/office/drawing/2014/main" id="{04E12BD7-E219-4F56-857A-07CB6B88E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221"/>
              <a:ext cx="2586" cy="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6" name="Text Box 13">
              <a:extLst>
                <a:ext uri="{FF2B5EF4-FFF2-40B4-BE49-F238E27FC236}">
                  <a16:creationId xmlns:a16="http://schemas.microsoft.com/office/drawing/2014/main" id="{386A7BB2-91ED-E13D-6576-870EFB3F3A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0" y="3884"/>
              <a:ext cx="184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/>
                <a:t>spotřební průmysl</a:t>
              </a:r>
            </a:p>
          </p:txBody>
        </p:sp>
      </p:grpSp>
      <p:grpSp>
        <p:nvGrpSpPr>
          <p:cNvPr id="16388" name="Group 17">
            <a:extLst>
              <a:ext uri="{FF2B5EF4-FFF2-40B4-BE49-F238E27FC236}">
                <a16:creationId xmlns:a16="http://schemas.microsoft.com/office/drawing/2014/main" id="{3C31AE23-219B-4FDE-50E5-0B9360BBAAB5}"/>
              </a:ext>
            </a:extLst>
          </p:cNvPr>
          <p:cNvGrpSpPr>
            <a:grpSpLocks/>
          </p:cNvGrpSpPr>
          <p:nvPr/>
        </p:nvGrpSpPr>
        <p:grpSpPr bwMode="auto">
          <a:xfrm>
            <a:off x="827584" y="2646033"/>
            <a:ext cx="3456384" cy="2312194"/>
            <a:chOff x="113" y="2236"/>
            <a:chExt cx="2903" cy="1942"/>
          </a:xfrm>
        </p:grpSpPr>
        <p:pic>
          <p:nvPicPr>
            <p:cNvPr id="16393" name="Picture 9">
              <a:extLst>
                <a:ext uri="{FF2B5EF4-FFF2-40B4-BE49-F238E27FC236}">
                  <a16:creationId xmlns:a16="http://schemas.microsoft.com/office/drawing/2014/main" id="{9E2C2009-369B-4F88-A312-F571B896F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236"/>
              <a:ext cx="2903" cy="1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Text Box 14">
              <a:extLst>
                <a:ext uri="{FF2B5EF4-FFF2-40B4-BE49-F238E27FC236}">
                  <a16:creationId xmlns:a16="http://schemas.microsoft.com/office/drawing/2014/main" id="{8B7051F0-8964-01CF-3C3C-C49DB3391F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" y="3868"/>
              <a:ext cx="123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 dirty="0">
                  <a:solidFill>
                    <a:schemeClr val="bg1"/>
                  </a:solidFill>
                </a:rPr>
                <a:t>výroba piva</a:t>
              </a:r>
            </a:p>
          </p:txBody>
        </p:sp>
      </p:grpSp>
      <p:grpSp>
        <p:nvGrpSpPr>
          <p:cNvPr id="16389" name="Group 19">
            <a:extLst>
              <a:ext uri="{FF2B5EF4-FFF2-40B4-BE49-F238E27FC236}">
                <a16:creationId xmlns:a16="http://schemas.microsoft.com/office/drawing/2014/main" id="{DA251963-D728-A3E8-D14A-F280615DDBFF}"/>
              </a:ext>
            </a:extLst>
          </p:cNvPr>
          <p:cNvGrpSpPr>
            <a:grpSpLocks/>
          </p:cNvGrpSpPr>
          <p:nvPr/>
        </p:nvGrpSpPr>
        <p:grpSpPr bwMode="auto">
          <a:xfrm>
            <a:off x="4313833" y="123383"/>
            <a:ext cx="3463528" cy="2249090"/>
            <a:chOff x="2835" y="255"/>
            <a:chExt cx="2909" cy="1889"/>
          </a:xfrm>
        </p:grpSpPr>
        <p:pic>
          <p:nvPicPr>
            <p:cNvPr id="16391" name="Picture 7">
              <a:extLst>
                <a:ext uri="{FF2B5EF4-FFF2-40B4-BE49-F238E27FC236}">
                  <a16:creationId xmlns:a16="http://schemas.microsoft.com/office/drawing/2014/main" id="{044A0B34-4D2B-3717-A86C-5ECEDED2A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99"/>
              <a:ext cx="2909" cy="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 Box 15">
              <a:extLst>
                <a:ext uri="{FF2B5EF4-FFF2-40B4-BE49-F238E27FC236}">
                  <a16:creationId xmlns:a16="http://schemas.microsoft.com/office/drawing/2014/main" id="{FFCAA61E-02B0-8AE6-2B07-06820F98D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9" y="255"/>
              <a:ext cx="207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 dirty="0">
                  <a:solidFill>
                    <a:schemeClr val="bg1"/>
                  </a:solidFill>
                </a:rPr>
                <a:t>výroba železa a oceli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23DDEB0-8045-8FFD-30A4-1309AF0D82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9467" y="195263"/>
            <a:ext cx="3077765" cy="58459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/>
              <a:t>Zemědělství </a:t>
            </a:r>
          </a:p>
        </p:txBody>
      </p:sp>
      <p:pic>
        <p:nvPicPr>
          <p:cNvPr id="17411" name="Picture 5">
            <a:extLst>
              <a:ext uri="{FF2B5EF4-FFF2-40B4-BE49-F238E27FC236}">
                <a16:creationId xmlns:a16="http://schemas.microsoft.com/office/drawing/2014/main" id="{305F29FC-592E-6CF4-ED08-7D79EBA04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79" y="2984897"/>
            <a:ext cx="3132534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>
            <a:extLst>
              <a:ext uri="{FF2B5EF4-FFF2-40B4-BE49-F238E27FC236}">
                <a16:creationId xmlns:a16="http://schemas.microsoft.com/office/drawing/2014/main" id="{A39FD480-FB6D-7703-C43B-4F81D43D1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79" y="812007"/>
            <a:ext cx="3132534" cy="208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>
            <a:extLst>
              <a:ext uri="{FF2B5EF4-FFF2-40B4-BE49-F238E27FC236}">
                <a16:creationId xmlns:a16="http://schemas.microsoft.com/office/drawing/2014/main" id="{2FE19AF0-0398-4FAD-9528-403686C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88206"/>
            <a:ext cx="2749154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3">
            <a:extLst>
              <a:ext uri="{FF2B5EF4-FFF2-40B4-BE49-F238E27FC236}">
                <a16:creationId xmlns:a16="http://schemas.microsoft.com/office/drawing/2014/main" id="{064A787B-EAED-AAA3-7667-1F06FE286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 b="12459"/>
          <a:stretch>
            <a:fillRect/>
          </a:stretch>
        </p:blipFill>
        <p:spPr bwMode="auto">
          <a:xfrm>
            <a:off x="1709738" y="2990850"/>
            <a:ext cx="2753916" cy="206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4">
            <a:extLst>
              <a:ext uri="{FF2B5EF4-FFF2-40B4-BE49-F238E27FC236}">
                <a16:creationId xmlns:a16="http://schemas.microsoft.com/office/drawing/2014/main" id="{657BCF42-6FB0-472F-22DC-FB06EDADC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544" y="2552700"/>
            <a:ext cx="1197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obiloviny</a:t>
            </a:r>
          </a:p>
        </p:txBody>
      </p:sp>
      <p:sp>
        <p:nvSpPr>
          <p:cNvPr id="17416" name="Text Box 15">
            <a:extLst>
              <a:ext uri="{FF2B5EF4-FFF2-40B4-BE49-F238E27FC236}">
                <a16:creationId xmlns:a16="http://schemas.microsoft.com/office/drawing/2014/main" id="{7D8A7F8F-DB09-D5F6-69BD-730B9142E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88" y="4677966"/>
            <a:ext cx="1326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vinná réva</a:t>
            </a:r>
          </a:p>
        </p:txBody>
      </p:sp>
      <p:sp>
        <p:nvSpPr>
          <p:cNvPr id="17417" name="Text Box 16">
            <a:extLst>
              <a:ext uri="{FF2B5EF4-FFF2-40B4-BE49-F238E27FC236}">
                <a16:creationId xmlns:a16="http://schemas.microsoft.com/office/drawing/2014/main" id="{F7A3E7AD-A767-CF91-478E-A56D57625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085975"/>
            <a:ext cx="2082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 ovoce a zelenina</a:t>
            </a:r>
          </a:p>
        </p:txBody>
      </p:sp>
      <p:sp>
        <p:nvSpPr>
          <p:cNvPr id="17418" name="Text Box 18">
            <a:extLst>
              <a:ext uri="{FF2B5EF4-FFF2-40B4-BE49-F238E27FC236}">
                <a16:creationId xmlns:a16="http://schemas.microsoft.com/office/drawing/2014/main" id="{BAA5508C-321B-C79E-1164-B18A213DF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394" y="4731544"/>
            <a:ext cx="1402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chov skotu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464B4F5-4A45-1409-2AFF-6B3E693B2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Slavné osobnosti</a:t>
            </a:r>
          </a:p>
        </p:txBody>
      </p:sp>
      <p:pic>
        <p:nvPicPr>
          <p:cNvPr id="24581" name="Picture 5">
            <a:extLst>
              <a:ext uri="{FF2B5EF4-FFF2-40B4-BE49-F238E27FC236}">
                <a16:creationId xmlns:a16="http://schemas.microsoft.com/office/drawing/2014/main" id="{A65844F0-C2E3-1F51-B7C5-7A6A3027E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276350"/>
            <a:ext cx="2088356" cy="280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>
            <a:extLst>
              <a:ext uri="{FF2B5EF4-FFF2-40B4-BE49-F238E27FC236}">
                <a16:creationId xmlns:a16="http://schemas.microsoft.com/office/drawing/2014/main" id="{F4182DC1-62DD-B60C-97B9-293EC5336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7" y="1275160"/>
            <a:ext cx="2300288" cy="280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1">
            <a:extLst>
              <a:ext uri="{FF2B5EF4-FFF2-40B4-BE49-F238E27FC236}">
                <a16:creationId xmlns:a16="http://schemas.microsoft.com/office/drawing/2014/main" id="{13A048A4-E847-51F1-DD82-5E19D5268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41" y="1275160"/>
            <a:ext cx="2056209" cy="280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Text Box 12">
            <a:extLst>
              <a:ext uri="{FF2B5EF4-FFF2-40B4-BE49-F238E27FC236}">
                <a16:creationId xmlns:a16="http://schemas.microsoft.com/office/drawing/2014/main" id="{CA4A77B7-84AA-491C-19BA-0371B3244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8085" y="4083844"/>
            <a:ext cx="1287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J. S. Bach</a:t>
            </a:r>
          </a:p>
        </p:txBody>
      </p:sp>
      <p:sp>
        <p:nvSpPr>
          <p:cNvPr id="24589" name="Text Box 13">
            <a:extLst>
              <a:ext uri="{FF2B5EF4-FFF2-40B4-BE49-F238E27FC236}">
                <a16:creationId xmlns:a16="http://schemas.microsoft.com/office/drawing/2014/main" id="{F9098C67-0A8A-F8EB-28F6-9EBE35492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748" y="4083844"/>
            <a:ext cx="1569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J. W. Goethe</a:t>
            </a:r>
          </a:p>
        </p:txBody>
      </p:sp>
      <p:sp>
        <p:nvSpPr>
          <p:cNvPr id="24590" name="Text Box 14">
            <a:extLst>
              <a:ext uri="{FF2B5EF4-FFF2-40B4-BE49-F238E27FC236}">
                <a16:creationId xmlns:a16="http://schemas.microsoft.com/office/drawing/2014/main" id="{AA2AFBB5-910C-CDF3-4613-0F3EC0467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532" y="4083844"/>
            <a:ext cx="1261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F. Schiller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8" grpId="0"/>
      <p:bldP spid="24589" grpId="0"/>
      <p:bldP spid="245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B3102-D9AB-729C-A281-4071401BE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Slavné osobnosti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052C38D-281E-D901-484D-764D1D32B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347614"/>
            <a:ext cx="2143125" cy="13716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E92BE35-1D8E-B31B-02D2-FB9051E11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342" y="1305745"/>
            <a:ext cx="1899705" cy="28502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398D0C8-E3EF-DAB7-0ECD-B78DD118E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042" y="1649363"/>
            <a:ext cx="3272388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14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9211" y="249492"/>
            <a:ext cx="3996952" cy="59406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Procvičení a příklady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9552" y="1275606"/>
            <a:ext cx="3528392" cy="286232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Spoj správné dvojice: </a:t>
            </a:r>
          </a:p>
          <a:p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Frankfurt n. M.</a:t>
            </a:r>
          </a:p>
          <a:p>
            <a:pPr>
              <a:buFont typeface="Wingdings" pitchFamily="2" charset="2"/>
              <a:buChar char="§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Rýn</a:t>
            </a:r>
          </a:p>
          <a:p>
            <a:pPr>
              <a:buFont typeface="Wingdings" pitchFamily="2" charset="2"/>
              <a:buChar char="§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BMW</a:t>
            </a:r>
          </a:p>
          <a:p>
            <a:pPr>
              <a:buFont typeface="Wingdings" pitchFamily="2" charset="2"/>
              <a:buChar char="§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Baltské </a:t>
            </a:r>
          </a:p>
          <a:p>
            <a:pPr>
              <a:buFont typeface="Wingdings" pitchFamily="2" charset="2"/>
              <a:buChar char="§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Hamburk</a:t>
            </a:r>
          </a:p>
          <a:p>
            <a:pPr>
              <a:buFont typeface="Wingdings" pitchFamily="2" charset="2"/>
              <a:buChar char="§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Braniborská </a:t>
            </a:r>
          </a:p>
          <a:p>
            <a:pPr>
              <a:buFont typeface="Wingdings" pitchFamily="2" charset="2"/>
              <a:buChar char="§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Spolková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644008" y="1635646"/>
            <a:ext cx="2088232" cy="24929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moře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přístav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auto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republika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letiště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brána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řeka</a:t>
            </a:r>
          </a:p>
        </p:txBody>
      </p:sp>
      <p:cxnSp>
        <p:nvCxnSpPr>
          <p:cNvPr id="7" name="Přímá spojovací šipka 6"/>
          <p:cNvCxnSpPr/>
          <p:nvPr/>
        </p:nvCxnSpPr>
        <p:spPr>
          <a:xfrm>
            <a:off x="1835696" y="1779662"/>
            <a:ext cx="2880320" cy="144016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1187624" y="2139702"/>
            <a:ext cx="3456384" cy="1800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1259632" y="2499742"/>
            <a:ext cx="3384376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V="1">
            <a:off x="1403648" y="1779662"/>
            <a:ext cx="3240360" cy="108012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1547664" y="2139702"/>
            <a:ext cx="3096344" cy="108012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>
            <a:off x="1691680" y="3579862"/>
            <a:ext cx="3024336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>
            <a:endCxn id="5" idx="1"/>
          </p:cNvCxnSpPr>
          <p:nvPr/>
        </p:nvCxnSpPr>
        <p:spPr>
          <a:xfrm flipV="1">
            <a:off x="1547664" y="2882141"/>
            <a:ext cx="3096344" cy="105776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 descr="800px-50_Mark_1944_R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995686"/>
            <a:ext cx="3344161" cy="1329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9FE249-D85C-1636-D8D3-B4481FB7C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6995120" cy="70958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Německo- zápis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C912BA-77ED-44A5-902D-6F15705FC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15" y="1203598"/>
            <a:ext cx="8229600" cy="339447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cs-CZ" sz="3200" b="1" dirty="0">
                <a:cs typeface="Times New Roman" pitchFamily="18" charset="0"/>
              </a:rPr>
              <a:t>Hlavní město – 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Berlín, Braniborská brána</a:t>
            </a:r>
          </a:p>
          <a:p>
            <a:pPr>
              <a:buFont typeface="Arial" pitchFamily="34" charset="0"/>
              <a:buChar char="•"/>
            </a:pPr>
            <a:r>
              <a:rPr lang="cs-CZ" sz="3200" b="1" dirty="0">
                <a:cs typeface="Times New Roman" pitchFamily="18" charset="0"/>
              </a:rPr>
              <a:t>Největší řeky: 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Rýn, Dunaj, Labe</a:t>
            </a:r>
          </a:p>
          <a:p>
            <a:pPr>
              <a:buFont typeface="Arial" pitchFamily="34" charset="0"/>
              <a:buChar char="•"/>
            </a:pPr>
            <a:r>
              <a:rPr lang="cs-CZ" sz="3200" b="1" dirty="0">
                <a:cs typeface="Times New Roman" pitchFamily="18" charset="0"/>
              </a:rPr>
              <a:t>Pohoří: 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Alpy</a:t>
            </a:r>
          </a:p>
          <a:p>
            <a:pPr>
              <a:buFont typeface="Arial" pitchFamily="34" charset="0"/>
              <a:buChar char="•"/>
            </a:pPr>
            <a:r>
              <a:rPr lang="cs-CZ" sz="3200" b="1" dirty="0">
                <a:cs typeface="Times New Roman" pitchFamily="18" charset="0"/>
              </a:rPr>
              <a:t>Významná města: 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Frankfurt nad Mohanem(letiště) Hamburk(přístav), Mnichov, Drážďany -památky</a:t>
            </a:r>
          </a:p>
          <a:p>
            <a:pPr>
              <a:buFont typeface="Arial" pitchFamily="34" charset="0"/>
              <a:buChar char="•"/>
            </a:pPr>
            <a:r>
              <a:rPr lang="cs-CZ" sz="3200" b="1" dirty="0">
                <a:cs typeface="Times New Roman" pitchFamily="18" charset="0"/>
              </a:rPr>
              <a:t>Rozvinuté zemědělství, 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průmysl-automobilový(–BMW, </a:t>
            </a:r>
            <a:r>
              <a:rPr lang="cs-CZ" sz="3200" b="1" kern="100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Volkswagen, Mercedes</a:t>
            </a:r>
            <a:r>
              <a:rPr lang="cs-CZ" b="1" kern="100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itchFamily="18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b="1" kern="100" dirty="0">
                <a:ea typeface="Aptos" panose="020B0004020202020204" pitchFamily="34" charset="0"/>
                <a:cs typeface="Times New Roman" pitchFamily="18" charset="0"/>
              </a:rPr>
              <a:t>Památky: 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zámek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Neuschwanstein</a:t>
            </a:r>
            <a:endParaRPr lang="cs-CZ" sz="32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b="1" kern="100" dirty="0">
                <a:effectLst/>
                <a:ea typeface="Aptos" panose="020B0004020202020204" pitchFamily="34" charset="0"/>
                <a:cs typeface="Times New Roman" pitchFamily="18" charset="0"/>
              </a:rPr>
              <a:t>Zajímavosti: </a:t>
            </a:r>
            <a:r>
              <a:rPr lang="cs-CZ" b="1" kern="100" dirty="0" err="1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itchFamily="18" charset="0"/>
              </a:rPr>
              <a:t>Oktoberfest</a:t>
            </a:r>
            <a:r>
              <a:rPr lang="cs-CZ" b="1" kern="100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itchFamily="18" charset="0"/>
              </a:rPr>
              <a:t>, fotbal</a:t>
            </a:r>
          </a:p>
          <a:p>
            <a:pPr>
              <a:buFont typeface="Arial" pitchFamily="34" charset="0"/>
              <a:buChar char="•"/>
            </a:pPr>
            <a:endParaRPr lang="cs-CZ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cs-CZ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cs-CZ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7454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6113" y="267494"/>
            <a:ext cx="4284984" cy="59406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Něco navíc pro šikovné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79512" y="1059582"/>
            <a:ext cx="3672408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Víte, že…?</a:t>
            </a: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Před rokem 1989 bylo Německo rozděleno Berlínskou zdí na Západní a Východní Německo.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Území celého státu se skládá ze 16 spolkových republik.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V Německu se vyrábí známá auta značek: BMW, </a:t>
            </a:r>
            <a:r>
              <a:rPr lang="cs-CZ" sz="1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Audi</a:t>
            </a: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Opel</a:t>
            </a: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Mercedes - </a:t>
            </a:r>
            <a:r>
              <a:rPr lang="cs-CZ" sz="1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Benz</a:t>
            </a: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aj. 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 severu země je mnoho jezer, které jsou mnohdy spojeny plavebními kanály.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Nejvyšší hora je Zugspitze.</a:t>
            </a:r>
          </a:p>
          <a:p>
            <a:pPr>
              <a:buFont typeface="Arial" pitchFamily="34" charset="0"/>
              <a:buChar char="•"/>
            </a:pPr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Jeden z nejnavštěvovanějších turistických cílů je zámek </a:t>
            </a:r>
            <a:r>
              <a:rPr lang="cs-CZ" sz="1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Neuschwanstein</a:t>
            </a: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který je údajně vzorem pro  slavný zámek ve znaku společnosti </a:t>
            </a:r>
            <a:r>
              <a:rPr lang="cs-CZ" sz="1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Walt</a:t>
            </a: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Disney</a:t>
            </a: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 descr="http://www.zamky-hrady.cz/10/img/neuschwanstein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699542"/>
            <a:ext cx="2376264" cy="2160240"/>
          </a:xfrm>
          <a:prstGeom prst="rect">
            <a:avLst/>
          </a:prstGeom>
          <a:noFill/>
        </p:spPr>
      </p:pic>
      <p:pic>
        <p:nvPicPr>
          <p:cNvPr id="6148" name="Picture 4" descr="http://www.animatedviews.com/wp-content/uploads/archives/Walt_Disney_Pictu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699542"/>
            <a:ext cx="1742900" cy="2029966"/>
          </a:xfrm>
          <a:prstGeom prst="rect">
            <a:avLst/>
          </a:prstGeom>
          <a:noFill/>
        </p:spPr>
      </p:pic>
      <p:pic>
        <p:nvPicPr>
          <p:cNvPr id="6152" name="Picture 8" descr="http://nd04.jxs.cz/282/160/d17dbe0840_76541436_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003798"/>
            <a:ext cx="2411760" cy="1677384"/>
          </a:xfrm>
          <a:prstGeom prst="rect">
            <a:avLst/>
          </a:prstGeom>
          <a:noFill/>
        </p:spPr>
      </p:pic>
      <p:pic>
        <p:nvPicPr>
          <p:cNvPr id="6154" name="Picture 10" descr="http://t1.gstatic.com/images?q=tbn:ANd9GcSjvSbWlJdVglV9THJPxT7vFIUq49fg-YM3JI9YpX28nwVceFY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003798"/>
            <a:ext cx="1990725" cy="1495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2483768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Co už víš?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79512" y="1131590"/>
            <a:ext cx="5256584" cy="27392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Německo leží v Evropě.</a:t>
            </a:r>
          </a:p>
          <a:p>
            <a:pPr>
              <a:buFont typeface="Arial" pitchFamily="34" charset="0"/>
              <a:buChar char="•"/>
            </a:pP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 Německo je jedním ze sousedních států České republiky.</a:t>
            </a:r>
          </a:p>
          <a:p>
            <a:pPr>
              <a:buFont typeface="Arial" pitchFamily="34" charset="0"/>
              <a:buChar char="•"/>
            </a:pP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 Vlajka Německa má tři barvy: černou, červenou, žlutou.</a:t>
            </a:r>
          </a:p>
          <a:p>
            <a:pPr>
              <a:buFont typeface="Arial" pitchFamily="34" charset="0"/>
              <a:buChar char="•"/>
            </a:pP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 Do Německa teče řeka Labe. </a:t>
            </a:r>
          </a:p>
          <a:p>
            <a:pPr>
              <a:buFont typeface="Arial" pitchFamily="34" charset="0"/>
              <a:buChar char="•"/>
            </a:pP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 Na severu ho obklopují dvě moře: Severní moře a Baltské moře. </a:t>
            </a:r>
          </a:p>
          <a:p>
            <a:pPr lvl="5"/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://upload.wikimedia.org/wikipedia/commons/thumb/c/cf/ElbeKM505.jpg/220px-ElbeKM50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463296"/>
            <a:ext cx="2505028" cy="1491630"/>
          </a:xfrm>
          <a:prstGeom prst="rect">
            <a:avLst/>
          </a:prstGeom>
          <a:noFill/>
        </p:spPr>
      </p:pic>
      <p:pic>
        <p:nvPicPr>
          <p:cNvPr id="14340" name="Picture 4" descr="http://www.cykloknihy.cz/cykloturistika/clanky/99/11/map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627534"/>
            <a:ext cx="3400425" cy="2524126"/>
          </a:xfrm>
          <a:prstGeom prst="rect">
            <a:avLst/>
          </a:prstGeom>
          <a:noFill/>
        </p:spPr>
      </p:pic>
      <p:pic>
        <p:nvPicPr>
          <p:cNvPr id="14342" name="Picture 6" descr="http://ec.europa.eu/fisheries/images/northsea_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324506"/>
            <a:ext cx="2771800" cy="1818994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395536" y="4497169"/>
            <a:ext cx="79208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Labe na německé straně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499992" y="555526"/>
            <a:ext cx="864096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Baltské moře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423920" y="3435846"/>
            <a:ext cx="72008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Severní moře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9" grpId="0" build="allAtOnce" animBg="1"/>
      <p:bldP spid="10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339502"/>
            <a:ext cx="2916832" cy="59406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Test znalostí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364691" y="120359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Správné odpovědi:</a:t>
            </a: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605481"/>
              </p:ext>
            </p:extLst>
          </p:nvPr>
        </p:nvGraphicFramePr>
        <p:xfrm>
          <a:off x="179510" y="1131590"/>
          <a:ext cx="7185180" cy="360492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592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2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6122"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   Z kolika</a:t>
                      </a: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spolkových zemí se skládá Spolková republika Německo?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   Německo je ….. státem Evropy.</a:t>
                      </a:r>
                    </a:p>
                    <a:p>
                      <a:pPr marL="342900" indent="-342900" algn="l">
                        <a:buNone/>
                      </a:pPr>
                      <a:endParaRPr lang="cs-CZ" sz="16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nejvyspělejším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nejlidnatějším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největším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nejhezčím</a:t>
                      </a:r>
                    </a:p>
                    <a:p>
                      <a:pPr marL="342900" indent="-342900" algn="l">
                        <a:buFont typeface="+mj-lt"/>
                        <a:buNone/>
                      </a:pP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6122">
                <a:tc>
                  <a:txBody>
                    <a:bodyPr/>
                    <a:lstStyle/>
                    <a:p>
                      <a:pPr marL="342900" indent="-342900" algn="l">
                        <a:buAutoNum type="arabicPeriod" startAt="2"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Které město je největším přístavem Německa?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Drážďany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Hamburk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Berlín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Mnichov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   Které z měst neleží na území Německa?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Děčín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Drážďany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Berlín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Frankfurt</a:t>
                      </a:r>
                      <a:r>
                        <a:rPr lang="cs-CZ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n. M.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cs-CZ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7976759" y="1511375"/>
            <a:ext cx="504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b</a:t>
            </a: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 marL="228600" indent="-228600">
              <a:buAutoNum type="arabicPeriod"/>
            </a:pPr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/>
            <a:endParaRPr lang="cs-CZ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532712" y="423631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Test  na známku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F836A6F-3CF1-82CD-4294-25AB3D6FC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Povrch</a:t>
            </a:r>
          </a:p>
        </p:txBody>
      </p:sp>
      <p:grpSp>
        <p:nvGrpSpPr>
          <p:cNvPr id="7194" name="Group 26">
            <a:extLst>
              <a:ext uri="{FF2B5EF4-FFF2-40B4-BE49-F238E27FC236}">
                <a16:creationId xmlns:a16="http://schemas.microsoft.com/office/drawing/2014/main" id="{F631167E-624D-BC95-A882-CEE24371412E}"/>
              </a:ext>
            </a:extLst>
          </p:cNvPr>
          <p:cNvGrpSpPr>
            <a:grpSpLocks/>
          </p:cNvGrpSpPr>
          <p:nvPr/>
        </p:nvGrpSpPr>
        <p:grpSpPr bwMode="auto">
          <a:xfrm>
            <a:off x="511970" y="2689297"/>
            <a:ext cx="2591991" cy="2293144"/>
            <a:chOff x="0" y="2296"/>
            <a:chExt cx="2177" cy="1926"/>
          </a:xfrm>
        </p:grpSpPr>
        <p:pic>
          <p:nvPicPr>
            <p:cNvPr id="8212" name="Picture 13">
              <a:extLst>
                <a:ext uri="{FF2B5EF4-FFF2-40B4-BE49-F238E27FC236}">
                  <a16:creationId xmlns:a16="http://schemas.microsoft.com/office/drawing/2014/main" id="{6053BD1E-271F-D48A-26DB-A3D1F1B6A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96"/>
              <a:ext cx="2177" cy="1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 Box 16">
              <a:extLst>
                <a:ext uri="{FF2B5EF4-FFF2-40B4-BE49-F238E27FC236}">
                  <a16:creationId xmlns:a16="http://schemas.microsoft.com/office/drawing/2014/main" id="{CF90B9F8-3156-8945-BA62-074802A53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3951"/>
              <a:ext cx="1043" cy="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/>
                <a:t>       Rila</a:t>
              </a:r>
            </a:p>
          </p:txBody>
        </p:sp>
      </p:grpSp>
      <p:grpSp>
        <p:nvGrpSpPr>
          <p:cNvPr id="7195" name="Group 27">
            <a:extLst>
              <a:ext uri="{FF2B5EF4-FFF2-40B4-BE49-F238E27FC236}">
                <a16:creationId xmlns:a16="http://schemas.microsoft.com/office/drawing/2014/main" id="{7337A8FE-0994-6BA7-69B7-D9D6D859642E}"/>
              </a:ext>
            </a:extLst>
          </p:cNvPr>
          <p:cNvGrpSpPr>
            <a:grpSpLocks/>
          </p:cNvGrpSpPr>
          <p:nvPr/>
        </p:nvGrpSpPr>
        <p:grpSpPr bwMode="auto">
          <a:xfrm>
            <a:off x="3275410" y="2733676"/>
            <a:ext cx="2808684" cy="2293144"/>
            <a:chOff x="1791" y="2296"/>
            <a:chExt cx="2359" cy="1926"/>
          </a:xfrm>
        </p:grpSpPr>
        <p:pic>
          <p:nvPicPr>
            <p:cNvPr id="8210" name="Picture 11">
              <a:extLst>
                <a:ext uri="{FF2B5EF4-FFF2-40B4-BE49-F238E27FC236}">
                  <a16:creationId xmlns:a16="http://schemas.microsoft.com/office/drawing/2014/main" id="{DEC1B876-939B-A538-D2B7-8F2548A9F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2296"/>
              <a:ext cx="2359" cy="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Text Box 17">
              <a:extLst>
                <a:ext uri="{FF2B5EF4-FFF2-40B4-BE49-F238E27FC236}">
                  <a16:creationId xmlns:a16="http://schemas.microsoft.com/office/drawing/2014/main" id="{F9F1AD47-608F-38AD-FF6D-1BB533148C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5" y="3951"/>
              <a:ext cx="1134" cy="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/>
                <a:t>          Alpy</a:t>
              </a:r>
            </a:p>
          </p:txBody>
        </p:sp>
      </p:grpSp>
      <p:grpSp>
        <p:nvGrpSpPr>
          <p:cNvPr id="7196" name="Group 28">
            <a:extLst>
              <a:ext uri="{FF2B5EF4-FFF2-40B4-BE49-F238E27FC236}">
                <a16:creationId xmlns:a16="http://schemas.microsoft.com/office/drawing/2014/main" id="{02550470-3306-9072-EB6F-420B76D33ACA}"/>
              </a:ext>
            </a:extLst>
          </p:cNvPr>
          <p:cNvGrpSpPr>
            <a:grpSpLocks/>
          </p:cNvGrpSpPr>
          <p:nvPr/>
        </p:nvGrpSpPr>
        <p:grpSpPr bwMode="auto">
          <a:xfrm>
            <a:off x="5796136" y="2793208"/>
            <a:ext cx="2996803" cy="2213372"/>
            <a:chOff x="3243" y="2341"/>
            <a:chExt cx="2517" cy="1859"/>
          </a:xfrm>
        </p:grpSpPr>
        <p:pic>
          <p:nvPicPr>
            <p:cNvPr id="8208" name="Picture 15">
              <a:extLst>
                <a:ext uri="{FF2B5EF4-FFF2-40B4-BE49-F238E27FC236}">
                  <a16:creationId xmlns:a16="http://schemas.microsoft.com/office/drawing/2014/main" id="{30011CE0-6C93-0921-7ED5-3D6C1360E1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2341"/>
              <a:ext cx="2517" cy="1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Text Box 18">
              <a:extLst>
                <a:ext uri="{FF2B5EF4-FFF2-40B4-BE49-F238E27FC236}">
                  <a16:creationId xmlns:a16="http://schemas.microsoft.com/office/drawing/2014/main" id="{6CA10F0B-3FE6-B46A-D6FF-3C79C48229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0" y="3929"/>
              <a:ext cx="1452" cy="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/>
                <a:t>      Krušné hory</a:t>
              </a:r>
            </a:p>
          </p:txBody>
        </p:sp>
      </p:grpSp>
      <p:grpSp>
        <p:nvGrpSpPr>
          <p:cNvPr id="7192" name="Group 24">
            <a:extLst>
              <a:ext uri="{FF2B5EF4-FFF2-40B4-BE49-F238E27FC236}">
                <a16:creationId xmlns:a16="http://schemas.microsoft.com/office/drawing/2014/main" id="{A58109B9-FC93-9D8B-CEAC-667AE7766C9A}"/>
              </a:ext>
            </a:extLst>
          </p:cNvPr>
          <p:cNvGrpSpPr>
            <a:grpSpLocks/>
          </p:cNvGrpSpPr>
          <p:nvPr/>
        </p:nvGrpSpPr>
        <p:grpSpPr bwMode="auto">
          <a:xfrm>
            <a:off x="719138" y="732828"/>
            <a:ext cx="2726531" cy="1810941"/>
            <a:chOff x="0" y="754"/>
            <a:chExt cx="2290" cy="1521"/>
          </a:xfrm>
        </p:grpSpPr>
        <p:pic>
          <p:nvPicPr>
            <p:cNvPr id="8206" name="Picture 5">
              <a:extLst>
                <a:ext uri="{FF2B5EF4-FFF2-40B4-BE49-F238E27FC236}">
                  <a16:creationId xmlns:a16="http://schemas.microsoft.com/office/drawing/2014/main" id="{EDC48476-9CFA-C7E9-EB89-F84B4DC2D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4"/>
              <a:ext cx="2290" cy="1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7" name="Text Box 19">
              <a:extLst>
                <a:ext uri="{FF2B5EF4-FFF2-40B4-BE49-F238E27FC236}">
                  <a16:creationId xmlns:a16="http://schemas.microsoft.com/office/drawing/2014/main" id="{4FF86377-5FCE-AE22-7E5E-36DFFD90F6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979"/>
              <a:ext cx="953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 dirty="0">
                  <a:solidFill>
                    <a:schemeClr val="bg1"/>
                  </a:solidFill>
                </a:rPr>
                <a:t>Šumava</a:t>
              </a:r>
            </a:p>
          </p:txBody>
        </p:sp>
      </p:grpSp>
      <p:grpSp>
        <p:nvGrpSpPr>
          <p:cNvPr id="7191" name="Group 23">
            <a:extLst>
              <a:ext uri="{FF2B5EF4-FFF2-40B4-BE49-F238E27FC236}">
                <a16:creationId xmlns:a16="http://schemas.microsoft.com/office/drawing/2014/main" id="{E7644324-5BCC-A0CA-C382-A7941401C670}"/>
              </a:ext>
            </a:extLst>
          </p:cNvPr>
          <p:cNvGrpSpPr>
            <a:grpSpLocks/>
          </p:cNvGrpSpPr>
          <p:nvPr/>
        </p:nvGrpSpPr>
        <p:grpSpPr bwMode="auto">
          <a:xfrm>
            <a:off x="3365899" y="827538"/>
            <a:ext cx="2590800" cy="1866900"/>
            <a:chOff x="2064" y="754"/>
            <a:chExt cx="2176" cy="1568"/>
          </a:xfrm>
        </p:grpSpPr>
        <p:pic>
          <p:nvPicPr>
            <p:cNvPr id="8204" name="Picture 9">
              <a:extLst>
                <a:ext uri="{FF2B5EF4-FFF2-40B4-BE49-F238E27FC236}">
                  <a16:creationId xmlns:a16="http://schemas.microsoft.com/office/drawing/2014/main" id="{A6A32B02-77B8-FE78-14CE-1FAEF6F6D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54"/>
              <a:ext cx="2086" cy="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5" name="Text Box 20">
              <a:extLst>
                <a:ext uri="{FF2B5EF4-FFF2-40B4-BE49-F238E27FC236}">
                  <a16:creationId xmlns:a16="http://schemas.microsoft.com/office/drawing/2014/main" id="{28EEFFD8-7080-7E0D-2DF8-6C50A33780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001"/>
              <a:ext cx="1451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 dirty="0">
                  <a:solidFill>
                    <a:schemeClr val="bg1"/>
                  </a:solidFill>
                </a:rPr>
                <a:t>   Bavorské Alpy</a:t>
              </a:r>
            </a:p>
          </p:txBody>
        </p:sp>
      </p:grpSp>
      <p:grpSp>
        <p:nvGrpSpPr>
          <p:cNvPr id="7193" name="Group 25">
            <a:extLst>
              <a:ext uri="{FF2B5EF4-FFF2-40B4-BE49-F238E27FC236}">
                <a16:creationId xmlns:a16="http://schemas.microsoft.com/office/drawing/2014/main" id="{08DFED43-8BD4-C5C0-5401-FC77E2729AAF}"/>
              </a:ext>
            </a:extLst>
          </p:cNvPr>
          <p:cNvGrpSpPr>
            <a:grpSpLocks/>
          </p:cNvGrpSpPr>
          <p:nvPr/>
        </p:nvGrpSpPr>
        <p:grpSpPr bwMode="auto">
          <a:xfrm>
            <a:off x="6217464" y="465535"/>
            <a:ext cx="2619034" cy="2376488"/>
            <a:chOff x="4241" y="391"/>
            <a:chExt cx="1787" cy="1996"/>
          </a:xfrm>
        </p:grpSpPr>
        <p:pic>
          <p:nvPicPr>
            <p:cNvPr id="8202" name="Picture 7">
              <a:extLst>
                <a:ext uri="{FF2B5EF4-FFF2-40B4-BE49-F238E27FC236}">
                  <a16:creationId xmlns:a16="http://schemas.microsoft.com/office/drawing/2014/main" id="{8216B81B-27CC-9844-8C80-ED652E572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391"/>
              <a:ext cx="1497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3" name="Text Box 21">
              <a:extLst>
                <a:ext uri="{FF2B5EF4-FFF2-40B4-BE49-F238E27FC236}">
                  <a16:creationId xmlns:a16="http://schemas.microsoft.com/office/drawing/2014/main" id="{9DEB39C4-2BEF-82B5-117A-26988B442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" y="2094"/>
              <a:ext cx="1633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 dirty="0">
                  <a:solidFill>
                    <a:schemeClr val="bg1"/>
                  </a:solidFill>
                </a:rPr>
                <a:t>Zugspitze – 2 963 m</a:t>
              </a:r>
            </a:p>
          </p:txBody>
        </p:sp>
      </p:grpSp>
      <p:sp>
        <p:nvSpPr>
          <p:cNvPr id="8201" name="AutoShape 2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AC436B9-4F1C-E19B-0CC6-E2F258DD3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766" y="86917"/>
            <a:ext cx="216694" cy="32504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0545" y="330501"/>
            <a:ext cx="6372200" cy="594066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Jaké si řekneme nové termíny a názvy?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7504" y="1059582"/>
            <a:ext cx="4320480" cy="3970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Berlín - hlavní město Německa</a:t>
            </a:r>
          </a:p>
          <a:p>
            <a:pPr>
              <a:buFont typeface="Arial" pitchFamily="34" charset="0"/>
              <a:buChar char="•"/>
            </a:pPr>
            <a:endParaRPr lang="cs-CZ" sz="1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Spolková republika - </a:t>
            </a:r>
            <a:r>
              <a:rPr lang="cs-CZ" sz="1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republika</a:t>
            </a: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která navenek vystupuje jako jeden celek, ale je rozdělena na více samostatných zemí</a:t>
            </a:r>
          </a:p>
          <a:p>
            <a:pPr>
              <a:buFont typeface="Arial" pitchFamily="34" charset="0"/>
              <a:buChar char="•"/>
            </a:pPr>
            <a:endParaRPr lang="cs-CZ" sz="1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Rýn, Dunaj, Labe - největší řeky, které protékají Německem</a:t>
            </a:r>
          </a:p>
          <a:p>
            <a:pPr>
              <a:buFont typeface="Arial" pitchFamily="34" charset="0"/>
              <a:buChar char="•"/>
            </a:pPr>
            <a:endParaRPr lang="cs-CZ" sz="1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Frankfurt nad Mohanem - největší mezinárodní letiště v Německu</a:t>
            </a:r>
          </a:p>
          <a:p>
            <a:pPr>
              <a:buFont typeface="Arial" pitchFamily="34" charset="0"/>
              <a:buChar char="•"/>
            </a:pPr>
            <a:endParaRPr lang="cs-CZ" sz="1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Hamburk - největší německý přístav, leží na Labi</a:t>
            </a:r>
          </a:p>
          <a:p>
            <a:pPr>
              <a:buFont typeface="Arial" pitchFamily="34" charset="0"/>
              <a:buChar char="•"/>
            </a:pPr>
            <a:endParaRPr lang="cs-CZ" sz="1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Mnichov, Drážďany – velká významná německá města</a:t>
            </a:r>
          </a:p>
          <a:p>
            <a:pPr>
              <a:buFont typeface="Arial" pitchFamily="34" charset="0"/>
              <a:buChar char="•"/>
            </a:pPr>
            <a:endParaRPr lang="cs-CZ" sz="1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Braniborská brána - symbol hlavního města Berlína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499992" y="1851670"/>
            <a:ext cx="936104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Berlín</a:t>
            </a:r>
          </a:p>
          <a:p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Hamburk</a:t>
            </a:r>
          </a:p>
          <a:p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Frankfurt </a:t>
            </a:r>
          </a:p>
          <a:p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Mnichov</a:t>
            </a:r>
          </a:p>
          <a:p>
            <a:endParaRPr lang="cs-CZ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Drážďany</a:t>
            </a:r>
          </a:p>
        </p:txBody>
      </p:sp>
      <p:pic>
        <p:nvPicPr>
          <p:cNvPr id="12292" name="Picture 4" descr="http://www.abchistory.cz/images/mapa-sr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503200"/>
            <a:ext cx="3001516" cy="4092067"/>
          </a:xfrm>
          <a:prstGeom prst="rect">
            <a:avLst/>
          </a:prstGeom>
          <a:noFill/>
        </p:spPr>
      </p:pic>
      <p:cxnSp>
        <p:nvCxnSpPr>
          <p:cNvPr id="10" name="Přímá spojovací šipka 9"/>
          <p:cNvCxnSpPr/>
          <p:nvPr/>
        </p:nvCxnSpPr>
        <p:spPr>
          <a:xfrm flipV="1">
            <a:off x="5148064" y="1923678"/>
            <a:ext cx="3240360" cy="14401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V="1">
            <a:off x="5292080" y="1347614"/>
            <a:ext cx="2016224" cy="100811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>
            <a:off x="5148064" y="3075806"/>
            <a:ext cx="2664296" cy="108012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5292080" y="2571750"/>
            <a:ext cx="3240360" cy="86409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>
            <a:off x="5292080" y="2715766"/>
            <a:ext cx="1440160" cy="3600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09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DBF2657-B468-C289-517D-08E936291E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175672"/>
            <a:ext cx="7859216" cy="69705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dirty="0"/>
              <a:t>Berlín</a:t>
            </a:r>
          </a:p>
        </p:txBody>
      </p:sp>
      <p:grpSp>
        <p:nvGrpSpPr>
          <p:cNvPr id="8208" name="Group 16">
            <a:extLst>
              <a:ext uri="{FF2B5EF4-FFF2-40B4-BE49-F238E27FC236}">
                <a16:creationId xmlns:a16="http://schemas.microsoft.com/office/drawing/2014/main" id="{E82243AF-16DE-57B4-3550-AC8B08A9F1B9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988219"/>
            <a:ext cx="2808685" cy="1932384"/>
            <a:chOff x="340" y="830"/>
            <a:chExt cx="2359" cy="1623"/>
          </a:xfrm>
        </p:grpSpPr>
        <p:pic>
          <p:nvPicPr>
            <p:cNvPr id="9230" name="Picture 5">
              <a:extLst>
                <a:ext uri="{FF2B5EF4-FFF2-40B4-BE49-F238E27FC236}">
                  <a16:creationId xmlns:a16="http://schemas.microsoft.com/office/drawing/2014/main" id="{307A7567-B393-CC50-D38F-B51A8F282D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3"/>
            <a:stretch>
              <a:fillRect/>
            </a:stretch>
          </p:blipFill>
          <p:spPr bwMode="auto">
            <a:xfrm>
              <a:off x="340" y="830"/>
              <a:ext cx="2359" cy="1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 Box 12">
              <a:extLst>
                <a:ext uri="{FF2B5EF4-FFF2-40B4-BE49-F238E27FC236}">
                  <a16:creationId xmlns:a16="http://schemas.microsoft.com/office/drawing/2014/main" id="{D1EA86A9-7385-1A2E-16D0-8AD325A65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2182"/>
              <a:ext cx="1633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 dirty="0">
                  <a:solidFill>
                    <a:schemeClr val="bg1"/>
                  </a:solidFill>
                </a:rPr>
                <a:t>Pohled na město</a:t>
              </a:r>
            </a:p>
          </p:txBody>
        </p:sp>
      </p:grpSp>
      <p:grpSp>
        <p:nvGrpSpPr>
          <p:cNvPr id="8210" name="Group 18">
            <a:extLst>
              <a:ext uri="{FF2B5EF4-FFF2-40B4-BE49-F238E27FC236}">
                <a16:creationId xmlns:a16="http://schemas.microsoft.com/office/drawing/2014/main" id="{8AC85575-0722-8575-7F5F-06836132E18B}"/>
              </a:ext>
            </a:extLst>
          </p:cNvPr>
          <p:cNvGrpSpPr>
            <a:grpSpLocks/>
          </p:cNvGrpSpPr>
          <p:nvPr/>
        </p:nvGrpSpPr>
        <p:grpSpPr bwMode="auto">
          <a:xfrm>
            <a:off x="1494235" y="3093244"/>
            <a:ext cx="2915840" cy="1933575"/>
            <a:chOff x="295" y="2598"/>
            <a:chExt cx="2449" cy="1624"/>
          </a:xfrm>
        </p:grpSpPr>
        <p:pic>
          <p:nvPicPr>
            <p:cNvPr id="9228" name="Picture 9">
              <a:extLst>
                <a:ext uri="{FF2B5EF4-FFF2-40B4-BE49-F238E27FC236}">
                  <a16:creationId xmlns:a16="http://schemas.microsoft.com/office/drawing/2014/main" id="{00B1473D-04E5-2221-97DC-21CBB6348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16"/>
            <a:stretch>
              <a:fillRect/>
            </a:stretch>
          </p:blipFill>
          <p:spPr bwMode="auto">
            <a:xfrm>
              <a:off x="295" y="2598"/>
              <a:ext cx="2449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 Box 13">
              <a:extLst>
                <a:ext uri="{FF2B5EF4-FFF2-40B4-BE49-F238E27FC236}">
                  <a16:creationId xmlns:a16="http://schemas.microsoft.com/office/drawing/2014/main" id="{5F6A6725-DF24-D57A-F810-4F483A13A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3951"/>
              <a:ext cx="1633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 dirty="0">
                  <a:solidFill>
                    <a:schemeClr val="bg1"/>
                  </a:solidFill>
                </a:rPr>
                <a:t>Berlínský dům</a:t>
              </a:r>
            </a:p>
          </p:txBody>
        </p:sp>
      </p:grpSp>
      <p:grpSp>
        <p:nvGrpSpPr>
          <p:cNvPr id="8211" name="Group 19">
            <a:extLst>
              <a:ext uri="{FF2B5EF4-FFF2-40B4-BE49-F238E27FC236}">
                <a16:creationId xmlns:a16="http://schemas.microsoft.com/office/drawing/2014/main" id="{FC5B5142-AAF9-9042-7E05-6D1C8CC47DAF}"/>
              </a:ext>
            </a:extLst>
          </p:cNvPr>
          <p:cNvGrpSpPr>
            <a:grpSpLocks/>
          </p:cNvGrpSpPr>
          <p:nvPr/>
        </p:nvGrpSpPr>
        <p:grpSpPr bwMode="auto">
          <a:xfrm>
            <a:off x="4626769" y="3043239"/>
            <a:ext cx="3077766" cy="2010967"/>
            <a:chOff x="2926" y="2556"/>
            <a:chExt cx="2585" cy="1689"/>
          </a:xfrm>
        </p:grpSpPr>
        <p:pic>
          <p:nvPicPr>
            <p:cNvPr id="9226" name="Picture 11">
              <a:extLst>
                <a:ext uri="{FF2B5EF4-FFF2-40B4-BE49-F238E27FC236}">
                  <a16:creationId xmlns:a16="http://schemas.microsoft.com/office/drawing/2014/main" id="{D6A19883-9479-A31A-3D3B-CA4B8FB2E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12"/>
            <a:stretch>
              <a:fillRect/>
            </a:stretch>
          </p:blipFill>
          <p:spPr bwMode="auto">
            <a:xfrm>
              <a:off x="2926" y="2556"/>
              <a:ext cx="2585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7" name="Text Box 14">
              <a:extLst>
                <a:ext uri="{FF2B5EF4-FFF2-40B4-BE49-F238E27FC236}">
                  <a16:creationId xmlns:a16="http://schemas.microsoft.com/office/drawing/2014/main" id="{8B390CA2-C9B8-273A-BAAC-5CAE039C7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" y="3974"/>
              <a:ext cx="1361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 dirty="0">
                  <a:solidFill>
                    <a:schemeClr val="bg1"/>
                  </a:solidFill>
                </a:rPr>
                <a:t>Říšský sněm</a:t>
              </a:r>
            </a:p>
          </p:txBody>
        </p:sp>
      </p:grpSp>
      <p:grpSp>
        <p:nvGrpSpPr>
          <p:cNvPr id="8209" name="Group 17">
            <a:extLst>
              <a:ext uri="{FF2B5EF4-FFF2-40B4-BE49-F238E27FC236}">
                <a16:creationId xmlns:a16="http://schemas.microsoft.com/office/drawing/2014/main" id="{6A10ED20-FCBB-3F91-CF40-9220C23C2DF3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006079"/>
            <a:ext cx="3024188" cy="1969293"/>
            <a:chOff x="2880" y="845"/>
            <a:chExt cx="2540" cy="1654"/>
          </a:xfrm>
        </p:grpSpPr>
        <p:pic>
          <p:nvPicPr>
            <p:cNvPr id="9224" name="Picture 7">
              <a:extLst>
                <a:ext uri="{FF2B5EF4-FFF2-40B4-BE49-F238E27FC236}">
                  <a16:creationId xmlns:a16="http://schemas.microsoft.com/office/drawing/2014/main" id="{E20F8B60-0A9F-E177-8C1F-BF5850FF0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15"/>
            <a:stretch>
              <a:fillRect/>
            </a:stretch>
          </p:blipFill>
          <p:spPr bwMode="auto">
            <a:xfrm>
              <a:off x="2880" y="845"/>
              <a:ext cx="2540" cy="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Text Box 15">
              <a:extLst>
                <a:ext uri="{FF2B5EF4-FFF2-40B4-BE49-F238E27FC236}">
                  <a16:creationId xmlns:a16="http://schemas.microsoft.com/office/drawing/2014/main" id="{B29012BA-A26D-9F0D-F901-0E788C9287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5" y="2228"/>
              <a:ext cx="1633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 dirty="0">
                  <a:solidFill>
                    <a:schemeClr val="bg1"/>
                  </a:solidFill>
                </a:rPr>
                <a:t>Braniborská brána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8261501-10A9-61E7-29EE-3ABC04AF2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576" y="30632"/>
            <a:ext cx="7931224" cy="74684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dirty="0"/>
              <a:t>Mnichov</a:t>
            </a:r>
          </a:p>
        </p:txBody>
      </p:sp>
      <p:grpSp>
        <p:nvGrpSpPr>
          <p:cNvPr id="9236" name="Group 20">
            <a:extLst>
              <a:ext uri="{FF2B5EF4-FFF2-40B4-BE49-F238E27FC236}">
                <a16:creationId xmlns:a16="http://schemas.microsoft.com/office/drawing/2014/main" id="{7B14B095-4723-C365-9604-C934B791E87E}"/>
              </a:ext>
            </a:extLst>
          </p:cNvPr>
          <p:cNvGrpSpPr>
            <a:grpSpLocks/>
          </p:cNvGrpSpPr>
          <p:nvPr/>
        </p:nvGrpSpPr>
        <p:grpSpPr bwMode="auto">
          <a:xfrm>
            <a:off x="1763316" y="951310"/>
            <a:ext cx="2862263" cy="2024062"/>
            <a:chOff x="521" y="799"/>
            <a:chExt cx="2404" cy="1700"/>
          </a:xfrm>
        </p:grpSpPr>
        <p:pic>
          <p:nvPicPr>
            <p:cNvPr id="10254" name="Picture 5">
              <a:extLst>
                <a:ext uri="{FF2B5EF4-FFF2-40B4-BE49-F238E27FC236}">
                  <a16:creationId xmlns:a16="http://schemas.microsoft.com/office/drawing/2014/main" id="{0B7F6329-9377-7FA0-DC05-9CD981FDF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799"/>
              <a:ext cx="2404" cy="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5" name="Text Box 15">
              <a:extLst>
                <a:ext uri="{FF2B5EF4-FFF2-40B4-BE49-F238E27FC236}">
                  <a16:creationId xmlns:a16="http://schemas.microsoft.com/office/drawing/2014/main" id="{6A3D3FC1-3D42-A307-D4A2-52DF8C306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2228"/>
              <a:ext cx="1497" cy="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/>
                <a:t>Pohled na město</a:t>
              </a:r>
            </a:p>
          </p:txBody>
        </p:sp>
      </p:grpSp>
      <p:grpSp>
        <p:nvGrpSpPr>
          <p:cNvPr id="9238" name="Group 22">
            <a:extLst>
              <a:ext uri="{FF2B5EF4-FFF2-40B4-BE49-F238E27FC236}">
                <a16:creationId xmlns:a16="http://schemas.microsoft.com/office/drawing/2014/main" id="{F111CEA0-61DD-A771-7430-8D9ECA20D553}"/>
              </a:ext>
            </a:extLst>
          </p:cNvPr>
          <p:cNvGrpSpPr>
            <a:grpSpLocks/>
          </p:cNvGrpSpPr>
          <p:nvPr/>
        </p:nvGrpSpPr>
        <p:grpSpPr bwMode="auto">
          <a:xfrm>
            <a:off x="1709738" y="3021806"/>
            <a:ext cx="2915841" cy="2005013"/>
            <a:chOff x="476" y="2538"/>
            <a:chExt cx="2449" cy="1684"/>
          </a:xfrm>
        </p:grpSpPr>
        <p:pic>
          <p:nvPicPr>
            <p:cNvPr id="10252" name="Picture 9">
              <a:extLst>
                <a:ext uri="{FF2B5EF4-FFF2-40B4-BE49-F238E27FC236}">
                  <a16:creationId xmlns:a16="http://schemas.microsoft.com/office/drawing/2014/main" id="{8073DED2-F3A0-C542-ECDA-66637FFF9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2538"/>
              <a:ext cx="2449" cy="1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3" name="Text Box 16">
              <a:extLst>
                <a:ext uri="{FF2B5EF4-FFF2-40B4-BE49-F238E27FC236}">
                  <a16:creationId xmlns:a16="http://schemas.microsoft.com/office/drawing/2014/main" id="{FEB08C48-20C9-AB6D-16F7-2A326D7289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3951"/>
              <a:ext cx="1633" cy="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/>
                <a:t>Olympijský stadion</a:t>
              </a:r>
            </a:p>
          </p:txBody>
        </p:sp>
      </p:grpSp>
      <p:grpSp>
        <p:nvGrpSpPr>
          <p:cNvPr id="9237" name="Group 21">
            <a:extLst>
              <a:ext uri="{FF2B5EF4-FFF2-40B4-BE49-F238E27FC236}">
                <a16:creationId xmlns:a16="http://schemas.microsoft.com/office/drawing/2014/main" id="{7779FD50-AE77-C42E-E8C3-13BE2AB29CE2}"/>
              </a:ext>
            </a:extLst>
          </p:cNvPr>
          <p:cNvGrpSpPr>
            <a:grpSpLocks/>
          </p:cNvGrpSpPr>
          <p:nvPr/>
        </p:nvGrpSpPr>
        <p:grpSpPr bwMode="auto">
          <a:xfrm>
            <a:off x="4950619" y="951310"/>
            <a:ext cx="2591991" cy="1969294"/>
            <a:chOff x="3198" y="799"/>
            <a:chExt cx="2177" cy="1654"/>
          </a:xfrm>
        </p:grpSpPr>
        <p:pic>
          <p:nvPicPr>
            <p:cNvPr id="10250" name="Picture 7">
              <a:extLst>
                <a:ext uri="{FF2B5EF4-FFF2-40B4-BE49-F238E27FC236}">
                  <a16:creationId xmlns:a16="http://schemas.microsoft.com/office/drawing/2014/main" id="{000A35A7-FEDF-35B4-C421-A54BEB714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799"/>
              <a:ext cx="2177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1" name="Text Box 17">
              <a:extLst>
                <a:ext uri="{FF2B5EF4-FFF2-40B4-BE49-F238E27FC236}">
                  <a16:creationId xmlns:a16="http://schemas.microsoft.com/office/drawing/2014/main" id="{253CF870-25E1-573E-8E91-609B01568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2182"/>
              <a:ext cx="907" cy="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/>
                <a:t>Katedrála</a:t>
              </a:r>
            </a:p>
          </p:txBody>
        </p:sp>
      </p:grpSp>
      <p:grpSp>
        <p:nvGrpSpPr>
          <p:cNvPr id="9239" name="Group 23">
            <a:extLst>
              <a:ext uri="{FF2B5EF4-FFF2-40B4-BE49-F238E27FC236}">
                <a16:creationId xmlns:a16="http://schemas.microsoft.com/office/drawing/2014/main" id="{5F21D2E8-8C7A-A57F-DBDD-DCD7731984E0}"/>
              </a:ext>
            </a:extLst>
          </p:cNvPr>
          <p:cNvGrpSpPr>
            <a:grpSpLocks/>
          </p:cNvGrpSpPr>
          <p:nvPr/>
        </p:nvGrpSpPr>
        <p:grpSpPr bwMode="auto">
          <a:xfrm>
            <a:off x="4895850" y="2975372"/>
            <a:ext cx="2646760" cy="2051447"/>
            <a:chOff x="3152" y="2523"/>
            <a:chExt cx="2223" cy="1723"/>
          </a:xfrm>
        </p:grpSpPr>
        <p:pic>
          <p:nvPicPr>
            <p:cNvPr id="10248" name="Picture 11">
              <a:extLst>
                <a:ext uri="{FF2B5EF4-FFF2-40B4-BE49-F238E27FC236}">
                  <a16:creationId xmlns:a16="http://schemas.microsoft.com/office/drawing/2014/main" id="{03FCC323-F54E-261C-B292-94987DAB6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2523"/>
              <a:ext cx="2223" cy="1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9" name="Text Box 18">
              <a:extLst>
                <a:ext uri="{FF2B5EF4-FFF2-40B4-BE49-F238E27FC236}">
                  <a16:creationId xmlns:a16="http://schemas.microsoft.com/office/drawing/2014/main" id="{684C272C-194B-E554-25F6-64B3F26593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9" y="3975"/>
              <a:ext cx="982" cy="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500" b="1"/>
                <a:t>Radnice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E3F0270-29C0-21B6-5FAD-9E677D61B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208360"/>
            <a:ext cx="3086100" cy="854869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Hamburk</a:t>
            </a:r>
          </a:p>
        </p:txBody>
      </p:sp>
      <p:sp>
        <p:nvSpPr>
          <p:cNvPr id="11267" name="Text Box 13">
            <a:extLst>
              <a:ext uri="{FF2B5EF4-FFF2-40B4-BE49-F238E27FC236}">
                <a16:creationId xmlns:a16="http://schemas.microsoft.com/office/drawing/2014/main" id="{7CF9F6DB-BC57-821B-74E0-F30E4D1D7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925" y="5341144"/>
            <a:ext cx="12573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350"/>
          </a:p>
        </p:txBody>
      </p:sp>
      <p:grpSp>
        <p:nvGrpSpPr>
          <p:cNvPr id="10258" name="Group 18">
            <a:extLst>
              <a:ext uri="{FF2B5EF4-FFF2-40B4-BE49-F238E27FC236}">
                <a16:creationId xmlns:a16="http://schemas.microsoft.com/office/drawing/2014/main" id="{72867C81-37B9-B137-6711-E68DCDACC2FC}"/>
              </a:ext>
            </a:extLst>
          </p:cNvPr>
          <p:cNvGrpSpPr>
            <a:grpSpLocks/>
          </p:cNvGrpSpPr>
          <p:nvPr/>
        </p:nvGrpSpPr>
        <p:grpSpPr bwMode="auto">
          <a:xfrm>
            <a:off x="4680348" y="303610"/>
            <a:ext cx="2230040" cy="2322909"/>
            <a:chOff x="2971" y="255"/>
            <a:chExt cx="1873" cy="1951"/>
          </a:xfrm>
        </p:grpSpPr>
        <p:pic>
          <p:nvPicPr>
            <p:cNvPr id="11279" name="Picture 10">
              <a:extLst>
                <a:ext uri="{FF2B5EF4-FFF2-40B4-BE49-F238E27FC236}">
                  <a16:creationId xmlns:a16="http://schemas.microsoft.com/office/drawing/2014/main" id="{CE439A4C-2599-008C-A7CC-BA305AAFCB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55"/>
              <a:ext cx="1873" cy="1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0" name="Text Box 14">
              <a:extLst>
                <a:ext uri="{FF2B5EF4-FFF2-40B4-BE49-F238E27FC236}">
                  <a16:creationId xmlns:a16="http://schemas.microsoft.com/office/drawing/2014/main" id="{4EA9FC45-3A2E-072F-2994-501E414466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" y="1933"/>
              <a:ext cx="158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350" b="1" dirty="0">
                  <a:solidFill>
                    <a:schemeClr val="bg1"/>
                  </a:solidFill>
                </a:rPr>
                <a:t>Muzeum</a:t>
              </a:r>
              <a:r>
                <a:rPr lang="cs-CZ" altLang="cs-CZ" sz="1350" dirty="0">
                  <a:solidFill>
                    <a:schemeClr val="bg1"/>
                  </a:solidFill>
                </a:rPr>
                <a:t> </a:t>
              </a:r>
              <a:r>
                <a:rPr lang="cs-CZ" altLang="cs-CZ" sz="1350" b="1" dirty="0">
                  <a:solidFill>
                    <a:schemeClr val="bg1"/>
                  </a:solidFill>
                </a:rPr>
                <a:t>mořeplavby</a:t>
              </a:r>
            </a:p>
          </p:txBody>
        </p:sp>
      </p:grpSp>
      <p:grpSp>
        <p:nvGrpSpPr>
          <p:cNvPr id="10260" name="Group 20">
            <a:extLst>
              <a:ext uri="{FF2B5EF4-FFF2-40B4-BE49-F238E27FC236}">
                <a16:creationId xmlns:a16="http://schemas.microsoft.com/office/drawing/2014/main" id="{46222E10-F2AB-FDBA-63AA-216523B1A838}"/>
              </a:ext>
            </a:extLst>
          </p:cNvPr>
          <p:cNvGrpSpPr>
            <a:grpSpLocks/>
          </p:cNvGrpSpPr>
          <p:nvPr/>
        </p:nvGrpSpPr>
        <p:grpSpPr bwMode="auto">
          <a:xfrm>
            <a:off x="1385888" y="3163491"/>
            <a:ext cx="3239691" cy="1971674"/>
            <a:chOff x="204" y="2657"/>
            <a:chExt cx="2721" cy="1656"/>
          </a:xfrm>
        </p:grpSpPr>
        <p:pic>
          <p:nvPicPr>
            <p:cNvPr id="11277" name="Picture 6">
              <a:extLst>
                <a:ext uri="{FF2B5EF4-FFF2-40B4-BE49-F238E27FC236}">
                  <a16:creationId xmlns:a16="http://schemas.microsoft.com/office/drawing/2014/main" id="{1A1E839D-2617-C2D0-CBE1-34B6DCFAA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657"/>
              <a:ext cx="2721" cy="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Text Box 15">
              <a:extLst>
                <a:ext uri="{FF2B5EF4-FFF2-40B4-BE49-F238E27FC236}">
                  <a16:creationId xmlns:a16="http://schemas.microsoft.com/office/drawing/2014/main" id="{64866C7C-086A-184D-6832-C064A7A272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" y="4061"/>
              <a:ext cx="113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350" b="1" dirty="0">
                  <a:solidFill>
                    <a:schemeClr val="bg1"/>
                  </a:solidFill>
                </a:rPr>
                <a:t>Filharmonie</a:t>
              </a:r>
            </a:p>
          </p:txBody>
        </p:sp>
      </p:grpSp>
      <p:grpSp>
        <p:nvGrpSpPr>
          <p:cNvPr id="10259" name="Group 19">
            <a:extLst>
              <a:ext uri="{FF2B5EF4-FFF2-40B4-BE49-F238E27FC236}">
                <a16:creationId xmlns:a16="http://schemas.microsoft.com/office/drawing/2014/main" id="{86C96E38-7B3B-C35F-C03C-5C301A873054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2680098"/>
            <a:ext cx="3186113" cy="2401491"/>
            <a:chOff x="2971" y="2251"/>
            <a:chExt cx="2676" cy="2017"/>
          </a:xfrm>
        </p:grpSpPr>
        <p:pic>
          <p:nvPicPr>
            <p:cNvPr id="11275" name="Picture 12">
              <a:extLst>
                <a:ext uri="{FF2B5EF4-FFF2-40B4-BE49-F238E27FC236}">
                  <a16:creationId xmlns:a16="http://schemas.microsoft.com/office/drawing/2014/main" id="{C7717D45-08D2-6B60-46F3-0830BD525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251"/>
              <a:ext cx="2676" cy="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Text Box 16">
              <a:extLst>
                <a:ext uri="{FF2B5EF4-FFF2-40B4-BE49-F238E27FC236}">
                  <a16:creationId xmlns:a16="http://schemas.microsoft.com/office/drawing/2014/main" id="{367B1BDE-1948-BE67-EA22-D16F5B526C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1" y="4016"/>
              <a:ext cx="136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350" b="1" dirty="0"/>
                <a:t>   </a:t>
              </a:r>
              <a:r>
                <a:rPr lang="cs-CZ" altLang="cs-CZ" sz="1350" b="1" dirty="0">
                  <a:solidFill>
                    <a:schemeClr val="bg1"/>
                  </a:solidFill>
                </a:rPr>
                <a:t>Rychlodráha</a:t>
              </a:r>
            </a:p>
          </p:txBody>
        </p:sp>
      </p:grpSp>
      <p:grpSp>
        <p:nvGrpSpPr>
          <p:cNvPr id="10261" name="Group 21">
            <a:extLst>
              <a:ext uri="{FF2B5EF4-FFF2-40B4-BE49-F238E27FC236}">
                <a16:creationId xmlns:a16="http://schemas.microsoft.com/office/drawing/2014/main" id="{EA603A93-FA5D-A171-37D9-50F29F2051B2}"/>
              </a:ext>
            </a:extLst>
          </p:cNvPr>
          <p:cNvGrpSpPr>
            <a:grpSpLocks/>
          </p:cNvGrpSpPr>
          <p:nvPr/>
        </p:nvGrpSpPr>
        <p:grpSpPr bwMode="auto">
          <a:xfrm>
            <a:off x="1925241" y="1085850"/>
            <a:ext cx="2700338" cy="2051447"/>
            <a:chOff x="657" y="912"/>
            <a:chExt cx="2268" cy="1723"/>
          </a:xfrm>
        </p:grpSpPr>
        <p:pic>
          <p:nvPicPr>
            <p:cNvPr id="11273" name="Picture 8">
              <a:extLst>
                <a:ext uri="{FF2B5EF4-FFF2-40B4-BE49-F238E27FC236}">
                  <a16:creationId xmlns:a16="http://schemas.microsoft.com/office/drawing/2014/main" id="{9C939014-87FD-ED13-3812-66057C139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912"/>
              <a:ext cx="2268" cy="1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xt Box 17">
              <a:extLst>
                <a:ext uri="{FF2B5EF4-FFF2-40B4-BE49-F238E27FC236}">
                  <a16:creationId xmlns:a16="http://schemas.microsoft.com/office/drawing/2014/main" id="{9D5D3410-9569-DFE7-A001-21A967D39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2383"/>
              <a:ext cx="117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350" b="1" dirty="0"/>
                <a:t>      </a:t>
              </a:r>
              <a:r>
                <a:rPr lang="cs-CZ" altLang="cs-CZ" sz="1350" b="1" dirty="0">
                  <a:solidFill>
                    <a:schemeClr val="bg1"/>
                  </a:solidFill>
                </a:rPr>
                <a:t>Přístav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73E7185-3044-C449-AF1B-02A7F54018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8085" y="195263"/>
            <a:ext cx="5300663" cy="59412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dirty="0"/>
              <a:t>Frankfurt nad Mohanem</a:t>
            </a:r>
          </a:p>
        </p:txBody>
      </p:sp>
      <p:grpSp>
        <p:nvGrpSpPr>
          <p:cNvPr id="18451" name="Group 19">
            <a:extLst>
              <a:ext uri="{FF2B5EF4-FFF2-40B4-BE49-F238E27FC236}">
                <a16:creationId xmlns:a16="http://schemas.microsoft.com/office/drawing/2014/main" id="{D2341725-052F-14CD-5BA6-FD6F2B05D43A}"/>
              </a:ext>
            </a:extLst>
          </p:cNvPr>
          <p:cNvGrpSpPr>
            <a:grpSpLocks/>
          </p:cNvGrpSpPr>
          <p:nvPr/>
        </p:nvGrpSpPr>
        <p:grpSpPr bwMode="auto">
          <a:xfrm>
            <a:off x="4680347" y="2965848"/>
            <a:ext cx="3024188" cy="2203847"/>
            <a:chOff x="2971" y="2491"/>
            <a:chExt cx="2540" cy="1851"/>
          </a:xfrm>
        </p:grpSpPr>
        <p:pic>
          <p:nvPicPr>
            <p:cNvPr id="12302" name="Picture 9">
              <a:extLst>
                <a:ext uri="{FF2B5EF4-FFF2-40B4-BE49-F238E27FC236}">
                  <a16:creationId xmlns:a16="http://schemas.microsoft.com/office/drawing/2014/main" id="{9808D434-AB8A-B072-80EA-B0DEEAB26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9" r="8627"/>
            <a:stretch>
              <a:fillRect/>
            </a:stretch>
          </p:blipFill>
          <p:spPr bwMode="auto">
            <a:xfrm>
              <a:off x="2971" y="2491"/>
              <a:ext cx="2540" cy="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3" name="Text Box 12">
              <a:extLst>
                <a:ext uri="{FF2B5EF4-FFF2-40B4-BE49-F238E27FC236}">
                  <a16:creationId xmlns:a16="http://schemas.microsoft.com/office/drawing/2014/main" id="{B2E8265C-91F1-16CA-829F-5C9B1BDC2F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3" y="4032"/>
              <a:ext cx="862" cy="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/>
                <a:t>Letiště</a:t>
              </a:r>
            </a:p>
          </p:txBody>
        </p:sp>
      </p:grpSp>
      <p:grpSp>
        <p:nvGrpSpPr>
          <p:cNvPr id="18449" name="Group 17">
            <a:extLst>
              <a:ext uri="{FF2B5EF4-FFF2-40B4-BE49-F238E27FC236}">
                <a16:creationId xmlns:a16="http://schemas.microsoft.com/office/drawing/2014/main" id="{358D18EC-3E1D-51BD-281C-36EEB259D99C}"/>
              </a:ext>
            </a:extLst>
          </p:cNvPr>
          <p:cNvGrpSpPr>
            <a:grpSpLocks/>
          </p:cNvGrpSpPr>
          <p:nvPr/>
        </p:nvGrpSpPr>
        <p:grpSpPr bwMode="auto">
          <a:xfrm>
            <a:off x="1494235" y="2950370"/>
            <a:ext cx="3077765" cy="2185988"/>
            <a:chOff x="295" y="2478"/>
            <a:chExt cx="2585" cy="1836"/>
          </a:xfrm>
        </p:grpSpPr>
        <p:pic>
          <p:nvPicPr>
            <p:cNvPr id="12300" name="Picture 7">
              <a:extLst>
                <a:ext uri="{FF2B5EF4-FFF2-40B4-BE49-F238E27FC236}">
                  <a16:creationId xmlns:a16="http://schemas.microsoft.com/office/drawing/2014/main" id="{24CD9C16-F964-4BB6-F08C-5191D4BBA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60"/>
            <a:stretch>
              <a:fillRect/>
            </a:stretch>
          </p:blipFill>
          <p:spPr bwMode="auto">
            <a:xfrm>
              <a:off x="295" y="2478"/>
              <a:ext cx="2585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Text Box 13">
              <a:extLst>
                <a:ext uri="{FF2B5EF4-FFF2-40B4-BE49-F238E27FC236}">
                  <a16:creationId xmlns:a16="http://schemas.microsoft.com/office/drawing/2014/main" id="{141D413B-65C3-EFA1-72C6-F2242135B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" y="4004"/>
              <a:ext cx="149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 dirty="0">
                  <a:solidFill>
                    <a:schemeClr val="bg1"/>
                  </a:solidFill>
                </a:rPr>
                <a:t>Večerní město</a:t>
              </a:r>
            </a:p>
          </p:txBody>
        </p:sp>
      </p:grpSp>
      <p:grpSp>
        <p:nvGrpSpPr>
          <p:cNvPr id="18450" name="Group 18">
            <a:extLst>
              <a:ext uri="{FF2B5EF4-FFF2-40B4-BE49-F238E27FC236}">
                <a16:creationId xmlns:a16="http://schemas.microsoft.com/office/drawing/2014/main" id="{0150A220-D746-25B0-B3DA-D1D4D8C90DB6}"/>
              </a:ext>
            </a:extLst>
          </p:cNvPr>
          <p:cNvGrpSpPr>
            <a:grpSpLocks/>
          </p:cNvGrpSpPr>
          <p:nvPr/>
        </p:nvGrpSpPr>
        <p:grpSpPr bwMode="auto">
          <a:xfrm>
            <a:off x="4950619" y="844154"/>
            <a:ext cx="2753916" cy="2077640"/>
            <a:chOff x="3198" y="709"/>
            <a:chExt cx="2313" cy="1745"/>
          </a:xfrm>
        </p:grpSpPr>
        <p:pic>
          <p:nvPicPr>
            <p:cNvPr id="12298" name="Picture 11">
              <a:extLst>
                <a:ext uri="{FF2B5EF4-FFF2-40B4-BE49-F238E27FC236}">
                  <a16:creationId xmlns:a16="http://schemas.microsoft.com/office/drawing/2014/main" id="{66FA113A-8754-8E86-EF4F-CCEA62176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709"/>
              <a:ext cx="2313" cy="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9" name="Text Box 14">
              <a:extLst>
                <a:ext uri="{FF2B5EF4-FFF2-40B4-BE49-F238E27FC236}">
                  <a16:creationId xmlns:a16="http://schemas.microsoft.com/office/drawing/2014/main" id="{BDCE5481-F5BC-9FB3-8002-224CF7B6A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7" y="2144"/>
              <a:ext cx="99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 dirty="0">
                  <a:solidFill>
                    <a:schemeClr val="bg1"/>
                  </a:solidFill>
                </a:rPr>
                <a:t>Centrum</a:t>
              </a:r>
            </a:p>
          </p:txBody>
        </p:sp>
      </p:grpSp>
      <p:grpSp>
        <p:nvGrpSpPr>
          <p:cNvPr id="18448" name="Group 16">
            <a:extLst>
              <a:ext uri="{FF2B5EF4-FFF2-40B4-BE49-F238E27FC236}">
                <a16:creationId xmlns:a16="http://schemas.microsoft.com/office/drawing/2014/main" id="{31AF0F0B-6D62-8CFD-2AC1-9BEADCEAA191}"/>
              </a:ext>
            </a:extLst>
          </p:cNvPr>
          <p:cNvGrpSpPr>
            <a:grpSpLocks/>
          </p:cNvGrpSpPr>
          <p:nvPr/>
        </p:nvGrpSpPr>
        <p:grpSpPr bwMode="auto">
          <a:xfrm>
            <a:off x="1494235" y="844154"/>
            <a:ext cx="3077765" cy="2096691"/>
            <a:chOff x="295" y="709"/>
            <a:chExt cx="2585" cy="1761"/>
          </a:xfrm>
        </p:grpSpPr>
        <p:pic>
          <p:nvPicPr>
            <p:cNvPr id="12296" name="Picture 5">
              <a:extLst>
                <a:ext uri="{FF2B5EF4-FFF2-40B4-BE49-F238E27FC236}">
                  <a16:creationId xmlns:a16="http://schemas.microsoft.com/office/drawing/2014/main" id="{C0F39323-A9BE-A527-C4D0-81835CAA9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709"/>
              <a:ext cx="2585" cy="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Text Box 15">
              <a:extLst>
                <a:ext uri="{FF2B5EF4-FFF2-40B4-BE49-F238E27FC236}">
                  <a16:creationId xmlns:a16="http://schemas.microsoft.com/office/drawing/2014/main" id="{93BEBB68-BBF3-F63F-D603-89689C738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2160"/>
              <a:ext cx="108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 dirty="0">
                  <a:solidFill>
                    <a:schemeClr val="bg1"/>
                  </a:solidFill>
                </a:rPr>
                <a:t>Panorama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78" name="Group 22">
            <a:extLst>
              <a:ext uri="{FF2B5EF4-FFF2-40B4-BE49-F238E27FC236}">
                <a16:creationId xmlns:a16="http://schemas.microsoft.com/office/drawing/2014/main" id="{D1693F5A-6370-2284-D20B-F771DB06EE72}"/>
              </a:ext>
            </a:extLst>
          </p:cNvPr>
          <p:cNvGrpSpPr>
            <a:grpSpLocks/>
          </p:cNvGrpSpPr>
          <p:nvPr/>
        </p:nvGrpSpPr>
        <p:grpSpPr bwMode="auto">
          <a:xfrm>
            <a:off x="4625579" y="2892028"/>
            <a:ext cx="3240881" cy="2255043"/>
            <a:chOff x="2925" y="2429"/>
            <a:chExt cx="2722" cy="1894"/>
          </a:xfrm>
        </p:grpSpPr>
        <p:pic>
          <p:nvPicPr>
            <p:cNvPr id="13326" name="Picture 11">
              <a:extLst>
                <a:ext uri="{FF2B5EF4-FFF2-40B4-BE49-F238E27FC236}">
                  <a16:creationId xmlns:a16="http://schemas.microsoft.com/office/drawing/2014/main" id="{B76274ED-B55D-3538-F5C9-A0BCE4051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429"/>
              <a:ext cx="2722" cy="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7" name="Text Box 15">
              <a:extLst>
                <a:ext uri="{FF2B5EF4-FFF2-40B4-BE49-F238E27FC236}">
                  <a16:creationId xmlns:a16="http://schemas.microsoft.com/office/drawing/2014/main" id="{50CEAEC0-2F90-A82D-450E-E3F3C73019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1" y="3974"/>
              <a:ext cx="726" cy="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/>
                <a:t>Labe</a:t>
              </a:r>
            </a:p>
          </p:txBody>
        </p:sp>
      </p:grpSp>
      <p:grpSp>
        <p:nvGrpSpPr>
          <p:cNvPr id="19477" name="Group 21">
            <a:extLst>
              <a:ext uri="{FF2B5EF4-FFF2-40B4-BE49-F238E27FC236}">
                <a16:creationId xmlns:a16="http://schemas.microsoft.com/office/drawing/2014/main" id="{82D8E628-0AF6-3562-192E-3798DE1757BD}"/>
              </a:ext>
            </a:extLst>
          </p:cNvPr>
          <p:cNvGrpSpPr>
            <a:grpSpLocks/>
          </p:cNvGrpSpPr>
          <p:nvPr/>
        </p:nvGrpSpPr>
        <p:grpSpPr bwMode="auto">
          <a:xfrm>
            <a:off x="1549004" y="2828926"/>
            <a:ext cx="2969419" cy="2603898"/>
            <a:chOff x="341" y="2376"/>
            <a:chExt cx="2494" cy="2187"/>
          </a:xfrm>
        </p:grpSpPr>
        <p:pic>
          <p:nvPicPr>
            <p:cNvPr id="13324" name="Picture 9">
              <a:extLst>
                <a:ext uri="{FF2B5EF4-FFF2-40B4-BE49-F238E27FC236}">
                  <a16:creationId xmlns:a16="http://schemas.microsoft.com/office/drawing/2014/main" id="{980EB879-EF80-1ECA-C7AB-1E549C2C0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" y="2376"/>
              <a:ext cx="2494" cy="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5" name="Text Box 16">
              <a:extLst>
                <a:ext uri="{FF2B5EF4-FFF2-40B4-BE49-F238E27FC236}">
                  <a16:creationId xmlns:a16="http://schemas.microsoft.com/office/drawing/2014/main" id="{4EA9E3F7-922E-044D-AE39-4A4906254E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0" y="4020"/>
              <a:ext cx="875" cy="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/>
                <a:t>Muzeum</a:t>
              </a:r>
            </a:p>
          </p:txBody>
        </p:sp>
      </p:grpSp>
      <p:grpSp>
        <p:nvGrpSpPr>
          <p:cNvPr id="19476" name="Group 20">
            <a:extLst>
              <a:ext uri="{FF2B5EF4-FFF2-40B4-BE49-F238E27FC236}">
                <a16:creationId xmlns:a16="http://schemas.microsoft.com/office/drawing/2014/main" id="{FB167C23-B73F-752F-1793-BFFA0A5C2CDB}"/>
              </a:ext>
            </a:extLst>
          </p:cNvPr>
          <p:cNvGrpSpPr>
            <a:grpSpLocks/>
          </p:cNvGrpSpPr>
          <p:nvPr/>
        </p:nvGrpSpPr>
        <p:grpSpPr bwMode="auto">
          <a:xfrm>
            <a:off x="4625579" y="344092"/>
            <a:ext cx="3240881" cy="2524125"/>
            <a:chOff x="2925" y="289"/>
            <a:chExt cx="2722" cy="2120"/>
          </a:xfrm>
        </p:grpSpPr>
        <p:pic>
          <p:nvPicPr>
            <p:cNvPr id="13322" name="Picture 7">
              <a:extLst>
                <a:ext uri="{FF2B5EF4-FFF2-40B4-BE49-F238E27FC236}">
                  <a16:creationId xmlns:a16="http://schemas.microsoft.com/office/drawing/2014/main" id="{6CB8F311-E9AA-2011-DE39-6D39286FB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89"/>
              <a:ext cx="2722" cy="2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3" name="Text Box 17">
              <a:extLst>
                <a:ext uri="{FF2B5EF4-FFF2-40B4-BE49-F238E27FC236}">
                  <a16:creationId xmlns:a16="http://schemas.microsoft.com/office/drawing/2014/main" id="{19CF8F4A-D7BD-C80B-9AFC-5F072F625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2" y="2099"/>
              <a:ext cx="875" cy="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/>
                <a:t>Zwinger</a:t>
              </a:r>
            </a:p>
          </p:txBody>
        </p:sp>
      </p:grpSp>
      <p:sp>
        <p:nvSpPr>
          <p:cNvPr id="19458" name="Rectangle 2">
            <a:extLst>
              <a:ext uri="{FF2B5EF4-FFF2-40B4-BE49-F238E27FC236}">
                <a16:creationId xmlns:a16="http://schemas.microsoft.com/office/drawing/2014/main" id="{E1B72F21-722B-0DF1-0079-1C28D12CC5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119" y="33338"/>
            <a:ext cx="3301604" cy="63936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/>
              <a:t>Drážďany</a:t>
            </a:r>
          </a:p>
        </p:txBody>
      </p:sp>
      <p:sp>
        <p:nvSpPr>
          <p:cNvPr id="13318" name="AutoShape 1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7A8732B-3BCB-F12F-939B-85E65FF3B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766" y="86917"/>
            <a:ext cx="216694" cy="32504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350"/>
          </a:p>
        </p:txBody>
      </p:sp>
      <p:grpSp>
        <p:nvGrpSpPr>
          <p:cNvPr id="19475" name="Group 19">
            <a:extLst>
              <a:ext uri="{FF2B5EF4-FFF2-40B4-BE49-F238E27FC236}">
                <a16:creationId xmlns:a16="http://schemas.microsoft.com/office/drawing/2014/main" id="{4FD3433D-2762-7F4D-CBB1-DFF6D75EB08B}"/>
              </a:ext>
            </a:extLst>
          </p:cNvPr>
          <p:cNvGrpSpPr>
            <a:grpSpLocks/>
          </p:cNvGrpSpPr>
          <p:nvPr/>
        </p:nvGrpSpPr>
        <p:grpSpPr bwMode="auto">
          <a:xfrm>
            <a:off x="1331119" y="573881"/>
            <a:ext cx="3186113" cy="2420541"/>
            <a:chOff x="158" y="482"/>
            <a:chExt cx="2676" cy="2033"/>
          </a:xfrm>
        </p:grpSpPr>
        <p:pic>
          <p:nvPicPr>
            <p:cNvPr id="13320" name="Picture 5">
              <a:extLst>
                <a:ext uri="{FF2B5EF4-FFF2-40B4-BE49-F238E27FC236}">
                  <a16:creationId xmlns:a16="http://schemas.microsoft.com/office/drawing/2014/main" id="{B8D0627E-8FF6-1103-63FC-E1BA80648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482"/>
              <a:ext cx="2676" cy="1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 Box 14">
              <a:extLst>
                <a:ext uri="{FF2B5EF4-FFF2-40B4-BE49-F238E27FC236}">
                  <a16:creationId xmlns:a16="http://schemas.microsoft.com/office/drawing/2014/main" id="{B4029999-E8A9-D852-FE85-1CB8A88010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" y="2205"/>
              <a:ext cx="875" cy="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/>
                <a:t>Zámek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40000"/>
            <a:lumOff val="60000"/>
          </a:schemeClr>
        </a:solidFill>
      </a:spPr>
      <a:bodyPr wrap="square" rtlCol="0">
        <a:spAutoFit/>
      </a:bodyPr>
      <a:lstStyle>
        <a:defPPr>
          <a:defRPr sz="1200" b="1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776</Words>
  <Application>Microsoft Office PowerPoint</Application>
  <PresentationFormat>Předvádění na obrazovce (16:9)</PresentationFormat>
  <Paragraphs>208</Paragraphs>
  <Slides>20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Times New Roman</vt:lpstr>
      <vt:lpstr>Wingdings</vt:lpstr>
      <vt:lpstr>Motiv sady Office</vt:lpstr>
      <vt:lpstr>  NĚMECKO </vt:lpstr>
      <vt:lpstr>Co už víš? </vt:lpstr>
      <vt:lpstr>Povrch</vt:lpstr>
      <vt:lpstr>Jaké si řekneme nové termíny a názvy?</vt:lpstr>
      <vt:lpstr>Berlín</vt:lpstr>
      <vt:lpstr>Mnichov</vt:lpstr>
      <vt:lpstr>Hamburk</vt:lpstr>
      <vt:lpstr>Frankfurt nad Mohanem</vt:lpstr>
      <vt:lpstr>Drážďany</vt:lpstr>
      <vt:lpstr>Frankfurt nad Mohanem</vt:lpstr>
      <vt:lpstr>Drážďany</vt:lpstr>
      <vt:lpstr>Co si řekneme nového?</vt:lpstr>
      <vt:lpstr>Prezentace aplikace PowerPoint</vt:lpstr>
      <vt:lpstr>Zemědělství </vt:lpstr>
      <vt:lpstr>Slavné osobnosti</vt:lpstr>
      <vt:lpstr>Slavné osobnosti </vt:lpstr>
      <vt:lpstr>Procvičení a příklady</vt:lpstr>
      <vt:lpstr>Německo- zápis </vt:lpstr>
      <vt:lpstr>Něco navíc pro šikovné</vt:lpstr>
      <vt:lpstr>Test znalostí</vt:lpstr>
    </vt:vector>
  </TitlesOfParts>
  <Company>Základní škla Děčín VI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prusa</dc:creator>
  <cp:lastModifiedBy>Milan Bednář</cp:lastModifiedBy>
  <cp:revision>200</cp:revision>
  <dcterms:created xsi:type="dcterms:W3CDTF">2010-10-18T18:21:56Z</dcterms:created>
  <dcterms:modified xsi:type="dcterms:W3CDTF">2025-04-01T12:16:50Z</dcterms:modified>
</cp:coreProperties>
</file>