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63" r:id="rId6"/>
    <p:sldId id="264" r:id="rId7"/>
    <p:sldId id="265" r:id="rId8"/>
    <p:sldId id="271" r:id="rId9"/>
    <p:sldId id="262" r:id="rId10"/>
    <p:sldId id="274" r:id="rId11"/>
    <p:sldId id="275" r:id="rId12"/>
    <p:sldId id="276" r:id="rId13"/>
    <p:sldId id="267" r:id="rId14"/>
    <p:sldId id="266" r:id="rId15"/>
    <p:sldId id="25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80571-C591-FC73-EF0A-5F0BE409A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BB9E7E-252D-8975-F4E6-9E3DAE10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1407EE-ABD1-C386-3419-E2849134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4D065F-896C-2333-C639-C08D5535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16D7B-C421-4EE5-DB20-F38508A2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38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00422-5E38-3521-2B4E-61B38B70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2DF587-A785-2C96-52BC-8ABC701EC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74C707-2B1F-0C50-6D9F-86541882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C97647-80D4-F11D-A556-6B3315F2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83F633-93FE-ACAF-EF78-26A65FF7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33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E69FCD-2A58-BE87-E26A-1CCFB970B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8DBDDC-612C-8D35-A7F6-A0C8FB08A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BEA9B-2968-095B-5ACD-6F8AF52D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E40A5-6CCA-C6EB-523E-D18F260A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88A969-09D5-6932-470B-C42CDD5C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64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85AFD-A9C8-63A8-E30A-BCAB4317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6DA3B-D937-999E-9946-8595FA38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977D8-7744-9A80-8409-78B47128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4A7CA-643D-D9A7-FD86-CC08CFBA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426427-4C75-A9CC-C7EC-223FCE2C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34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C849C-C84B-C715-F225-B0D27254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366728-B175-9098-77D4-24AD0BC41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0A40FC-A46B-0ED2-04A2-58F629A1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BBEA60-6699-E3BF-5BA3-7951CDA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B76F38-89A8-BF3B-4F7D-01B3B77A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303CC-9E30-FB0F-A795-85C8CCD2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7B0-495A-F20D-B1F4-53F0EF8B8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E43524-2B36-6FC9-D7ED-1AD599B63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342BBD-54A5-7D52-51D4-0C945683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1B41D1-8B29-3323-5881-B6BA73B1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7BDB66-D131-11D5-2E73-5CB77193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18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7DC92-6E60-0010-84E7-799DD6CA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E7908B-AE28-D1E5-777C-5A7391117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B8D5CA-4A80-2FB5-A110-74F67DAD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D6CB15-08B8-A855-E889-03BEE41AF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F39F91-016A-F4D8-7558-C82CB3064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C1235F-57F5-F9A8-3A91-3C3BD0E4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07A7CD-D5D6-72F2-6DBE-ACD5759C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B86DD0-D01B-2FBD-014A-5DE9D2D0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2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478AF-103B-0E10-546C-5485DD3E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2F9AC5-F713-44FF-C535-BBFC0DC1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32F87-0CF0-5DD5-E96E-BBEE27FF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D58823-AFCF-B5A4-64C9-D2E637E2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0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BA1FF2-CFD0-F4AD-85FE-403813CE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6EF7DA-AB85-44F3-A5E7-AA2F825C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889C17-9BC1-54D5-8439-A7172766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1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758EA-77FF-8946-BF04-1EFD43BB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39204-491C-5AC6-E22B-8E75E5DF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D0B7E5-328C-8777-2F99-37D3D12CC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2DFA3-49B2-FEA8-C42E-6740F49A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051632-B77D-66B7-D084-550E31F6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489BD6-DF22-AC2E-7F18-6B77F32A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05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7C874-8023-EB5F-02D7-02BD6DE1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868EE2-3A12-6E55-2FF9-1FFBEF2F5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990C70-053A-B43B-16DA-47A573870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E9DCF6-BBC6-F8FD-A401-FF2CFA16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0CBB3A-5785-10DA-C15F-E6E52579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AECAA1-B326-6EE6-5FDC-9D472A19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7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C162FD-F40D-5BC2-195E-DBE699B5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4AD971-7F38-3D1E-175C-8AF8EE9C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BBAD65-A44D-3605-930C-7061C4A7D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C095-EF35-457D-AA4F-DB6C3471E44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7959-B961-4DEC-AC02-B816EE5CB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89960F-ABCF-7608-1819-35E582AF8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0566-54B2-49AA-94FA-3334E6F18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5F7CF-6C8E-1D09-29BE-0381F0FF0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Podmiňovací způsob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A3AE74-626E-79B1-6F6D-66471A631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68" y="3602038"/>
            <a:ext cx="5603631" cy="72880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5. ročník </a:t>
            </a:r>
          </a:p>
        </p:txBody>
      </p:sp>
    </p:spTree>
    <p:extLst>
      <p:ext uri="{BB962C8B-B14F-4D97-AF65-F5344CB8AC3E}">
        <p14:creationId xmlns:p14="http://schemas.microsoft.com/office/powerpoint/2010/main" val="201793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E359-508E-A9BC-35F1-9A7CF7176E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Podmiňovací způsob, procvičování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DF42F8-6540-EC2C-0DB1-F6B3DD890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44" y="1949023"/>
            <a:ext cx="10256157" cy="4092908"/>
          </a:xfrm>
        </p:spPr>
      </p:pic>
    </p:spTree>
    <p:extLst>
      <p:ext uri="{BB962C8B-B14F-4D97-AF65-F5344CB8AC3E}">
        <p14:creationId xmlns:p14="http://schemas.microsoft.com/office/powerpoint/2010/main" val="115811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F6A17-7DD2-ADF3-B138-1A34D035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7" y="167011"/>
            <a:ext cx="10515600" cy="100618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Procvičování učiva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C41AA1-4490-8621-A965-23AED7003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586" y="1492573"/>
            <a:ext cx="10101564" cy="5077940"/>
          </a:xfrm>
        </p:spPr>
      </p:pic>
    </p:spTree>
    <p:extLst>
      <p:ext uri="{BB962C8B-B14F-4D97-AF65-F5344CB8AC3E}">
        <p14:creationId xmlns:p14="http://schemas.microsoft.com/office/powerpoint/2010/main" val="404753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9EBBE-CC4B-78BE-3C49-6DD4CF1F63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Procvičování učiva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C17AA5-8548-AA84-4D01-2556765A8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68" y="1828711"/>
            <a:ext cx="11368269" cy="3821591"/>
          </a:xfrm>
        </p:spPr>
      </p:pic>
    </p:spTree>
    <p:extLst>
      <p:ext uri="{BB962C8B-B14F-4D97-AF65-F5344CB8AC3E}">
        <p14:creationId xmlns:p14="http://schemas.microsoft.com/office/powerpoint/2010/main" val="216852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Doplň souvětí a rozliš podmiňovací způsob přítomný a minulý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Kdybys tam nechodil, _____________________</a:t>
            </a:r>
          </a:p>
          <a:p>
            <a:pPr marL="0" indent="0">
              <a:buNone/>
            </a:pPr>
            <a:r>
              <a:rPr lang="cs-CZ" dirty="0"/>
              <a:t>Byli bychom ten výkres namalovali, __________</a:t>
            </a:r>
          </a:p>
          <a:p>
            <a:pPr marL="0" indent="0">
              <a:buNone/>
            </a:pPr>
            <a:r>
              <a:rPr lang="cs-CZ" dirty="0"/>
              <a:t>Zapiš si dnešní úkol do sešitu, abys ___________</a:t>
            </a:r>
          </a:p>
          <a:p>
            <a:pPr marL="0" indent="0">
              <a:buNone/>
            </a:pPr>
            <a:r>
              <a:rPr lang="cs-CZ" dirty="0"/>
              <a:t>Kdybyste jedli hodně zeleniny, ______________</a:t>
            </a:r>
          </a:p>
          <a:p>
            <a:pPr marL="0" indent="0">
              <a:buNone/>
            </a:pPr>
            <a:r>
              <a:rPr lang="cs-CZ" dirty="0"/>
              <a:t>Maminka by byla ušila sukni, _______________</a:t>
            </a:r>
          </a:p>
          <a:p>
            <a:pPr marL="0" indent="0">
              <a:buNone/>
            </a:pPr>
            <a:r>
              <a:rPr lang="cs-CZ" dirty="0"/>
              <a:t>Kdybyste přišli včas, _______________________</a:t>
            </a:r>
          </a:p>
        </p:txBody>
      </p:sp>
      <p:pic>
        <p:nvPicPr>
          <p:cNvPr id="3074" name="Picture 2" descr="C:\Users\Maruška\AppData\Local\Microsoft\Windows\Temporary Internet Files\Content.IE5\0HFAX8LC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229201"/>
            <a:ext cx="1248954" cy="125020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873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70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 2. osobě čísla jednotného se u zvratných sloves k zvratnému zájmenu připojuje –s.</a:t>
            </a:r>
          </a:p>
          <a:p>
            <a:pPr marL="0" indent="0">
              <a:buNone/>
            </a:pPr>
            <a:r>
              <a:rPr lang="cs-CZ" dirty="0"/>
              <a:t>Př.: </a:t>
            </a:r>
            <a:r>
              <a:rPr lang="cs-CZ" i="1" dirty="0"/>
              <a:t>hrál by sis, učil by ses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Slovesné tvary bych, bys, bychom apod. bývají často spojeny se spojkou v jedno slovo.</a:t>
            </a:r>
          </a:p>
          <a:p>
            <a:pPr marL="0" indent="0">
              <a:buNone/>
            </a:pPr>
            <a:r>
              <a:rPr lang="cs-CZ" dirty="0"/>
              <a:t>Př.: </a:t>
            </a:r>
            <a:r>
              <a:rPr lang="cs-CZ" i="1" dirty="0"/>
              <a:t>kdybych přišel, abys nekřičel, kdybychom běželi…</a:t>
            </a:r>
            <a:r>
              <a:rPr lang="cs-CZ" dirty="0"/>
              <a:t>.</a:t>
            </a:r>
          </a:p>
        </p:txBody>
      </p:sp>
      <p:pic>
        <p:nvPicPr>
          <p:cNvPr id="2050" name="Picture 2" descr="C:\Users\Maruška\AppData\Local\Microsoft\Windows\Temporary Internet Files\Content.IE5\0HFAX8LC\MC9003791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361" y="3333916"/>
            <a:ext cx="1609785" cy="1611394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00750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A2919-8B1D-4464-17C7-88253B5F44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Opakování pravopisu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8E532F-03BA-C835-301B-85FDFD096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5" y="2155946"/>
            <a:ext cx="11768769" cy="2978762"/>
          </a:xfrm>
        </p:spPr>
      </p:pic>
    </p:spTree>
    <p:extLst>
      <p:ext uri="{BB962C8B-B14F-4D97-AF65-F5344CB8AC3E}">
        <p14:creationId xmlns:p14="http://schemas.microsoft.com/office/powerpoint/2010/main" val="317972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437CA3-EAFC-4E34-0F4A-88B2DC07CEC0}"/>
              </a:ext>
            </a:extLst>
          </p:cNvPr>
          <p:cNvSpPr txBox="1"/>
          <p:nvPr/>
        </p:nvSpPr>
        <p:spPr>
          <a:xfrm>
            <a:off x="1919289" y="188914"/>
            <a:ext cx="8137525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Tvoř různé věty podle obrázků. Užívej všech časů, osob a způsobů:</a:t>
            </a:r>
          </a:p>
        </p:txBody>
      </p:sp>
      <p:pic>
        <p:nvPicPr>
          <p:cNvPr id="7171" name="Picture 2" descr="C:\Users\Petra\AppData\Local\Microsoft\Windows\Temporary Internet Files\Content.IE5\3QTI5IVO\MP900430984[1].jpg">
            <a:extLst>
              <a:ext uri="{FF2B5EF4-FFF2-40B4-BE49-F238E27FC236}">
                <a16:creationId xmlns:a16="http://schemas.microsoft.com/office/drawing/2014/main" id="{BFD770D5-8F23-2EDF-2A1E-295CBF47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4149725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Petra\AppData\Local\Microsoft\Windows\Temporary Internet Files\Content.IE5\VM2397WT\MP900422583[1].jpg">
            <a:extLst>
              <a:ext uri="{FF2B5EF4-FFF2-40B4-BE49-F238E27FC236}">
                <a16:creationId xmlns:a16="http://schemas.microsoft.com/office/drawing/2014/main" id="{03D0C45C-583E-FCAB-3EE3-407DB8E4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614864"/>
            <a:ext cx="16557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Petra\AppData\Local\Microsoft\Windows\Temporary Internet Files\Content.IE5\W0V3IPGU\MP900442193[1].jpg">
            <a:extLst>
              <a:ext uri="{FF2B5EF4-FFF2-40B4-BE49-F238E27FC236}">
                <a16:creationId xmlns:a16="http://schemas.microsoft.com/office/drawing/2014/main" id="{06EB2F27-48C0-4A60-EC96-46E830BA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196976"/>
            <a:ext cx="428466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Petra\AppData\Local\Microsoft\Windows\Temporary Internet Files\Content.IE5\W0V3IPGU\MP900442399[1].jpg">
            <a:extLst>
              <a:ext uri="{FF2B5EF4-FFF2-40B4-BE49-F238E27FC236}">
                <a16:creationId xmlns:a16="http://schemas.microsoft.com/office/drawing/2014/main" id="{2849E4A6-57A6-F0AE-47E5-9F4F5324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196976"/>
            <a:ext cx="2195512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C:\Users\Petra\AppData\Local\Microsoft\Windows\Temporary Internet Files\Content.IE5\3QTI5IVO\MP900430490[1].jpg">
            <a:extLst>
              <a:ext uri="{FF2B5EF4-FFF2-40B4-BE49-F238E27FC236}">
                <a16:creationId xmlns:a16="http://schemas.microsoft.com/office/drawing/2014/main" id="{07CDE377-E741-B35D-4EF6-E3EF8F15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005264"/>
            <a:ext cx="28543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C:\Users\Petra\AppData\Local\Microsoft\Windows\Temporary Internet Files\Content.IE5\VM2397WT\MP900442230[1].jpg">
            <a:extLst>
              <a:ext uri="{FF2B5EF4-FFF2-40B4-BE49-F238E27FC236}">
                <a16:creationId xmlns:a16="http://schemas.microsoft.com/office/drawing/2014/main" id="{939B9DAF-0DE4-42DD-9CCF-1AA54E3F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2" y="1088230"/>
            <a:ext cx="2160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8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FA7AC-5EB1-DCDF-AF94-7BFBE423FC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Zvratná slovesa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4FAF4-11AD-633F-1771-863FC099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effectLst/>
              </a:rPr>
              <a:t>Ve </a:t>
            </a:r>
            <a:r>
              <a:rPr lang="cs-CZ" sz="2400" b="1" dirty="0">
                <a:solidFill>
                  <a:srgbClr val="000000"/>
                </a:solidFill>
                <a:effectLst/>
              </a:rPr>
              <a:t>2. osobě č. j.</a:t>
            </a:r>
            <a:r>
              <a:rPr lang="cs-CZ" sz="2400" dirty="0">
                <a:solidFill>
                  <a:srgbClr val="000000"/>
                </a:solidFill>
                <a:effectLst/>
              </a:rPr>
              <a:t> se u zvratných sloves k zvratnému zájmenu připojuje </a:t>
            </a:r>
            <a:r>
              <a:rPr lang="cs-CZ" sz="2400" b="1" dirty="0">
                <a:solidFill>
                  <a:srgbClr val="000000"/>
                </a:solidFill>
                <a:effectLst/>
              </a:rPr>
              <a:t>-s</a:t>
            </a:r>
            <a:r>
              <a:rPr lang="cs-CZ" sz="2400" dirty="0">
                <a:solidFill>
                  <a:srgbClr val="000000"/>
                </a:solidFill>
                <a:effectLst/>
              </a:rPr>
              <a:t> (</a:t>
            </a:r>
            <a:r>
              <a:rPr lang="cs-CZ" sz="2400" b="1" i="1" dirty="0">
                <a:solidFill>
                  <a:srgbClr val="008080"/>
                </a:solidFill>
                <a:effectLst/>
              </a:rPr>
              <a:t>smál by</a:t>
            </a:r>
            <a:r>
              <a:rPr lang="cs-CZ" sz="2400" i="1" u="sng" dirty="0">
                <a:solidFill>
                  <a:srgbClr val="008080"/>
                </a:solidFill>
                <a:effectLst/>
              </a:rPr>
              <a:t> </a:t>
            </a:r>
            <a:r>
              <a:rPr lang="cs-CZ" sz="2400" b="1" i="1" u="sng" dirty="0">
                <a:solidFill>
                  <a:srgbClr val="008080"/>
                </a:solidFill>
                <a:effectLst/>
              </a:rPr>
              <a:t>ses</a:t>
            </a:r>
            <a:r>
              <a:rPr lang="cs-CZ" sz="2400" i="1" dirty="0">
                <a:solidFill>
                  <a:srgbClr val="000000"/>
                </a:solidFill>
                <a:effectLst/>
              </a:rPr>
              <a:t>, </a:t>
            </a:r>
            <a:r>
              <a:rPr lang="cs-CZ" sz="2400" b="1" i="1" dirty="0">
                <a:solidFill>
                  <a:srgbClr val="008080"/>
                </a:solidFill>
                <a:effectLst/>
              </a:rPr>
              <a:t>hrál by</a:t>
            </a:r>
            <a:r>
              <a:rPr lang="cs-CZ" sz="2400" i="1" dirty="0">
                <a:solidFill>
                  <a:srgbClr val="008080"/>
                </a:solidFill>
                <a:effectLst/>
              </a:rPr>
              <a:t> </a:t>
            </a:r>
            <a:r>
              <a:rPr lang="cs-CZ" sz="2400" b="1" i="1" u="sng" dirty="0">
                <a:solidFill>
                  <a:srgbClr val="008080"/>
                </a:solidFill>
                <a:effectLst/>
              </a:rPr>
              <a:t>sis</a:t>
            </a:r>
            <a:r>
              <a:rPr lang="cs-CZ" sz="2400" dirty="0">
                <a:solidFill>
                  <a:srgbClr val="000000"/>
                </a:solidFill>
                <a:effectLst/>
              </a:rPr>
              <a:t>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zapsat si						smát se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kreslit si						těšit se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zpívat si						bát se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požádat si						dívat se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půjčit si						zeptat se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297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A92EA-ADF0-EAB9-DCB6-A82BFBDA40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Procvičování učiva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A25E71-31D4-D32A-A9F5-884091F07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39" y="2091551"/>
            <a:ext cx="11527879" cy="3377596"/>
          </a:xfrm>
        </p:spPr>
      </p:pic>
    </p:spTree>
    <p:extLst>
      <p:ext uri="{BB962C8B-B14F-4D97-AF65-F5344CB8AC3E}">
        <p14:creationId xmlns:p14="http://schemas.microsoft.com/office/powerpoint/2010/main" val="329667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cs-CZ" dirty="0"/>
              <a:t>Podmiňovací způsob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3284985"/>
            <a:ext cx="8229600" cy="284117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Způsob podmiňovací vyjadřuje děj možný a děj, který by nastal, kdyby se splnily jisté podmínky.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Kdybychom přišli včas, neujel by nám autobus.</a:t>
            </a:r>
          </a:p>
          <a:p>
            <a:pPr marL="0" indent="0">
              <a:buNone/>
            </a:pPr>
            <a:r>
              <a:rPr lang="cs-CZ" i="1" dirty="0"/>
              <a:t>Petr by byl šel s námi.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2350309"/>
            <a:ext cx="244827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přítomný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70109" y="2294664"/>
            <a:ext cx="244827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minulý</a:t>
            </a:r>
          </a:p>
        </p:txBody>
      </p:sp>
      <p:cxnSp>
        <p:nvCxnSpPr>
          <p:cNvPr id="7" name="Přímá spojnice 6"/>
          <p:cNvCxnSpPr>
            <a:stCxn id="4" idx="0"/>
          </p:cNvCxnSpPr>
          <p:nvPr/>
        </p:nvCxnSpPr>
        <p:spPr>
          <a:xfrm flipV="1">
            <a:off x="2062336" y="1281737"/>
            <a:ext cx="1872208" cy="106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 flipV="1">
            <a:off x="5375263" y="1226982"/>
            <a:ext cx="2016224" cy="106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6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804" y="149057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Podmiňovací způsob přítomný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157765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Osoba	číslo jednotné		číslo množné</a:t>
            </a:r>
          </a:p>
          <a:p>
            <a:pPr marL="0" indent="0">
              <a:buNone/>
            </a:pPr>
            <a:r>
              <a:rPr lang="cs-CZ" dirty="0"/>
              <a:t>1. 		četl bych			četli </a:t>
            </a:r>
            <a:r>
              <a:rPr lang="cs-CZ" dirty="0">
                <a:solidFill>
                  <a:srgbClr val="FF0000"/>
                </a:solidFill>
              </a:rPr>
              <a:t>bychom</a:t>
            </a:r>
          </a:p>
          <a:p>
            <a:pPr marL="0" indent="0">
              <a:buNone/>
            </a:pPr>
            <a:r>
              <a:rPr lang="cs-CZ" dirty="0"/>
              <a:t>2. 		četl bys			četli </a:t>
            </a:r>
            <a:r>
              <a:rPr lang="cs-CZ" dirty="0">
                <a:solidFill>
                  <a:srgbClr val="FF0000"/>
                </a:solidFill>
              </a:rPr>
              <a:t>byste</a:t>
            </a:r>
          </a:p>
          <a:p>
            <a:pPr marL="0" indent="0">
              <a:buNone/>
            </a:pPr>
            <a:r>
              <a:rPr lang="cs-CZ" dirty="0"/>
              <a:t>3. 		četl by			četli 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Utvoř od slovesa slyšet 2. os. č. mn.</a:t>
            </a:r>
          </a:p>
          <a:p>
            <a:pPr marL="0" indent="0">
              <a:buNone/>
            </a:pPr>
            <a:r>
              <a:rPr lang="cs-CZ" dirty="0"/>
              <a:t>			vrátit se 1. os č. mn.</a:t>
            </a:r>
          </a:p>
          <a:p>
            <a:pPr marL="0" indent="0">
              <a:buNone/>
            </a:pPr>
            <a:r>
              <a:rPr lang="cs-CZ" dirty="0"/>
              <a:t>			plavat 3. os. č. jed.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040216" y="4221088"/>
            <a:ext cx="252028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slyšeli byste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112224" y="5013176"/>
            <a:ext cx="252028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vrátili byste se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968208" y="5805264"/>
            <a:ext cx="252028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plaval by</a:t>
            </a:r>
          </a:p>
        </p:txBody>
      </p:sp>
    </p:spTree>
    <p:extLst>
      <p:ext uri="{BB962C8B-B14F-4D97-AF65-F5344CB8AC3E}">
        <p14:creationId xmlns:p14="http://schemas.microsoft.com/office/powerpoint/2010/main" val="4132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936" y="231229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Podmiňovací způsob minulý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686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Osoba	číslo jednotné		číslo množné</a:t>
            </a:r>
          </a:p>
          <a:p>
            <a:pPr marL="0" indent="0">
              <a:buNone/>
            </a:pPr>
            <a:r>
              <a:rPr lang="cs-CZ" dirty="0"/>
              <a:t>1.		byl bych četl		byli </a:t>
            </a:r>
            <a:r>
              <a:rPr lang="cs-CZ" dirty="0">
                <a:solidFill>
                  <a:srgbClr val="FF0000"/>
                </a:solidFill>
              </a:rPr>
              <a:t>bychom</a:t>
            </a:r>
            <a:r>
              <a:rPr lang="cs-CZ" dirty="0"/>
              <a:t> četli</a:t>
            </a:r>
          </a:p>
          <a:p>
            <a:pPr marL="0" indent="0">
              <a:buNone/>
            </a:pPr>
            <a:r>
              <a:rPr lang="cs-CZ" dirty="0"/>
              <a:t>2.		byl bys četl			byli </a:t>
            </a:r>
            <a:r>
              <a:rPr lang="cs-CZ" dirty="0">
                <a:solidFill>
                  <a:srgbClr val="FF0000"/>
                </a:solidFill>
              </a:rPr>
              <a:t>byste</a:t>
            </a:r>
            <a:r>
              <a:rPr lang="cs-CZ" dirty="0"/>
              <a:t> četli</a:t>
            </a:r>
          </a:p>
          <a:p>
            <a:pPr marL="0" indent="0">
              <a:buNone/>
            </a:pPr>
            <a:r>
              <a:rPr lang="cs-CZ" dirty="0"/>
              <a:t>3. 		byl by četl			byli by četli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Lze užívat i tvary: </a:t>
            </a:r>
            <a:r>
              <a:rPr lang="cs-CZ" i="1" dirty="0"/>
              <a:t>byl bych býval četl</a:t>
            </a:r>
          </a:p>
          <a:p>
            <a:pPr marL="0" indent="0">
              <a:buNone/>
            </a:pPr>
            <a:r>
              <a:rPr lang="cs-CZ" dirty="0"/>
              <a:t>			 </a:t>
            </a:r>
            <a:r>
              <a:rPr lang="cs-CZ" i="1" dirty="0"/>
              <a:t>byl bys býval četl</a:t>
            </a:r>
          </a:p>
          <a:p>
            <a:pPr marL="0" indent="0">
              <a:buNone/>
            </a:pPr>
            <a:r>
              <a:rPr lang="cs-CZ" dirty="0"/>
              <a:t>			 </a:t>
            </a:r>
            <a:r>
              <a:rPr lang="cs-CZ" i="1" dirty="0"/>
              <a:t>byli bychom bývali četli</a:t>
            </a:r>
          </a:p>
        </p:txBody>
      </p:sp>
    </p:spTree>
    <p:extLst>
      <p:ext uri="{BB962C8B-B14F-4D97-AF65-F5344CB8AC3E}">
        <p14:creationId xmlns:p14="http://schemas.microsoft.com/office/powerpoint/2010/main" val="214662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A853EC-A773-2F54-4FB6-8BA17CE523D5}"/>
              </a:ext>
            </a:extLst>
          </p:cNvPr>
          <p:cNvSpPr txBox="1"/>
          <p:nvPr/>
        </p:nvSpPr>
        <p:spPr>
          <a:xfrm>
            <a:off x="780601" y="361442"/>
            <a:ext cx="4608512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VŠIMNI SI!</a:t>
            </a:r>
          </a:p>
        </p:txBody>
      </p:sp>
      <p:pic>
        <p:nvPicPr>
          <p:cNvPr id="10243" name="Picture 2" descr="C:\Users\Petra\AppData\Local\Microsoft\Windows\Temporary Internet Files\Content.IE5\VM2397WT\MC900411320[1].wmf">
            <a:extLst>
              <a:ext uri="{FF2B5EF4-FFF2-40B4-BE49-F238E27FC236}">
                <a16:creationId xmlns:a16="http://schemas.microsoft.com/office/drawing/2014/main" id="{BA20137C-84A6-12FA-09F6-E39FCEFB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60351"/>
            <a:ext cx="24384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375183-AE19-0009-B743-F5AAF29F2D09}"/>
              </a:ext>
            </a:extLst>
          </p:cNvPr>
          <p:cNvSpPr txBox="1"/>
          <p:nvPr/>
        </p:nvSpPr>
        <p:spPr>
          <a:xfrm>
            <a:off x="1703388" y="1989138"/>
            <a:ext cx="3924300" cy="166847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1.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utekl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2.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 utekla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197F0F-1F63-679D-AB07-DC0439E981DA}"/>
              </a:ext>
            </a:extLst>
          </p:cNvPr>
          <p:cNvSpPr txBox="1"/>
          <p:nvPr/>
        </p:nvSpPr>
        <p:spPr>
          <a:xfrm>
            <a:off x="1703388" y="4076700"/>
            <a:ext cx="4787900" cy="166847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1.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om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 nešli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sz="3600" b="1" dirty="0">
                <a:solidFill>
                  <a:srgbClr val="002060"/>
                </a:solidFill>
                <a:cs typeface="Arial" charset="0"/>
              </a:rPr>
              <a:t>2. os. 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by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</a:t>
            </a:r>
            <a:r>
              <a:rPr lang="cs-CZ" sz="3600" b="1" u="sng" dirty="0">
                <a:solidFill>
                  <a:srgbClr val="FF0000"/>
                </a:solidFill>
                <a:cs typeface="Arial" charset="0"/>
              </a:rPr>
              <a:t>te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 nedošli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0BAEA9-F872-3319-4072-69EB923892E4}"/>
              </a:ext>
            </a:extLst>
          </p:cNvPr>
          <p:cNvSpPr txBox="1"/>
          <p:nvPr/>
        </p:nvSpPr>
        <p:spPr>
          <a:xfrm>
            <a:off x="6672064" y="2492897"/>
            <a:ext cx="3600400" cy="41088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6600" b="1" dirty="0">
                <a:cs typeface="Arial" charset="0"/>
              </a:rPr>
              <a:t>NIKDY!!!</a:t>
            </a:r>
          </a:p>
          <a:p>
            <a:pPr algn="ctr">
              <a:lnSpc>
                <a:spcPct val="150000"/>
              </a:lnSpc>
              <a:defRPr/>
            </a:pPr>
            <a:r>
              <a:rPr lang="cs-CZ" sz="36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 jsem - </a:t>
            </a:r>
            <a:r>
              <a:rPr lang="cs-CZ" sz="3600" b="1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bysem</a:t>
            </a:r>
            <a:endParaRPr lang="cs-CZ" sz="36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cs-CZ" sz="3600" b="1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Bysme</a:t>
            </a:r>
            <a:r>
              <a:rPr lang="cs-CZ" sz="3600" b="1" strike="sngStrike" dirty="0">
                <a:cs typeface="Arial" charset="0"/>
              </a:rPr>
              <a:t> </a:t>
            </a:r>
            <a:r>
              <a:rPr lang="cs-CZ" sz="3600" b="1" dirty="0">
                <a:cs typeface="Arial" charset="0"/>
              </a:rPr>
              <a:t>nešli</a:t>
            </a:r>
          </a:p>
          <a:p>
            <a:pPr algn="ctr">
              <a:lnSpc>
                <a:spcPct val="150000"/>
              </a:lnSpc>
              <a:defRPr/>
            </a:pPr>
            <a:r>
              <a:rPr lang="cs-CZ" sz="3600" b="1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Byjste</a:t>
            </a:r>
            <a:r>
              <a:rPr lang="cs-CZ" sz="3600" b="1" dirty="0">
                <a:cs typeface="Arial" charset="0"/>
              </a:rPr>
              <a:t> – </a:t>
            </a:r>
            <a:r>
              <a:rPr lang="cs-CZ" sz="36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by jste </a:t>
            </a:r>
            <a:r>
              <a:rPr lang="cs-CZ" sz="3600" b="1" dirty="0">
                <a:cs typeface="Arial" charset="0"/>
              </a:rPr>
              <a:t>šli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EFD475-3449-D2E2-F750-498BE4841069}"/>
              </a:ext>
            </a:extLst>
          </p:cNvPr>
          <p:cNvSpPr txBox="1"/>
          <p:nvPr/>
        </p:nvSpPr>
        <p:spPr>
          <a:xfrm>
            <a:off x="2855914" y="1196975"/>
            <a:ext cx="18002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000" b="1" i="1" dirty="0">
                <a:solidFill>
                  <a:srgbClr val="FF0000"/>
                </a:solidFill>
                <a:cs typeface="Arial" charset="0"/>
              </a:rPr>
              <a:t>bychom</a:t>
            </a:r>
          </a:p>
        </p:txBody>
      </p:sp>
    </p:spTree>
    <p:extLst>
      <p:ext uri="{BB962C8B-B14F-4D97-AF65-F5344CB8AC3E}">
        <p14:creationId xmlns:p14="http://schemas.microsoft.com/office/powerpoint/2010/main" val="14453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29A7D8-49B9-1D67-7882-EDC14E0A9902}"/>
              </a:ext>
            </a:extLst>
          </p:cNvPr>
          <p:cNvSpPr txBox="1"/>
          <p:nvPr/>
        </p:nvSpPr>
        <p:spPr>
          <a:xfrm>
            <a:off x="1919289" y="188914"/>
            <a:ext cx="8137525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Oprav chybné tvary podmiňovacího způsobu: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BC11160-FFC7-2780-ACE2-FD34B319B8FD}"/>
              </a:ext>
            </a:extLst>
          </p:cNvPr>
          <p:cNvSpPr txBox="1"/>
          <p:nvPr/>
        </p:nvSpPr>
        <p:spPr>
          <a:xfrm>
            <a:off x="1919289" y="908050"/>
            <a:ext cx="849788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Byli </a:t>
            </a:r>
            <a:r>
              <a:rPr lang="cs-CZ" sz="3000" i="1" dirty="0" err="1">
                <a:solidFill>
                  <a:srgbClr val="002060"/>
                </a:solidFill>
                <a:cs typeface="Arial" charset="0"/>
              </a:rPr>
              <a:t>bysme</a:t>
            </a: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 bývali dojeli, ale nedostali jsme volno.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Umyla by jsem to, ale nechtělo se mi 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Kdybyste  se nebránili, určitě by vás byli udolali.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Kéž </a:t>
            </a:r>
            <a:r>
              <a:rPr lang="cs-CZ" sz="3000" i="1" dirty="0" err="1">
                <a:solidFill>
                  <a:srgbClr val="002060"/>
                </a:solidFill>
                <a:cs typeface="Arial" charset="0"/>
              </a:rPr>
              <a:t>byjsme</a:t>
            </a: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 už jeli domů.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Nedala </a:t>
            </a:r>
            <a:r>
              <a:rPr lang="cs-CZ" sz="3000" i="1" dirty="0" err="1">
                <a:solidFill>
                  <a:srgbClr val="002060"/>
                </a:solidFill>
                <a:cs typeface="Arial" charset="0"/>
              </a:rPr>
              <a:t>byjsi</a:t>
            </a: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 si něco dobrého k snědku?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Vzali by jste mi také ty noviny?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Byl by jsi tam určitě šel, kdybys měl čas. To vím.</a:t>
            </a:r>
          </a:p>
          <a:p>
            <a:pPr>
              <a:lnSpc>
                <a:spcPct val="150000"/>
              </a:lnSpc>
              <a:defRPr/>
            </a:pPr>
            <a:r>
              <a:rPr lang="cs-CZ" sz="3000" i="1" dirty="0">
                <a:solidFill>
                  <a:srgbClr val="002060"/>
                </a:solidFill>
                <a:cs typeface="Arial" charset="0"/>
              </a:rPr>
              <a:t>Raději běž, aby jsi neměl problémy.</a:t>
            </a:r>
          </a:p>
        </p:txBody>
      </p:sp>
    </p:spTree>
    <p:extLst>
      <p:ext uri="{BB962C8B-B14F-4D97-AF65-F5344CB8AC3E}">
        <p14:creationId xmlns:p14="http://schemas.microsoft.com/office/powerpoint/2010/main" val="2605194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533</Words>
  <Application>Microsoft Office PowerPoint</Application>
  <PresentationFormat>Širokoúhlá obrazovka</PresentationFormat>
  <Paragraphs>75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Motiv Office</vt:lpstr>
      <vt:lpstr>Podmiňovací způsob </vt:lpstr>
      <vt:lpstr>Prezentace aplikace PowerPoint</vt:lpstr>
      <vt:lpstr>Zvratná slovesa </vt:lpstr>
      <vt:lpstr>Procvičování učiva</vt:lpstr>
      <vt:lpstr>Podmiňovací způsob</vt:lpstr>
      <vt:lpstr>Podmiňovací způsob přítomný</vt:lpstr>
      <vt:lpstr>Podmiňovací způsob minulý</vt:lpstr>
      <vt:lpstr>Prezentace aplikace PowerPoint</vt:lpstr>
      <vt:lpstr>Prezentace aplikace PowerPoint</vt:lpstr>
      <vt:lpstr>Podmiňovací způsob, procvičování</vt:lpstr>
      <vt:lpstr>Procvičování učiva</vt:lpstr>
      <vt:lpstr>Procvičování učiva</vt:lpstr>
      <vt:lpstr>Doplň souvětí a rozliš podmiňovací způsob přítomný a minulý</vt:lpstr>
      <vt:lpstr>Prezentace aplikace PowerPoint</vt:lpstr>
      <vt:lpstr>Opakování pravopisu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Podmiňovací způsob</dc:title>
  <dc:creator>Milan Bednář</dc:creator>
  <cp:lastModifiedBy>Milan Bednář</cp:lastModifiedBy>
  <cp:revision>5</cp:revision>
  <dcterms:created xsi:type="dcterms:W3CDTF">2023-04-16T19:46:32Z</dcterms:created>
  <dcterms:modified xsi:type="dcterms:W3CDTF">2025-04-06T16:34:37Z</dcterms:modified>
</cp:coreProperties>
</file>