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71" r:id="rId6"/>
    <p:sldId id="272" r:id="rId7"/>
    <p:sldId id="273" r:id="rId8"/>
    <p:sldId id="269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73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18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9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15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8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6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7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9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84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7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7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8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8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62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2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2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5C45D0-4F82-4099-887C-476491343410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17739D-9A6C-4181-A1AF-5ABC83804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20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CBE3C6-1401-365F-B764-CCDE4684B0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40013" y="1477964"/>
            <a:ext cx="7543800" cy="3565525"/>
          </a:xfrm>
        </p:spPr>
        <p:txBody>
          <a:bodyPr/>
          <a:lstStyle/>
          <a:p>
            <a:pPr>
              <a:defRPr/>
            </a:pPr>
            <a:r>
              <a:rPr lang="cs-CZ" sz="66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REFERÁT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D7AED03-7304-4AE2-3B0D-9DA16A919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213" y="1989138"/>
            <a:ext cx="6400800" cy="3657600"/>
          </a:xfrm>
        </p:spPr>
        <p:txBody>
          <a:bodyPr rtlCol="0"/>
          <a:lstStyle/>
          <a:p>
            <a:pPr fontAlgn="auto">
              <a:defRPr/>
            </a:pPr>
            <a:r>
              <a:rPr lang="cs-CZ" altLang="cs-CZ" sz="5400" b="1" dirty="0">
                <a:solidFill>
                  <a:srgbClr val="3CCA75"/>
                </a:solidFill>
                <a:latin typeface="Verdana" panose="020B0604030504040204" pitchFamily="34" charset="0"/>
              </a:rPr>
              <a:t>Odborný styl</a:t>
            </a:r>
          </a:p>
          <a:p>
            <a:pPr fontAlgn="auto">
              <a:defRPr/>
            </a:pPr>
            <a:endParaRPr lang="cs-CZ" altLang="cs-CZ" sz="3600" b="1" dirty="0">
              <a:solidFill>
                <a:srgbClr val="990099"/>
              </a:solidFill>
              <a:latin typeface="Verdana" panose="020B0604030504040204" pitchFamily="34" charset="0"/>
            </a:endParaRPr>
          </a:p>
          <a:p>
            <a:pPr fontAlgn="auto">
              <a:defRPr/>
            </a:pPr>
            <a:endParaRPr lang="cs-CZ" altLang="cs-CZ" sz="3600" b="1" dirty="0">
              <a:solidFill>
                <a:srgbClr val="990099"/>
              </a:solidFill>
              <a:latin typeface="Verdana" panose="020B0604030504040204" pitchFamily="34" charset="0"/>
            </a:endParaRPr>
          </a:p>
          <a:p>
            <a:pPr fontAlgn="auto">
              <a:defRPr/>
            </a:pPr>
            <a:endParaRPr lang="cs-CZ" altLang="cs-CZ" sz="1100" b="1" dirty="0">
              <a:solidFill>
                <a:srgbClr val="9900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314C1-DF69-6C8A-3AB1-50F759B0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7576D-5638-5B27-802B-C48FDB28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3CCA75"/>
                </a:solidFill>
                <a:latin typeface="Verdana" pitchFamily="34" charset="0"/>
              </a:rPr>
              <a:t>Procvičování: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6CAB36-7B43-9DCB-32C4-7C16AEADC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2395728"/>
            <a:ext cx="10771632" cy="39227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de-D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Hlavní</a:t>
            </a:r>
            <a:r>
              <a:rPr lang="de-DE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znaky</a:t>
            </a:r>
            <a:r>
              <a:rPr lang="de-DE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referátu</a:t>
            </a:r>
            <a:r>
              <a:rPr lang="de-DE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– </a:t>
            </a:r>
            <a:r>
              <a:rPr lang="de-D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Doplň</a:t>
            </a:r>
            <a:r>
              <a:rPr lang="de-DE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správné</a:t>
            </a:r>
            <a:r>
              <a:rPr lang="de-DE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možnosti</a:t>
            </a:r>
            <a:endParaRPr lang="cs-CZ" sz="1800" b="1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Doplň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do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vět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správná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slova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z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nabídky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stručnost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fakta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názory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internet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kniha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úvod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závěr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autor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vymyšlené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obrázek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br>
              <a:rPr lang="de-DE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800" b="1" dirty="0">
              <a:solidFill>
                <a:schemeClr val="accent3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Referát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by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měl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být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postaven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hlavně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__________, ne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__________.</a:t>
            </a:r>
            <a:endParaRPr lang="cs-CZ" sz="2800" b="1" dirty="0">
              <a:solidFill>
                <a:schemeClr val="accent3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Měl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by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obsahovat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tři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části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__________,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hlavní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část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 __________.</a:t>
            </a:r>
            <a:endParaRPr lang="cs-CZ" sz="2800" b="1" dirty="0">
              <a:solidFill>
                <a:schemeClr val="accent3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Často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využívají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zdroje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jako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__________,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encyklopedie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nebo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__________.</a:t>
            </a:r>
            <a:endParaRPr lang="cs-CZ" sz="2800" b="1" dirty="0">
              <a:solidFill>
                <a:schemeClr val="accent3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4. Je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vhodné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uvést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odkud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pochází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informace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tedy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__________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zdroje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cs-CZ" sz="2800" b="1" dirty="0">
              <a:solidFill>
                <a:schemeClr val="accent3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Referát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může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obsahovat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doplňující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prvek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jako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je __________.</a:t>
            </a:r>
            <a:endParaRPr lang="cs-CZ" sz="2800" b="1" dirty="0">
              <a:solidFill>
                <a:schemeClr val="accent3">
                  <a:lumMod val="7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6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13F66-32B1-DF71-9FCE-24BB3E0B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3CCA75"/>
                </a:solidFill>
                <a:latin typeface="Verdana" pitchFamily="34" charset="0"/>
              </a:rPr>
              <a:t>Samostatná práce: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914949-24DD-ECB4-87EF-7316F2EE2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6932"/>
            <a:ext cx="10341864" cy="3318936"/>
          </a:xfrm>
        </p:spPr>
        <p:txBody>
          <a:bodyPr numCol="2"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Témata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pro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referát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Moje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oblíbené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zvíře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Známá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historická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osobnost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Země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kterou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bych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chtěl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/a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navštívit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Vynález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který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změnil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svět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Zajímavý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sport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nebo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sportovec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Film,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který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mě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zaujal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Můj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oblíbený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hudební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styl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skupina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Nebezpečí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internetu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Význam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recyklace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Svátky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tradice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v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jiné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zemi</a:t>
            </a:r>
            <a:endParaRPr lang="cs-CZ" sz="26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12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17853-7B76-816C-F514-0664D1EE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3CCA75"/>
                </a:solidFill>
                <a:latin typeface="Verdana" pitchFamily="34" charset="0"/>
              </a:rPr>
              <a:t>Požadavky</a:t>
            </a:r>
            <a:r>
              <a:rPr lang="en-US" b="1" dirty="0">
                <a:solidFill>
                  <a:srgbClr val="3CCA75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3CCA75"/>
                </a:solidFill>
                <a:latin typeface="Verdana" pitchFamily="34" charset="0"/>
              </a:rPr>
              <a:t>na</a:t>
            </a:r>
            <a:r>
              <a:rPr lang="en-US" b="1" dirty="0">
                <a:solidFill>
                  <a:srgbClr val="3CCA75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3CCA75"/>
                </a:solidFill>
                <a:latin typeface="Verdana" pitchFamily="34" charset="0"/>
              </a:rPr>
              <a:t>referát</a:t>
            </a:r>
            <a:r>
              <a:rPr lang="en-US" b="1" dirty="0">
                <a:solidFill>
                  <a:srgbClr val="3CCA75"/>
                </a:solidFill>
                <a:latin typeface="Verdana" pitchFamily="34" charset="0"/>
              </a:rPr>
              <a:t>:</a:t>
            </a:r>
            <a:br>
              <a:rPr lang="cs-CZ" b="1" dirty="0">
                <a:solidFill>
                  <a:srgbClr val="3CCA75"/>
                </a:solidFill>
                <a:latin typeface="Verdana" pitchFamily="34" charset="0"/>
              </a:rPr>
            </a:br>
            <a:endParaRPr lang="cs-CZ" b="1" dirty="0">
              <a:solidFill>
                <a:srgbClr val="3CCA75"/>
              </a:solidFill>
              <a:latin typeface="Verdana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6F01C4-CF0A-940C-EF3E-075C5C36E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Napiš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úvodní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větu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která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představí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téma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Uveď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alespoň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tři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zajímavé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Napiš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odkud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získal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/a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např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webová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stránka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název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článku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cs-CZ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závěr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napiš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tě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tématu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zaujalo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nejvíce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Text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můžeš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psát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přímo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Wordu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nebo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Google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Dokumentu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02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EAE1C41-0715-B18E-0487-CFA503A3D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496" y="539814"/>
            <a:ext cx="7772400" cy="1511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900" b="1" dirty="0">
                <a:solidFill>
                  <a:srgbClr val="3CCA75"/>
                </a:solidFill>
                <a:latin typeface="Verdana" pitchFamily="34" charset="0"/>
              </a:rPr>
              <a:t>Funkce: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25C6BF1-30E4-5A1A-E302-91D509E52B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377440"/>
            <a:ext cx="10643616" cy="36423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cs-CZ" altLang="cs-CZ" sz="3200" dirty="0">
                <a:latin typeface="Verdana" panose="020B0604030504040204" pitchFamily="34" charset="0"/>
              </a:rPr>
              <a:t>Informovat o výsledcích určité </a:t>
            </a:r>
            <a:r>
              <a:rPr lang="cs-CZ" altLang="cs-CZ" sz="3200" b="1" dirty="0">
                <a:latin typeface="Verdana" panose="020B0604030504040204" pitchFamily="34" charset="0"/>
              </a:rPr>
              <a:t>činnosti, pokusu, výzkumu v nějakém oboru; o filmu, knize, divadelní hře; o činnosti organizace</a:t>
            </a:r>
            <a:r>
              <a:rPr lang="cs-CZ" altLang="cs-CZ" sz="3200" dirty="0">
                <a:latin typeface="Verdana" panose="020B0604030504040204" pitchFamily="34" charset="0"/>
              </a:rPr>
              <a:t>.</a:t>
            </a:r>
          </a:p>
          <a:p>
            <a:pPr>
              <a:buClrTx/>
            </a:pPr>
            <a:r>
              <a:rPr lang="cs-CZ" altLang="cs-CZ" sz="3200" dirty="0">
                <a:latin typeface="Verdana" panose="020B0604030504040204" pitchFamily="34" charset="0"/>
              </a:rPr>
              <a:t>Podnítit adresáta k hlubšímu zájmu o téma      uvádět vždy </a:t>
            </a:r>
            <a:r>
              <a:rPr lang="cs-CZ" altLang="cs-CZ" sz="3200" b="1" dirty="0">
                <a:latin typeface="Verdana" panose="020B0604030504040204" pitchFamily="34" charset="0"/>
              </a:rPr>
              <a:t>novou aktuální informaci, zajímavost</a:t>
            </a:r>
            <a:r>
              <a:rPr lang="cs-CZ" altLang="cs-CZ" sz="3200" dirty="0">
                <a:latin typeface="Verdana" panose="020B0604030504040204" pitchFamily="34" charset="0"/>
              </a:rPr>
              <a:t>.</a:t>
            </a:r>
          </a:p>
          <a:p>
            <a:endParaRPr lang="cs-CZ" altLang="cs-CZ" sz="32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9183B6D-C70D-0999-1D0A-7D4D53AAB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33375"/>
            <a:ext cx="9790113" cy="13668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4900" b="1" dirty="0">
                <a:solidFill>
                  <a:srgbClr val="339966"/>
                </a:solidFill>
                <a:latin typeface="Verdana" pitchFamily="34" charset="0"/>
              </a:rPr>
              <a:t>  </a:t>
            </a:r>
            <a:r>
              <a:rPr lang="cs-CZ" sz="4900" b="1" dirty="0">
                <a:solidFill>
                  <a:srgbClr val="3CCA75"/>
                </a:solidFill>
                <a:latin typeface="Verdana" pitchFamily="34" charset="0"/>
              </a:rPr>
              <a:t>Znaky:</a:t>
            </a:r>
            <a:endParaRPr lang="cs-CZ" sz="4900" dirty="0">
              <a:solidFill>
                <a:srgbClr val="3CCA75"/>
              </a:solidFill>
              <a:latin typeface="Verdana" pitchFamily="34" charset="0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BC2B7167-F7BA-F7B7-CB95-AB40F26F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409" y="1539368"/>
            <a:ext cx="7772400" cy="4537075"/>
          </a:xfrm>
        </p:spPr>
        <p:txBody>
          <a:bodyPr numCol="2" rtlCol="0">
            <a:normAutofit/>
          </a:bodyPr>
          <a:lstStyle/>
          <a:p>
            <a:pPr>
              <a:lnSpc>
                <a:spcPct val="120000"/>
              </a:lnSpc>
              <a:spcBef>
                <a:spcPts val="580"/>
              </a:spcBef>
              <a:buFont typeface="Verdana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  <a:latin typeface="Verdana" pitchFamily="34" charset="0"/>
              </a:rPr>
              <a:t> oficiálnost</a:t>
            </a:r>
          </a:p>
          <a:p>
            <a:pPr>
              <a:lnSpc>
                <a:spcPct val="120000"/>
              </a:lnSpc>
              <a:spcBef>
                <a:spcPts val="580"/>
              </a:spcBef>
              <a:buFont typeface="Verdana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  <a:latin typeface="Verdana" pitchFamily="34" charset="0"/>
              </a:rPr>
              <a:t> připravenost</a:t>
            </a:r>
          </a:p>
          <a:p>
            <a:pPr>
              <a:lnSpc>
                <a:spcPct val="120000"/>
              </a:lnSpc>
              <a:spcBef>
                <a:spcPts val="580"/>
              </a:spcBef>
              <a:buFont typeface="Verdana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  <a:latin typeface="Verdana" pitchFamily="34" charset="0"/>
              </a:rPr>
              <a:t> odbornost</a:t>
            </a:r>
          </a:p>
          <a:p>
            <a:pPr>
              <a:lnSpc>
                <a:spcPct val="120000"/>
              </a:lnSpc>
              <a:spcBef>
                <a:spcPts val="580"/>
              </a:spcBef>
              <a:buFont typeface="Verdana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  <a:latin typeface="Verdana" pitchFamily="34" charset="0"/>
              </a:rPr>
              <a:t> věcná správnost</a:t>
            </a:r>
          </a:p>
          <a:p>
            <a:pPr>
              <a:lnSpc>
                <a:spcPct val="120000"/>
              </a:lnSpc>
              <a:spcBef>
                <a:spcPts val="580"/>
              </a:spcBef>
              <a:buFont typeface="Verdana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  <a:latin typeface="Verdana" pitchFamily="34" charset="0"/>
              </a:rPr>
              <a:t> srozumitelnost</a:t>
            </a:r>
          </a:p>
          <a:p>
            <a:pPr>
              <a:lnSpc>
                <a:spcPct val="120000"/>
              </a:lnSpc>
              <a:spcBef>
                <a:spcPts val="580"/>
              </a:spcBef>
              <a:buFont typeface="Verdana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  <a:latin typeface="Verdana" pitchFamily="34" charset="0"/>
              </a:rPr>
              <a:t> logická výstavba</a:t>
            </a:r>
          </a:p>
          <a:p>
            <a:pPr>
              <a:lnSpc>
                <a:spcPct val="120000"/>
              </a:lnSpc>
              <a:spcBef>
                <a:spcPts val="580"/>
              </a:spcBef>
              <a:buFont typeface="Verdana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  <a:latin typeface="Verdana" pitchFamily="34" charset="0"/>
              </a:rPr>
              <a:t> přehlednost </a:t>
            </a:r>
          </a:p>
          <a:p>
            <a:pPr>
              <a:spcBef>
                <a:spcPts val="580"/>
              </a:spcBef>
              <a:buFont typeface="Wingdings" pitchFamily="2" charset="2"/>
              <a:buChar char="§"/>
              <a:defRPr/>
            </a:pPr>
            <a:endParaRPr lang="cs-CZ" sz="3200" b="1" dirty="0">
              <a:solidFill>
                <a:srgbClr val="C00000"/>
              </a:solidFill>
              <a:latin typeface="Verdana" pitchFamily="34" charset="0"/>
            </a:endParaRPr>
          </a:p>
          <a:p>
            <a:pPr>
              <a:spcBef>
                <a:spcPts val="580"/>
              </a:spcBef>
              <a:buFont typeface="Wingdings" pitchFamily="2" charset="2"/>
              <a:buChar char="§"/>
              <a:defRPr/>
            </a:pPr>
            <a:endParaRPr lang="cs-CZ" sz="32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18F0B98-5B0E-DC9C-0859-475555EB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17513"/>
            <a:ext cx="8429625" cy="1296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900" b="1" dirty="0">
                <a:solidFill>
                  <a:srgbClr val="339966"/>
                </a:solidFill>
                <a:latin typeface="Verdana" pitchFamily="34" charset="0"/>
              </a:rPr>
              <a:t>            </a:t>
            </a:r>
            <a:br>
              <a:rPr lang="cs-CZ" sz="4900" dirty="0">
                <a:solidFill>
                  <a:srgbClr val="3CCA75"/>
                </a:solidFill>
                <a:latin typeface="Verdana" pitchFamily="34" charset="0"/>
              </a:rPr>
            </a:br>
            <a:r>
              <a:rPr lang="cs-CZ" sz="4900" dirty="0">
                <a:solidFill>
                  <a:srgbClr val="3CCA75"/>
                </a:solidFill>
                <a:latin typeface="Verdana" pitchFamily="34" charset="0"/>
              </a:rPr>
              <a:t>   </a:t>
            </a:r>
            <a:r>
              <a:rPr lang="cs-CZ" sz="4900" b="1" dirty="0">
                <a:solidFill>
                  <a:srgbClr val="3CCA75"/>
                </a:solidFill>
                <a:latin typeface="Verdana" pitchFamily="34" charset="0"/>
              </a:rPr>
              <a:t>Jazykové prostředky:</a:t>
            </a:r>
            <a:endParaRPr lang="cs-CZ" sz="4900" dirty="0">
              <a:solidFill>
                <a:srgbClr val="3CCA75"/>
              </a:solidFill>
              <a:latin typeface="Verdana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C0C6619-D750-1637-A706-4A8B6F34A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288" y="1604772"/>
            <a:ext cx="10442448" cy="4929188"/>
          </a:xfrm>
        </p:spPr>
        <p:txBody>
          <a:bodyPr rtlCol="0">
            <a:normAutofit fontScale="47500" lnSpcReduction="20000"/>
          </a:bodyPr>
          <a:lstStyle/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3200" b="1" dirty="0">
              <a:solidFill>
                <a:srgbClr val="C00000"/>
              </a:solidFill>
              <a:latin typeface="Verdana" pitchFamily="34" charset="0"/>
            </a:endParaRP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6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spisovná vrstva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6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neutrální výrazy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6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hodnotící výrazy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6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řečnické otázky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6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číselné údaje, zkratky, značky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6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nákresy, schémata, grafy, fotografie, názorné pomůcky, nahrávky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38B6E72-17C0-69AB-A281-E6F453CC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215" y="86614"/>
            <a:ext cx="8243888" cy="1239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rgbClr val="339966"/>
                </a:solidFill>
                <a:latin typeface="Verdana" pitchFamily="34" charset="0"/>
              </a:rPr>
              <a:t>              </a:t>
            </a:r>
            <a:br>
              <a:rPr lang="cs-CZ" dirty="0">
                <a:solidFill>
                  <a:srgbClr val="3CCA75"/>
                </a:solidFill>
                <a:latin typeface="Verdana" pitchFamily="34" charset="0"/>
              </a:rPr>
            </a:br>
            <a:r>
              <a:rPr lang="cs-CZ" dirty="0">
                <a:solidFill>
                  <a:srgbClr val="3CCA75"/>
                </a:solidFill>
                <a:latin typeface="Verdana" pitchFamily="34" charset="0"/>
              </a:rPr>
              <a:t>     </a:t>
            </a:r>
            <a:r>
              <a:rPr lang="cs-CZ" b="1" dirty="0">
                <a:solidFill>
                  <a:srgbClr val="3CCA75"/>
                </a:solidFill>
                <a:latin typeface="Verdana" pitchFamily="34" charset="0"/>
              </a:rPr>
              <a:t>Jazykové prostředky: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797EE95B-5495-06BF-C4E6-FC2C12DDB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978" y="1326452"/>
            <a:ext cx="9495662" cy="5005388"/>
          </a:xfrm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odborné výrazy 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(termíny) – ustálená pojmenování přesně vymezených pojmů</a:t>
            </a:r>
          </a:p>
          <a:p>
            <a:pPr marL="91440" indent="-91440">
              <a:buNone/>
              <a:defRPr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1. vlastnosti: 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jednoznačnost</a:t>
            </a:r>
          </a:p>
          <a:p>
            <a:pPr marL="91440" indent="-91440">
              <a:buNone/>
              <a:defRPr/>
            </a:pP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              přesnost</a:t>
            </a:r>
          </a:p>
          <a:p>
            <a:pPr marL="91440" indent="-91440">
              <a:buNone/>
              <a:defRPr/>
            </a:pP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              ustálenost</a:t>
            </a:r>
          </a:p>
          <a:p>
            <a:pPr marL="91440" indent="-91440">
              <a:buNone/>
              <a:defRPr/>
            </a:pP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              stručnost</a:t>
            </a:r>
          </a:p>
          <a:p>
            <a:pPr marL="91440" indent="-91440">
              <a:buNone/>
              <a:defRPr/>
            </a:pP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              neutrálnost 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                      </a:t>
            </a:r>
          </a:p>
          <a:p>
            <a:pPr marL="91440" indent="-91440">
              <a:buNone/>
              <a:defRPr/>
            </a:pPr>
            <a:endParaRPr lang="cs-CZ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6F62BC75-A9B7-2D79-56CF-3C2F25E6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086" y="412687"/>
            <a:ext cx="8043862" cy="1296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rgbClr val="339966"/>
                </a:solidFill>
                <a:latin typeface="Verdana" pitchFamily="34" charset="0"/>
              </a:rPr>
              <a:t>             </a:t>
            </a:r>
            <a:br>
              <a:rPr lang="cs-CZ" dirty="0">
                <a:solidFill>
                  <a:srgbClr val="3CCA75"/>
                </a:solidFill>
                <a:latin typeface="Verdana" pitchFamily="34" charset="0"/>
              </a:rPr>
            </a:br>
            <a:r>
              <a:rPr lang="cs-CZ" dirty="0">
                <a:solidFill>
                  <a:srgbClr val="3CCA75"/>
                </a:solidFill>
                <a:latin typeface="Verdana" pitchFamily="34" charset="0"/>
              </a:rPr>
              <a:t>     </a:t>
            </a:r>
            <a:r>
              <a:rPr lang="cs-CZ" b="1" dirty="0">
                <a:solidFill>
                  <a:srgbClr val="3CCA75"/>
                </a:solidFill>
                <a:latin typeface="Verdana" pitchFamily="34" charset="0"/>
              </a:rPr>
              <a:t>Jazykové prostředky: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EEEDCBD-BDB9-1AA6-7B86-ED07D37BA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8313" y="1714500"/>
            <a:ext cx="8786812" cy="48831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sz="3200">
                <a:solidFill>
                  <a:srgbClr val="111111"/>
                </a:solidFill>
                <a:latin typeface="Verdana" panose="020B0604030504040204" pitchFamily="34" charset="0"/>
              </a:rPr>
              <a:t>2. rozdělení:</a:t>
            </a:r>
            <a:r>
              <a:rPr lang="cs-CZ" altLang="cs-CZ" sz="3200" b="1">
                <a:solidFill>
                  <a:srgbClr val="111111"/>
                </a:solidFill>
                <a:latin typeface="Verdana" panose="020B0604030504040204" pitchFamily="34" charset="0"/>
              </a:rPr>
              <a:t>          </a:t>
            </a:r>
            <a:endParaRPr lang="cs-CZ" altLang="cs-CZ" sz="3200" b="1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>
              <a:buClrTx/>
            </a:pPr>
            <a:r>
              <a:rPr lang="cs-CZ" altLang="cs-CZ" sz="3200" b="1">
                <a:latin typeface="Verdana" panose="020B0604030504040204" pitchFamily="34" charset="0"/>
              </a:rPr>
              <a:t>domácího původu </a:t>
            </a:r>
            <a:r>
              <a:rPr lang="cs-CZ" altLang="cs-CZ" sz="3200">
                <a:latin typeface="Verdana" panose="020B0604030504040204" pitchFamily="34" charset="0"/>
              </a:rPr>
              <a:t>– živočich, dřevina,   chrup, převodovka, podmět</a:t>
            </a:r>
          </a:p>
          <a:p>
            <a:pPr>
              <a:buClrTx/>
            </a:pPr>
            <a:r>
              <a:rPr lang="cs-CZ" altLang="cs-CZ" sz="3200" b="1">
                <a:latin typeface="Verdana" panose="020B0604030504040204" pitchFamily="34" charset="0"/>
              </a:rPr>
              <a:t>cizího původu </a:t>
            </a:r>
            <a:r>
              <a:rPr lang="cs-CZ" altLang="cs-CZ" sz="3200">
                <a:latin typeface="Verdana" panose="020B0604030504040204" pitchFamily="34" charset="0"/>
              </a:rPr>
              <a:t>– emise, idea, karcinom, synonymum</a:t>
            </a:r>
          </a:p>
          <a:p>
            <a:pPr>
              <a:buClrTx/>
            </a:pPr>
            <a:r>
              <a:rPr lang="cs-CZ" altLang="cs-CZ" sz="3200" b="1">
                <a:latin typeface="Verdana" panose="020B0604030504040204" pitchFamily="34" charset="0"/>
              </a:rPr>
              <a:t>jednoslovné </a:t>
            </a:r>
            <a:r>
              <a:rPr lang="cs-CZ" altLang="cs-CZ" sz="3200">
                <a:latin typeface="Verdana" panose="020B0604030504040204" pitchFamily="34" charset="0"/>
              </a:rPr>
              <a:t>– interval, savci, plazma</a:t>
            </a:r>
          </a:p>
          <a:p>
            <a:pPr>
              <a:buClrTx/>
            </a:pPr>
            <a:r>
              <a:rPr lang="cs-CZ" altLang="cs-CZ" sz="3200" b="1">
                <a:latin typeface="Verdana" panose="020B0604030504040204" pitchFamily="34" charset="0"/>
              </a:rPr>
              <a:t>sousloví </a:t>
            </a:r>
            <a:r>
              <a:rPr lang="cs-CZ" altLang="cs-CZ" sz="3200">
                <a:latin typeface="Verdana" panose="020B0604030504040204" pitchFamily="34" charset="0"/>
              </a:rPr>
              <a:t>– sova pálená, diabetes melitus</a:t>
            </a:r>
          </a:p>
          <a:p>
            <a:endParaRPr lang="cs-CZ" altLang="cs-CZ" sz="3200" b="1">
              <a:solidFill>
                <a:srgbClr val="11111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58D36B0-7BAD-8418-E62D-C1FAAF687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55663" y="188911"/>
            <a:ext cx="7772400" cy="1152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900" b="1" dirty="0">
                <a:solidFill>
                  <a:srgbClr val="3CCA75"/>
                </a:solidFill>
                <a:latin typeface="Verdana" pitchFamily="34" charset="0"/>
              </a:rPr>
              <a:t>Kompozice:</a:t>
            </a:r>
            <a:endParaRPr lang="cs-CZ" sz="4900" dirty="0">
              <a:solidFill>
                <a:srgbClr val="3CCA75"/>
              </a:solidFill>
              <a:latin typeface="Verdana" pitchFamily="34" charset="0"/>
            </a:endParaRP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9E830416-D366-2D5D-F9F9-2D5259A62E4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66876" y="1643064"/>
            <a:ext cx="4716463" cy="5026025"/>
          </a:xfrm>
        </p:spPr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cs-CZ" altLang="cs-CZ" sz="3200" b="1">
                <a:latin typeface="Verdana" panose="020B0604030504040204" pitchFamily="34" charset="0"/>
              </a:rPr>
              <a:t>ÚVOD</a:t>
            </a:r>
          </a:p>
          <a:p>
            <a:pPr>
              <a:buClrTx/>
            </a:pPr>
            <a:endParaRPr lang="cs-CZ" altLang="cs-CZ" sz="3200" b="1">
              <a:latin typeface="Verdana" panose="020B0604030504040204" pitchFamily="34" charset="0"/>
            </a:endParaRPr>
          </a:p>
          <a:p>
            <a:pPr>
              <a:buClrTx/>
              <a:buFont typeface="Wingdings" panose="05000000000000000000" pitchFamily="2" charset="2"/>
              <a:buNone/>
            </a:pPr>
            <a:endParaRPr lang="cs-CZ" altLang="cs-CZ" sz="3200" b="1">
              <a:latin typeface="Verdana" panose="020B0604030504040204" pitchFamily="34" charset="0"/>
            </a:endParaRPr>
          </a:p>
          <a:p>
            <a:pPr>
              <a:buClrTx/>
            </a:pPr>
            <a:r>
              <a:rPr lang="cs-CZ" altLang="cs-CZ" sz="3200" b="1">
                <a:latin typeface="Verdana" panose="020B0604030504040204" pitchFamily="34" charset="0"/>
              </a:rPr>
              <a:t>STAŤ </a:t>
            </a:r>
            <a:r>
              <a:rPr lang="cs-CZ" altLang="cs-CZ" sz="3200">
                <a:latin typeface="Verdana" panose="020B0604030504040204" pitchFamily="34" charset="0"/>
              </a:rPr>
              <a:t>– podrobnější</a:t>
            </a:r>
          </a:p>
          <a:p>
            <a:pPr>
              <a:buClrTx/>
              <a:buFont typeface="Wingdings 2" panose="05020102010507070707" pitchFamily="18" charset="2"/>
              <a:buNone/>
            </a:pPr>
            <a:r>
              <a:rPr lang="cs-CZ" altLang="cs-CZ" sz="3200">
                <a:latin typeface="Verdana" panose="020B0604030504040204" pitchFamily="34" charset="0"/>
              </a:rPr>
              <a:t>           informace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b="1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b="1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endParaRPr lang="cs-CZ" altLang="cs-CZ" b="1">
              <a:latin typeface="Verdana" panose="020B0604030504040204" pitchFamily="34" charset="0"/>
            </a:endParaRPr>
          </a:p>
          <a:p>
            <a:endParaRPr lang="cs-CZ" altLang="cs-CZ" b="1">
              <a:latin typeface="Verdana" panose="020B0604030504040204" pitchFamily="34" charset="0"/>
            </a:endParaRPr>
          </a:p>
          <a:p>
            <a:endParaRPr lang="cs-CZ" altLang="cs-CZ" b="1">
              <a:latin typeface="Verdana" panose="020B060403050404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b="1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4C094F3C-BB7C-ABBD-9A25-915F70C5FF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456364" y="1643064"/>
            <a:ext cx="4211637" cy="4592637"/>
          </a:xfrm>
        </p:spPr>
        <p:txBody>
          <a:bodyPr rtlCol="0">
            <a:normAutofit fontScale="6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předmět referátu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zdůvodnění zájmu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cs-CZ" sz="3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endParaRPr lang="cs-CZ" sz="3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známá fakta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historie problému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srovnávání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statistické údaje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příklady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nový problém, aktualita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cs-CZ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4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4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4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4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4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4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09BFF-AA2B-07B4-32DE-361C1878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0408" y="153987"/>
            <a:ext cx="7772400" cy="1368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6000" b="1" dirty="0">
                <a:solidFill>
                  <a:srgbClr val="339966"/>
                </a:solidFill>
                <a:latin typeface="Verdana" pitchFamily="34" charset="0"/>
              </a:rPr>
              <a:t>         </a:t>
            </a:r>
            <a:br>
              <a:rPr lang="cs-CZ" sz="4900" dirty="0">
                <a:solidFill>
                  <a:srgbClr val="3CCA75"/>
                </a:solidFill>
                <a:latin typeface="Verdana" pitchFamily="34" charset="0"/>
              </a:rPr>
            </a:br>
            <a:r>
              <a:rPr lang="cs-CZ" sz="4900" dirty="0">
                <a:solidFill>
                  <a:srgbClr val="3CCA75"/>
                </a:solidFill>
                <a:latin typeface="Verdana" pitchFamily="34" charset="0"/>
              </a:rPr>
              <a:t>         </a:t>
            </a:r>
            <a:r>
              <a:rPr lang="cs-CZ" sz="4900" b="1" dirty="0">
                <a:solidFill>
                  <a:srgbClr val="3CCA75"/>
                </a:solidFill>
                <a:latin typeface="Verdana" pitchFamily="34" charset="0"/>
              </a:rPr>
              <a:t>Kompozice:</a:t>
            </a:r>
            <a:endParaRPr lang="cs-CZ" sz="4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E59E2CC5-5A3C-6BA1-023E-F2AE553F7FD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11416" y="1799082"/>
            <a:ext cx="2714625" cy="4019550"/>
          </a:xfrm>
        </p:spPr>
        <p:txBody>
          <a:bodyPr/>
          <a:lstStyle/>
          <a:p>
            <a:pPr>
              <a:buClrTx/>
            </a:pPr>
            <a:r>
              <a:rPr lang="cs-CZ" altLang="cs-CZ" sz="3200" b="1" dirty="0">
                <a:latin typeface="Verdana" panose="020B0604030504040204" pitchFamily="34" charset="0"/>
              </a:rPr>
              <a:t>ZÁVĚR</a:t>
            </a:r>
          </a:p>
        </p:txBody>
      </p:sp>
      <p:sp>
        <p:nvSpPr>
          <p:cNvPr id="22532" name="Zástupný symbol pro obsah 3">
            <a:extLst>
              <a:ext uri="{FF2B5EF4-FFF2-40B4-BE49-F238E27FC236}">
                <a16:creationId xmlns:a16="http://schemas.microsoft.com/office/drawing/2014/main" id="{F20C2100-E9B8-D824-5D2C-859B1BBA51D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56888" y="2411730"/>
            <a:ext cx="7199376" cy="4019550"/>
          </a:xfrm>
        </p:spPr>
        <p:txBody>
          <a:bodyPr/>
          <a:lstStyle/>
          <a:p>
            <a:pPr>
              <a:buClrTx/>
            </a:pPr>
            <a:r>
              <a:rPr lang="cs-CZ" altLang="cs-CZ" sz="3200" dirty="0">
                <a:latin typeface="Verdana" panose="020B0604030504040204" pitchFamily="34" charset="0"/>
              </a:rPr>
              <a:t>výsledek výzkumu, činnosti</a:t>
            </a:r>
          </a:p>
          <a:p>
            <a:pPr>
              <a:buClrTx/>
            </a:pPr>
            <a:r>
              <a:rPr lang="cs-CZ" altLang="cs-CZ" sz="3200" dirty="0">
                <a:latin typeface="Verdana" panose="020B0604030504040204" pitchFamily="34" charset="0"/>
              </a:rPr>
              <a:t>shrnutí</a:t>
            </a:r>
          </a:p>
          <a:p>
            <a:pPr>
              <a:buClrTx/>
            </a:pPr>
            <a:r>
              <a:rPr lang="cs-CZ" altLang="cs-CZ" sz="3200" dirty="0">
                <a:latin typeface="Verdana" panose="020B0604030504040204" pitchFamily="34" charset="0"/>
              </a:rPr>
              <a:t>zhodnocení</a:t>
            </a:r>
          </a:p>
          <a:p>
            <a:pPr>
              <a:buClrTx/>
            </a:pPr>
            <a:r>
              <a:rPr lang="cs-CZ" altLang="cs-CZ" sz="3200" dirty="0">
                <a:latin typeface="Verdana" panose="020B0604030504040204" pitchFamily="34" charset="0"/>
              </a:rPr>
              <a:t>výzva, probuzení zájmu</a:t>
            </a:r>
          </a:p>
          <a:p>
            <a:pPr>
              <a:buClrTx/>
            </a:pPr>
            <a:r>
              <a:rPr lang="cs-CZ" altLang="cs-CZ" sz="3200" dirty="0">
                <a:latin typeface="Verdana" panose="020B0604030504040204" pitchFamily="34" charset="0"/>
              </a:rPr>
              <a:t>doporučení </a:t>
            </a:r>
          </a:p>
          <a:p>
            <a:endParaRPr lang="cs-CZ" altLang="cs-CZ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E1E0A-FC50-328B-39B6-56B6CF26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3CCA75"/>
                </a:solidFill>
                <a:latin typeface="Verdana" pitchFamily="34" charset="0"/>
              </a:rPr>
              <a:t>Procvičování: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85DC615-368F-AD84-F529-8088BDAD3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77192"/>
              </p:ext>
            </p:extLst>
          </p:nvPr>
        </p:nvGraphicFramePr>
        <p:xfrm>
          <a:off x="1048514" y="2028888"/>
          <a:ext cx="9848084" cy="3475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3956">
                  <a:extLst>
                    <a:ext uri="{9D8B030D-6E8A-4147-A177-3AD203B41FA5}">
                      <a16:colId xmlns:a16="http://schemas.microsoft.com/office/drawing/2014/main" val="243424354"/>
                    </a:ext>
                  </a:extLst>
                </a:gridCol>
                <a:gridCol w="894128">
                  <a:extLst>
                    <a:ext uri="{9D8B030D-6E8A-4147-A177-3AD203B41FA5}">
                      <a16:colId xmlns:a16="http://schemas.microsoft.com/office/drawing/2014/main" val="1140356559"/>
                    </a:ext>
                  </a:extLst>
                </a:gridCol>
              </a:tblGrid>
              <a:tr h="26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Tvrzení</a:t>
                      </a:r>
                      <a:endParaRPr lang="cs-CZ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Platí? (✓)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335471"/>
                  </a:ext>
                </a:extLst>
              </a:tr>
              <a:tr h="5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a)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Referát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je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slohový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útvar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ve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kterém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autor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popisuje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své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zážitky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cs-CZ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746709"/>
                  </a:ext>
                </a:extLst>
              </a:tr>
              <a:tr h="5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b)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Cílem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referátu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je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stručně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a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výstižně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informovat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o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určitém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tématu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cs-CZ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735037"/>
                  </a:ext>
                </a:extLst>
              </a:tr>
              <a:tr h="26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c)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Referát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musí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být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napsán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ve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verších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cs-CZ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096703"/>
                  </a:ext>
                </a:extLst>
              </a:tr>
              <a:tr h="5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d)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Referát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se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často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používá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ve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škole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nebo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při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prezentacích</a:t>
                      </a: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cs-CZ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946824"/>
                  </a:ext>
                </a:extLst>
              </a:tr>
              <a:tr h="5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e) V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referátu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nesmí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být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uveden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autor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zdroje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informací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cs-CZ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252115"/>
                  </a:ext>
                </a:extLst>
              </a:tr>
              <a:tr h="5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f)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Při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tvorbě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referátu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je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důležité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čerpat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z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důvěryhodných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zdrojů</a:t>
                      </a:r>
                      <a:r>
                        <a:rPr lang="de-DE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cs-CZ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23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896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508</Words>
  <Application>Microsoft Office PowerPoint</Application>
  <PresentationFormat>Širokoúhlá obrazovka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Garamond</vt:lpstr>
      <vt:lpstr>Symbol</vt:lpstr>
      <vt:lpstr>Verdana</vt:lpstr>
      <vt:lpstr>Wingdings</vt:lpstr>
      <vt:lpstr>Wingdings 2</vt:lpstr>
      <vt:lpstr>Organika</vt:lpstr>
      <vt:lpstr>REFERÁT</vt:lpstr>
      <vt:lpstr>Funkce:</vt:lpstr>
      <vt:lpstr>  Znaky:</vt:lpstr>
      <vt:lpstr>                Jazykové prostředky:</vt:lpstr>
      <vt:lpstr>                    Jazykové prostředky:</vt:lpstr>
      <vt:lpstr>                   Jazykové prostředky:</vt:lpstr>
      <vt:lpstr>Kompozice:</vt:lpstr>
      <vt:lpstr>                   Kompozice:</vt:lpstr>
      <vt:lpstr>Procvičování:</vt:lpstr>
      <vt:lpstr>Procvičování:</vt:lpstr>
      <vt:lpstr>Samostatná práce:</vt:lpstr>
      <vt:lpstr>Požadavky na referát: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Milan Bednář</dc:creator>
  <cp:lastModifiedBy>Milan Bednář</cp:lastModifiedBy>
  <cp:revision>1</cp:revision>
  <dcterms:created xsi:type="dcterms:W3CDTF">2025-04-06T16:39:03Z</dcterms:created>
  <dcterms:modified xsi:type="dcterms:W3CDTF">2025-04-06T16:51:31Z</dcterms:modified>
</cp:coreProperties>
</file>