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9" r:id="rId13"/>
    <p:sldId id="270" r:id="rId14"/>
    <p:sldId id="271" r:id="rId15"/>
    <p:sldId id="280" r:id="rId16"/>
    <p:sldId id="278" r:id="rId17"/>
    <p:sldId id="277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52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15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512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2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797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93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31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92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42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35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80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F6D0-EBC2-470A-B08D-9DA377964B23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F0BCC-E7EA-4208-8624-5EBBDEEB69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61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y2zDJPIgwc" TargetMode="External"/><Relationship Id="rId5" Type="http://schemas.openxmlformats.org/officeDocument/2006/relationships/hyperlink" Target="https://www.youtube.com/watch?v=IDaJ7rFg66A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eF1GCTfez4&amp;t=58s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du.ceskatelevize.cz/video/4566-staty-evropy-rakousk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linz.at/images/Linz066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Rakousko – alpská země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5. třída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33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Salcburk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581150"/>
            <a:ext cx="360045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630363"/>
            <a:ext cx="3313113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030664"/>
            <a:ext cx="36004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4183064"/>
            <a:ext cx="3455987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8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Innsbruck</a:t>
            </a: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268414"/>
            <a:ext cx="3240087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341439"/>
            <a:ext cx="381635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32" y="4221163"/>
            <a:ext cx="27368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4221163"/>
            <a:ext cx="3744913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9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994" y="242577"/>
            <a:ext cx="10515600" cy="1325563"/>
          </a:xfrm>
        </p:spPr>
        <p:txBody>
          <a:bodyPr/>
          <a:lstStyle/>
          <a:p>
            <a:r>
              <a:rPr lang="cs-CZ" dirty="0" smtClean="0"/>
              <a:t>Štýrský Hradec</a:t>
            </a:r>
            <a:endParaRPr lang="cs-CZ" dirty="0"/>
          </a:p>
        </p:txBody>
      </p:sp>
      <p:pic>
        <p:nvPicPr>
          <p:cNvPr id="1026" name="Picture 2" descr="Digitální audioprůvodce pro Styrsky-Hradec | SmartGui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7" y="1992345"/>
            <a:ext cx="3799787" cy="284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699" y="707009"/>
            <a:ext cx="3783291" cy="28374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663" y="3876936"/>
            <a:ext cx="4365362" cy="286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1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Hospodářství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Průmysl: strojírenský, hutnický, spotřební a potravinářský</a:t>
            </a:r>
          </a:p>
          <a:p>
            <a:pPr eaLnBrk="1" hangingPunct="1">
              <a:defRPr/>
            </a:pPr>
            <a:r>
              <a:rPr lang="cs-CZ" altLang="cs-CZ"/>
              <a:t>Zemědělství : obilí, kukuřice, cukrovka, vinná réva, ovoce a zelenina, chov skotu a ovcí</a:t>
            </a:r>
          </a:p>
          <a:p>
            <a:pPr eaLnBrk="1" hangingPunct="1">
              <a:defRPr/>
            </a:pPr>
            <a:r>
              <a:rPr lang="cs-CZ" altLang="cs-CZ"/>
              <a:t>Velký cestovní ruch: hory, neporušená příroda, historická města, výborné podmínky pro turistiku a sport, dokonalá dopravní síť</a:t>
            </a:r>
          </a:p>
        </p:txBody>
      </p:sp>
    </p:spTree>
    <p:extLst>
      <p:ext uri="{BB962C8B-B14F-4D97-AF65-F5344CB8AC3E}">
        <p14:creationId xmlns:p14="http://schemas.microsoft.com/office/powerpoint/2010/main" val="401882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Slavné osobnosti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3" y="1448595"/>
            <a:ext cx="36115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838200" y="5655071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b="1" dirty="0" err="1">
                <a:latin typeface="Arial" panose="020B0604020202020204" pitchFamily="34" charset="0"/>
              </a:rPr>
              <a:t>W.A.Mozart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655" y="1489869"/>
            <a:ext cx="283051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9418473" y="5939220"/>
            <a:ext cx="1666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b="1" dirty="0" err="1"/>
              <a:t>Niki</a:t>
            </a:r>
            <a:r>
              <a:rPr lang="cs-CZ" altLang="cs-CZ" sz="2400" b="1" dirty="0"/>
              <a:t> Lauda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334785" y="5710620"/>
            <a:ext cx="16562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b="1" dirty="0" smtClean="0">
                <a:latin typeface="Arial" panose="020B0604020202020204" pitchFamily="34" charset="0"/>
              </a:rPr>
              <a:t>J. </a:t>
            </a:r>
            <a:r>
              <a:rPr lang="cs-CZ" altLang="cs-CZ" sz="2400" b="1" dirty="0" err="1" smtClean="0">
                <a:latin typeface="Arial" panose="020B0604020202020204" pitchFamily="34" charset="0"/>
              </a:rPr>
              <a:t>Strauss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03" y="1448594"/>
            <a:ext cx="3107217" cy="40378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901180" y="6172285"/>
            <a:ext cx="15648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hlinkClick r:id="rId5"/>
              </a:rPr>
              <a:t>Valčík </a:t>
            </a:r>
            <a:endParaRPr lang="cs-CZ" sz="1200" dirty="0"/>
          </a:p>
        </p:txBody>
      </p:sp>
      <p:sp>
        <p:nvSpPr>
          <p:cNvPr id="4" name="Obdélník 3"/>
          <p:cNvSpPr/>
          <p:nvPr/>
        </p:nvSpPr>
        <p:spPr>
          <a:xfrm>
            <a:off x="515773" y="6211754"/>
            <a:ext cx="2434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hlinkClick r:id="rId6"/>
              </a:rPr>
              <a:t>Malá noční hudba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2342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Slavné osobnosti</a:t>
            </a:r>
          </a:p>
        </p:txBody>
      </p:sp>
      <p:pic>
        <p:nvPicPr>
          <p:cNvPr id="5" name="Picture 2" descr="rakouští sportovci – Seznam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73" y="1690688"/>
            <a:ext cx="364807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111" y="1690688"/>
            <a:ext cx="3155725" cy="47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Zajímavosti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318" y="1575610"/>
            <a:ext cx="3631678" cy="20442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231" y="1027906"/>
            <a:ext cx="3496165" cy="23319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921" y="4162425"/>
            <a:ext cx="3560532" cy="22253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977" y="4162425"/>
            <a:ext cx="4038600" cy="26955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8757500" y="2237357"/>
            <a:ext cx="3204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hlinkClick r:id="rId6"/>
              </a:rPr>
              <a:t>Ples v opeře </a:t>
            </a:r>
            <a:endParaRPr lang="cs-CZ" sz="1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8631" y="2660912"/>
            <a:ext cx="3003026" cy="300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43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Shrnutí, zápis </a:t>
            </a:r>
            <a:endParaRPr lang="cs-CZ" altLang="cs-CZ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menší středoevropský stát</a:t>
            </a:r>
          </a:p>
          <a:p>
            <a:pPr eaLnBrk="1" hangingPunct="1">
              <a:defRPr/>
            </a:pPr>
            <a:r>
              <a:rPr lang="cs-CZ" altLang="cs-CZ" dirty="0" smtClean="0"/>
              <a:t>hlavní </a:t>
            </a:r>
            <a:r>
              <a:rPr lang="cs-CZ" altLang="cs-CZ" dirty="0"/>
              <a:t>město: </a:t>
            </a:r>
            <a:r>
              <a:rPr lang="cs-CZ" altLang="cs-CZ" dirty="0" smtClean="0"/>
              <a:t>Vídeň</a:t>
            </a:r>
          </a:p>
          <a:p>
            <a:pPr eaLnBrk="1" hangingPunct="1">
              <a:defRPr/>
            </a:pPr>
            <a:r>
              <a:rPr lang="cs-CZ" altLang="cs-CZ" dirty="0" smtClean="0"/>
              <a:t>úřední jazyk: němčina 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další města: Linec, </a:t>
            </a:r>
            <a:r>
              <a:rPr lang="cs-CZ" altLang="cs-CZ" dirty="0" smtClean="0"/>
              <a:t>Salcburk – Solná komora, </a:t>
            </a:r>
            <a:r>
              <a:rPr lang="cs-CZ" altLang="cs-CZ" dirty="0"/>
              <a:t>Innsbruck</a:t>
            </a:r>
            <a:r>
              <a:rPr lang="cs-CZ" altLang="cs-CZ" dirty="0" smtClean="0"/>
              <a:t>, Štýrský </a:t>
            </a:r>
            <a:r>
              <a:rPr lang="cs-CZ" altLang="cs-CZ" dirty="0"/>
              <a:t>Hradec ( Graz )</a:t>
            </a:r>
          </a:p>
          <a:p>
            <a:pPr eaLnBrk="1" hangingPunct="1">
              <a:defRPr/>
            </a:pPr>
            <a:r>
              <a:rPr lang="cs-CZ" altLang="cs-CZ" dirty="0"/>
              <a:t>většinu země vyplňují Alpy, lesy pokrývají třetinu rozlohy, největší řekou je Dunaj</a:t>
            </a:r>
          </a:p>
          <a:p>
            <a:pPr eaLnBrk="1" hangingPunct="1">
              <a:defRPr/>
            </a:pPr>
            <a:r>
              <a:rPr lang="cs-CZ" altLang="cs-CZ" dirty="0"/>
              <a:t>mnoho historických a kulturních </a:t>
            </a:r>
            <a:r>
              <a:rPr lang="cs-CZ" altLang="cs-CZ" dirty="0" smtClean="0"/>
              <a:t>památek</a:t>
            </a:r>
          </a:p>
          <a:p>
            <a:pPr eaLnBrk="1" hangingPunct="1">
              <a:defRPr/>
            </a:pPr>
            <a:r>
              <a:rPr lang="cs-CZ" altLang="cs-CZ" dirty="0" smtClean="0"/>
              <a:t>člen EU, neutrální stát </a:t>
            </a:r>
            <a:endParaRPr lang="cs-CZ" altLang="cs-CZ" dirty="0"/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053" y="437021"/>
            <a:ext cx="26876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562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Obsah 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Úvodní informace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Sousední státy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Povrch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Vodstvo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Města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Hospodářství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Památky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Slavné </a:t>
            </a:r>
            <a:r>
              <a:rPr lang="cs-CZ" altLang="cs-CZ" dirty="0" smtClean="0"/>
              <a:t>osobnosti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Zajímavosti </a:t>
            </a:r>
            <a:endParaRPr lang="cs-CZ" altLang="cs-CZ" dirty="0"/>
          </a:p>
        </p:txBody>
      </p:sp>
      <p:sp>
        <p:nvSpPr>
          <p:cNvPr id="2" name="Obdélník 1"/>
          <p:cNvSpPr/>
          <p:nvPr/>
        </p:nvSpPr>
        <p:spPr>
          <a:xfrm>
            <a:off x="1284981" y="6127234"/>
            <a:ext cx="106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2"/>
              </a:rPr>
              <a:t>Rakousko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93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Mapa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62B15"/>
              </a:clrFrom>
              <a:clrTo>
                <a:srgbClr val="362B1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134600" cy="513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10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Sousední státy: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992314" y="1566863"/>
            <a:ext cx="2674937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Německo</a:t>
            </a:r>
          </a:p>
          <a:p>
            <a:pPr eaLnBrk="1" hangingPunct="1">
              <a:defRPr/>
            </a:pPr>
            <a:r>
              <a:rPr lang="cs-CZ" altLang="cs-CZ"/>
              <a:t>Česko</a:t>
            </a:r>
          </a:p>
          <a:p>
            <a:pPr eaLnBrk="1" hangingPunct="1">
              <a:defRPr/>
            </a:pPr>
            <a:r>
              <a:rPr lang="cs-CZ" altLang="cs-CZ"/>
              <a:t>Slovensko</a:t>
            </a:r>
          </a:p>
          <a:p>
            <a:pPr eaLnBrk="1" hangingPunct="1">
              <a:defRPr/>
            </a:pPr>
            <a:r>
              <a:rPr lang="cs-CZ" altLang="cs-CZ"/>
              <a:t>Maďarsko</a:t>
            </a:r>
          </a:p>
          <a:p>
            <a:pPr eaLnBrk="1" hangingPunct="1">
              <a:defRPr/>
            </a:pPr>
            <a:r>
              <a:rPr lang="cs-CZ" altLang="cs-CZ"/>
              <a:t>Slovinsko</a:t>
            </a:r>
          </a:p>
          <a:p>
            <a:pPr eaLnBrk="1" hangingPunct="1">
              <a:defRPr/>
            </a:pPr>
            <a:r>
              <a:rPr lang="cs-CZ" altLang="cs-CZ"/>
              <a:t>Itálie</a:t>
            </a:r>
          </a:p>
          <a:p>
            <a:pPr eaLnBrk="1" hangingPunct="1">
              <a:defRPr/>
            </a:pPr>
            <a:r>
              <a:rPr lang="cs-CZ" altLang="cs-CZ"/>
              <a:t>Švýcarsko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041526"/>
            <a:ext cx="60483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Line 6"/>
          <p:cNvSpPr>
            <a:spLocks noChangeShapeType="1"/>
          </p:cNvSpPr>
          <p:nvPr/>
        </p:nvSpPr>
        <p:spPr bwMode="auto">
          <a:xfrm flipV="1">
            <a:off x="3467894" y="2117351"/>
            <a:ext cx="4392613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V="1">
            <a:off x="3855563" y="2800769"/>
            <a:ext cx="6453663" cy="13013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3968685" y="3326982"/>
            <a:ext cx="6207191" cy="88355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760061" y="3841995"/>
            <a:ext cx="5157696" cy="124847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3324226" y="4374660"/>
            <a:ext cx="2284722" cy="468804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3760061" y="4900873"/>
            <a:ext cx="1038182" cy="10670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4079875" y="1877407"/>
            <a:ext cx="1830731" cy="61496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15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Povrch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628776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Alpy vyplňují většinu země</a:t>
            </a:r>
          </a:p>
          <a:p>
            <a:pPr eaLnBrk="1" hangingPunct="1">
              <a:defRPr/>
            </a:pPr>
            <a:r>
              <a:rPr lang="cs-CZ" altLang="cs-CZ"/>
              <a:t>Nejvyšší horou je Grossglockner- 3 797 m </a:t>
            </a:r>
          </a:p>
          <a:p>
            <a:pPr eaLnBrk="1" hangingPunct="1">
              <a:defRPr/>
            </a:pPr>
            <a:r>
              <a:rPr lang="cs-CZ" altLang="cs-CZ"/>
              <a:t>V horách jsou vybudovány kvalitní sjezdovky, lanovky, vleky, hotely, tunely, silnice</a:t>
            </a:r>
          </a:p>
          <a:p>
            <a:pPr eaLnBrk="1" hangingPunct="1">
              <a:defRPr/>
            </a:pPr>
            <a:r>
              <a:rPr lang="cs-CZ" altLang="cs-CZ"/>
              <a:t>Třetinu rozlohy pokrývají lesy</a:t>
            </a:r>
          </a:p>
          <a:p>
            <a:pPr eaLnBrk="1" hangingPunct="1">
              <a:defRPr/>
            </a:pPr>
            <a:r>
              <a:rPr lang="cs-CZ" altLang="cs-CZ"/>
              <a:t>Úrodná nížina se rozkládá na východě země a v okolí Vídně </a:t>
            </a:r>
          </a:p>
        </p:txBody>
      </p:sp>
    </p:spTree>
    <p:extLst>
      <p:ext uri="{BB962C8B-B14F-4D97-AF65-F5344CB8AC3E}">
        <p14:creationId xmlns:p14="http://schemas.microsoft.com/office/powerpoint/2010/main" val="4885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Povrch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743932" y="1410845"/>
            <a:ext cx="10515600" cy="43513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Rakouské Alpy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49" y="2120457"/>
            <a:ext cx="316706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62" y="1525146"/>
            <a:ext cx="316865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98" y="4731895"/>
            <a:ext cx="30972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16" y="3806826"/>
            <a:ext cx="2514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981076"/>
            <a:ext cx="19208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67" y="4046538"/>
            <a:ext cx="29527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Vodstvo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Většinu území odvodňuje řeka Dunaj, která slouží hlavně dopravě.</a:t>
            </a:r>
          </a:p>
          <a:p>
            <a:pPr eaLnBrk="1" hangingPunct="1">
              <a:defRPr/>
            </a:pPr>
            <a:r>
              <a:rPr lang="cs-CZ" altLang="cs-CZ"/>
              <a:t>Krásná jezera jsou v oblasti Solná komora.</a:t>
            </a:r>
          </a:p>
        </p:txBody>
      </p:sp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429001"/>
            <a:ext cx="273685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500439"/>
            <a:ext cx="259238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500439"/>
            <a:ext cx="2663825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7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Vídeň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7" y="1154907"/>
            <a:ext cx="396081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45" y="1229519"/>
            <a:ext cx="3240088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3863796"/>
            <a:ext cx="42481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14" y="3854271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9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Linec</a:t>
            </a:r>
          </a:p>
        </p:txBody>
      </p:sp>
      <p:pic>
        <p:nvPicPr>
          <p:cNvPr id="12291" name="Picture 5" descr="Zobrazit obrázek v plné velikost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41439"/>
            <a:ext cx="38163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343025"/>
            <a:ext cx="38877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[Linz: Brucknerhaus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933825"/>
            <a:ext cx="3744912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933826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449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229</Words>
  <Application>Microsoft Office PowerPoint</Application>
  <PresentationFormat>Širokoúhlá obrazovka</PresentationFormat>
  <Paragraphs>59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Rakousko – alpská země </vt:lpstr>
      <vt:lpstr>Obsah :</vt:lpstr>
      <vt:lpstr>Mapa </vt:lpstr>
      <vt:lpstr>Sousední státy:</vt:lpstr>
      <vt:lpstr>Povrch</vt:lpstr>
      <vt:lpstr>Povrch</vt:lpstr>
      <vt:lpstr>Vodstvo</vt:lpstr>
      <vt:lpstr>Vídeň</vt:lpstr>
      <vt:lpstr>Linec</vt:lpstr>
      <vt:lpstr>Salcburk</vt:lpstr>
      <vt:lpstr>Innsbruck</vt:lpstr>
      <vt:lpstr>Štýrský Hradec</vt:lpstr>
      <vt:lpstr>Hospodářství</vt:lpstr>
      <vt:lpstr>Slavné osobnosti</vt:lpstr>
      <vt:lpstr>Slavné osobnosti</vt:lpstr>
      <vt:lpstr>Zajímavosti </vt:lpstr>
      <vt:lpstr>Shrnutí, zápis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Rakousko – alpská země</dc:title>
  <dc:creator>Bednářová Pavla</dc:creator>
  <cp:lastModifiedBy>Bednářová Pavla</cp:lastModifiedBy>
  <cp:revision>6</cp:revision>
  <dcterms:created xsi:type="dcterms:W3CDTF">2024-04-04T09:31:30Z</dcterms:created>
  <dcterms:modified xsi:type="dcterms:W3CDTF">2024-04-04T10:26:24Z</dcterms:modified>
</cp:coreProperties>
</file>