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83" r:id="rId5"/>
    <p:sldId id="286" r:id="rId6"/>
    <p:sldId id="287" r:id="rId7"/>
    <p:sldId id="285" r:id="rId8"/>
    <p:sldId id="292" r:id="rId9"/>
    <p:sldId id="293" r:id="rId10"/>
    <p:sldId id="294" r:id="rId11"/>
    <p:sldId id="27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00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00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90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46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37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13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64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6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47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8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54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3268-FBDA-4C55-8FE6-929E50E07290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23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FFC000"/>
            </a:gs>
            <a:gs pos="50000">
              <a:srgbClr val="FFC000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D3268-FBDA-4C55-8FE6-929E50E07290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26B8D-0DEA-428A-8C92-005D166175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32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64E08-F8D2-7E7F-F6F9-E23632CB40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Rozkazovací způsob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7909C2-42E5-4080-F05A-04B55AD00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3768" y="3886200"/>
            <a:ext cx="5288632" cy="550912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5. třída</a:t>
            </a:r>
          </a:p>
        </p:txBody>
      </p:sp>
    </p:spTree>
    <p:extLst>
      <p:ext uri="{BB962C8B-B14F-4D97-AF65-F5344CB8AC3E}">
        <p14:creationId xmlns:p14="http://schemas.microsoft.com/office/powerpoint/2010/main" val="2310109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FE394-03B4-4FBD-67CD-CB21BB5D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E35169-2794-FE66-34EB-FE5039ACE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214695E-829F-3551-2214-A7459C648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87" y="1607048"/>
            <a:ext cx="8929625" cy="265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201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66"/>
                </a:solidFill>
              </a:rPr>
              <a:t>Vymysli sloveso a vytvoř správný tvar: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2195736" y="2753683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2195736" y="4293097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2195736" y="6021288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6876256" y="2753683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876256" y="4293097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6876256" y="6021288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512523" y="2240868"/>
            <a:ext cx="298746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/>
              <a:t>2.os.,č.j.,zp.rozkaz.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405372" y="3800654"/>
            <a:ext cx="30226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/>
              <a:t>2.os.,č.j.,zp.rozkaz.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403648" y="5506994"/>
            <a:ext cx="35512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/>
              <a:t>2.os.,č.mn.,zp.rozkaz.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648158" y="2220594"/>
            <a:ext cx="37152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/>
              <a:t>1.os.,č.mn.,zp.rozkaz.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867600" y="3848786"/>
            <a:ext cx="327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/>
              <a:t>2.os.,č.mn.,zp.rozkaz.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228184" y="5528845"/>
            <a:ext cx="30253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/>
              <a:t>1.os.,č.j.,zp.rozkaz.</a:t>
            </a:r>
          </a:p>
        </p:txBody>
      </p:sp>
      <p:pic>
        <p:nvPicPr>
          <p:cNvPr id="2050" name="Picture 2" descr="C:\Documents and Settings\Doma\Local Settings\Temporary Internet Files\Content.IE5\DTG322BI\MC9003710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772816"/>
            <a:ext cx="1502513" cy="992347"/>
          </a:xfrm>
          <a:prstGeom prst="rect">
            <a:avLst/>
          </a:prstGeom>
          <a:noFill/>
        </p:spPr>
      </p:pic>
      <p:pic>
        <p:nvPicPr>
          <p:cNvPr id="2051" name="Picture 3" descr="C:\Documents and Settings\Doma\Local Settings\Temporary Internet Files\Content.IE5\XEYMIIPP\MC90029095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84984"/>
            <a:ext cx="1603972" cy="1172424"/>
          </a:xfrm>
          <a:prstGeom prst="rect">
            <a:avLst/>
          </a:prstGeom>
          <a:noFill/>
        </p:spPr>
      </p:pic>
      <p:pic>
        <p:nvPicPr>
          <p:cNvPr id="2052" name="Picture 4" descr="C:\Documents and Settings\Doma\Local Settings\Temporary Internet Files\Content.IE5\PL6YL53W\MC90035234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941168"/>
            <a:ext cx="1547664" cy="1351592"/>
          </a:xfrm>
          <a:prstGeom prst="rect">
            <a:avLst/>
          </a:prstGeom>
          <a:noFill/>
        </p:spPr>
      </p:pic>
      <p:pic>
        <p:nvPicPr>
          <p:cNvPr id="2054" name="Picture 6" descr="C:\Documents and Settings\Doma\Local Settings\Temporary Internet Files\Content.IE5\XEYMIIPP\MC90035237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124744"/>
            <a:ext cx="1239331" cy="1686117"/>
          </a:xfrm>
          <a:prstGeom prst="rect">
            <a:avLst/>
          </a:prstGeom>
          <a:noFill/>
        </p:spPr>
      </p:pic>
      <p:pic>
        <p:nvPicPr>
          <p:cNvPr id="2055" name="Picture 7" descr="C:\Documents and Settings\Doma\Local Settings\Temporary Internet Files\Content.IE5\2XTOXZD2\MC90029019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3284984"/>
            <a:ext cx="1270652" cy="1026876"/>
          </a:xfrm>
          <a:prstGeom prst="rect">
            <a:avLst/>
          </a:prstGeom>
          <a:noFill/>
        </p:spPr>
      </p:pic>
      <p:pic>
        <p:nvPicPr>
          <p:cNvPr id="19" name="Picture 8" descr="C:\Documents and Settings\Doma\Local Settings\Temporary Internet Files\Content.IE5\PL6YL53W\MC90035238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4725144"/>
            <a:ext cx="905347" cy="18152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325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25EC9-7BCA-033E-9C09-3DED8A125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pravopisu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8D3BB2C-D270-B049-340C-F91084D336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1" y="1183134"/>
            <a:ext cx="8788597" cy="2605906"/>
          </a:xfrm>
        </p:spPr>
      </p:pic>
    </p:spTree>
    <p:extLst>
      <p:ext uri="{BB962C8B-B14F-4D97-AF65-F5344CB8AC3E}">
        <p14:creationId xmlns:p14="http://schemas.microsoft.com/office/powerpoint/2010/main" val="126229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91044-9DEA-3737-0865-34DB6F569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pravopisu - řešení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CE2EE61-372B-569C-314C-D17F33BCBC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628800"/>
            <a:ext cx="8736972" cy="2160240"/>
          </a:xfrm>
        </p:spPr>
      </p:pic>
    </p:spTree>
    <p:extLst>
      <p:ext uri="{BB962C8B-B14F-4D97-AF65-F5344CB8AC3E}">
        <p14:creationId xmlns:p14="http://schemas.microsoft.com/office/powerpoint/2010/main" val="2686411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2" y="139279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rgbClr val="FF0066"/>
                </a:solidFill>
              </a:rPr>
              <a:t>Slovesný způsob: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7325" y="4365104"/>
            <a:ext cx="84191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B050"/>
                </a:solidFill>
              </a:rPr>
              <a:t>Způsob oznamovací</a:t>
            </a:r>
            <a:r>
              <a:rPr lang="cs-CZ" sz="4000" b="1" dirty="0"/>
              <a:t>: vyjadřuje děj, který se děje, který se stal a který se teprve stane.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7325" y="2337715"/>
            <a:ext cx="8419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- rozkazovací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17324" y="1035035"/>
            <a:ext cx="8275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/>
              <a:t>Rozlišujeme slovesný způsob: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7325" y="1742921"/>
            <a:ext cx="8067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- oznamovací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17325" y="2993571"/>
            <a:ext cx="8431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- podmiňovací</a:t>
            </a:r>
            <a:endParaRPr lang="cs-CZ" sz="36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75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  <p:bldP spid="7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2" y="139279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rgbClr val="FF0066"/>
                </a:solidFill>
              </a:rPr>
              <a:t>Slovesný způsob: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03867" y="1096590"/>
            <a:ext cx="82751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B050"/>
                </a:solidFill>
              </a:rPr>
              <a:t>Způsob rozkazovací</a:t>
            </a:r>
            <a:r>
              <a:rPr lang="cs-CZ" sz="4000" b="1" dirty="0"/>
              <a:t>: vyjadřuje děj, který se má podle rozkazu uskutečnit nebo podle zákazu neuskutečnit.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02003" y="3356991"/>
            <a:ext cx="8390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Například: přineste, nemluvte, nezapomeň </a:t>
            </a:r>
          </a:p>
        </p:txBody>
      </p:sp>
      <p:pic>
        <p:nvPicPr>
          <p:cNvPr id="1026" name="Picture 2" descr="C:\Documents and Settings\Doma\Local Settings\Temporary Internet Files\Content.IE5\4PB1TLBP\MC90025106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485505">
            <a:off x="3131840" y="4725144"/>
            <a:ext cx="2818646" cy="1106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978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2" y="139279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rgbClr val="FF0066"/>
                </a:solidFill>
              </a:rPr>
              <a:t>Pamatujte si: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36653" y="4644185"/>
            <a:ext cx="88235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/>
              <a:t>Rozkazovací způsob pro 3.os.,č.j. a č.mn. můžeme vyjádřit pomocí částic </a:t>
            </a:r>
            <a:r>
              <a:rPr lang="cs-CZ" sz="4000" b="1" dirty="0">
                <a:solidFill>
                  <a:srgbClr val="0000CC"/>
                </a:solidFill>
              </a:rPr>
              <a:t>ať</a:t>
            </a:r>
            <a:r>
              <a:rPr lang="cs-CZ" sz="4000" b="1" dirty="0"/>
              <a:t>, </a:t>
            </a:r>
            <a:r>
              <a:rPr lang="cs-CZ" sz="4000" b="1" dirty="0">
                <a:solidFill>
                  <a:srgbClr val="0000CC"/>
                </a:solidFill>
              </a:rPr>
              <a:t>nechť</a:t>
            </a:r>
            <a:r>
              <a:rPr lang="cs-CZ" sz="4000" b="1" dirty="0"/>
              <a:t>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7324" y="2203667"/>
            <a:ext cx="8419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- </a:t>
            </a:r>
            <a:r>
              <a:rPr lang="cs-CZ" sz="3600" b="1" dirty="0">
                <a:solidFill>
                  <a:srgbClr val="FF0000"/>
                </a:solidFill>
              </a:rPr>
              <a:t>NEVYJADŘUJÍ</a:t>
            </a:r>
            <a:r>
              <a:rPr lang="cs-CZ" sz="3600" b="1" dirty="0"/>
              <a:t> čas!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17324" y="836712"/>
            <a:ext cx="8275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/>
              <a:t>Tvary </a:t>
            </a:r>
            <a:r>
              <a:rPr lang="cs-CZ" sz="4000" b="1" dirty="0">
                <a:solidFill>
                  <a:srgbClr val="00B050"/>
                </a:solidFill>
              </a:rPr>
              <a:t>rozkazovacího způsobu</a:t>
            </a:r>
            <a:r>
              <a:rPr lang="cs-CZ" sz="4000" b="1" dirty="0"/>
              <a:t>: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7325" y="1557336"/>
            <a:ext cx="8067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- vyjadřují osobu a číslo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17324" y="2849998"/>
            <a:ext cx="75550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- tvoří se jen v	2.os. čísla jednotného, 				1.os. čísla množného, 				2.os. čísla množného </a:t>
            </a:r>
            <a:endParaRPr lang="cs-CZ" sz="3600" b="1" dirty="0">
              <a:solidFill>
                <a:srgbClr val="0000CC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6653" y="6093296"/>
            <a:ext cx="8799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Například: </a:t>
            </a:r>
            <a:r>
              <a:rPr lang="cs-CZ" sz="3600" b="1" dirty="0">
                <a:solidFill>
                  <a:srgbClr val="0000CC"/>
                </a:solidFill>
              </a:rPr>
              <a:t>Ať</a:t>
            </a:r>
            <a:r>
              <a:rPr lang="cs-CZ" sz="3600" b="1" dirty="0"/>
              <a:t> odejde! </a:t>
            </a:r>
            <a:r>
              <a:rPr lang="cs-CZ" sz="3600" b="1" dirty="0">
                <a:solidFill>
                  <a:srgbClr val="0000CC"/>
                </a:solidFill>
              </a:rPr>
              <a:t>Nechť</a:t>
            </a:r>
            <a:r>
              <a:rPr lang="cs-CZ" sz="3600" b="1" dirty="0"/>
              <a:t> čtou!</a:t>
            </a:r>
          </a:p>
        </p:txBody>
      </p:sp>
    </p:spTree>
    <p:extLst>
      <p:ext uri="{BB962C8B-B14F-4D97-AF65-F5344CB8AC3E}">
        <p14:creationId xmlns:p14="http://schemas.microsoft.com/office/powerpoint/2010/main" val="302526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  <p:bldP spid="7" grpId="0"/>
      <p:bldP spid="16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295" y="0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66"/>
                </a:solidFill>
              </a:rPr>
              <a:t>Urči osobu, číslo, způsob a čas: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4360" y="1433539"/>
            <a:ext cx="1580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u="sng" dirty="0"/>
              <a:t>Sloveso: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549672" y="1444134"/>
            <a:ext cx="4248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Číslo: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864594" y="2106133"/>
            <a:ext cx="1625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2. os.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829714" y="3032308"/>
            <a:ext cx="18765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2. os.</a:t>
            </a:r>
          </a:p>
          <a:p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9512" y="4116483"/>
            <a:ext cx="1685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prstClr val="black"/>
                </a:solidFill>
              </a:rPr>
              <a:t>zavolej!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558235" y="4110710"/>
            <a:ext cx="1584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jednotné</a:t>
            </a:r>
          </a:p>
        </p:txBody>
      </p:sp>
      <p:cxnSp>
        <p:nvCxnSpPr>
          <p:cNvPr id="12" name="Přímá spojnice 11"/>
          <p:cNvCxnSpPr/>
          <p:nvPr/>
        </p:nvCxnSpPr>
        <p:spPr>
          <a:xfrm>
            <a:off x="1755061" y="1593967"/>
            <a:ext cx="0" cy="5040000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74359" y="2106133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prstClr val="black"/>
                </a:solidFill>
              </a:rPr>
              <a:t>přines!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558234" y="2106133"/>
            <a:ext cx="1814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jednotné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40074" y="3080342"/>
            <a:ext cx="1690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prstClr val="black"/>
                </a:solidFill>
              </a:rPr>
              <a:t>pište!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530688" y="2999823"/>
            <a:ext cx="15843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množné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864594" y="4110710"/>
            <a:ext cx="1876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2. os.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79512" y="4747787"/>
            <a:ext cx="1575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prstClr val="black"/>
                </a:solidFill>
              </a:rPr>
              <a:t>čtěme!</a:t>
            </a:r>
          </a:p>
        </p:txBody>
      </p:sp>
      <p:cxnSp>
        <p:nvCxnSpPr>
          <p:cNvPr id="16" name="Přímá spojnice 15"/>
          <p:cNvCxnSpPr/>
          <p:nvPr/>
        </p:nvCxnSpPr>
        <p:spPr>
          <a:xfrm>
            <a:off x="3490183" y="1612985"/>
            <a:ext cx="0" cy="5034969"/>
          </a:xfrm>
          <a:prstGeom prst="line">
            <a:avLst/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1864595" y="4747787"/>
            <a:ext cx="1483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1. os.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558235" y="4747787"/>
            <a:ext cx="1659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množné</a:t>
            </a:r>
          </a:p>
        </p:txBody>
      </p:sp>
      <p:cxnSp>
        <p:nvCxnSpPr>
          <p:cNvPr id="27" name="Přímá spojnice 26"/>
          <p:cNvCxnSpPr/>
          <p:nvPr/>
        </p:nvCxnSpPr>
        <p:spPr>
          <a:xfrm>
            <a:off x="5142593" y="1593967"/>
            <a:ext cx="0" cy="50120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5372652" y="1433539"/>
            <a:ext cx="2077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Způsob: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217246" y="2106134"/>
            <a:ext cx="2232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rozkazovací</a:t>
            </a:r>
            <a:endParaRPr lang="cs-CZ" sz="2800" b="1" dirty="0">
              <a:solidFill>
                <a:srgbClr val="0000CC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170141" y="2997835"/>
            <a:ext cx="22328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rozkazovací</a:t>
            </a:r>
            <a:endParaRPr lang="cs-CZ" sz="2800" b="1" dirty="0">
              <a:solidFill>
                <a:srgbClr val="0000CC"/>
              </a:solidFill>
            </a:endParaRPr>
          </a:p>
          <a:p>
            <a:endParaRPr lang="cs-CZ" sz="2800" b="1" dirty="0">
              <a:solidFill>
                <a:srgbClr val="0000CC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217246" y="4110710"/>
            <a:ext cx="2232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rozkazovací</a:t>
            </a:r>
            <a:endParaRPr lang="cs-CZ" sz="2800" b="1" dirty="0">
              <a:solidFill>
                <a:srgbClr val="0000CC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217246" y="4771174"/>
            <a:ext cx="1936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rozkazovací</a:t>
            </a:r>
            <a:endParaRPr lang="cs-CZ" sz="2800" b="1" dirty="0">
              <a:solidFill>
                <a:srgbClr val="0000CC"/>
              </a:solidFill>
            </a:endParaRPr>
          </a:p>
          <a:p>
            <a:endParaRPr lang="cs-CZ" sz="2800" b="1" dirty="0">
              <a:solidFill>
                <a:srgbClr val="0000CC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864593" y="1444134"/>
            <a:ext cx="1876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Osoba:</a:t>
            </a:r>
          </a:p>
        </p:txBody>
      </p:sp>
      <p:cxnSp>
        <p:nvCxnSpPr>
          <p:cNvPr id="29" name="Přímá spojnice 28"/>
          <p:cNvCxnSpPr/>
          <p:nvPr/>
        </p:nvCxnSpPr>
        <p:spPr>
          <a:xfrm>
            <a:off x="7296177" y="1621941"/>
            <a:ext cx="0" cy="504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7296177" y="1433539"/>
            <a:ext cx="195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Čas: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7296177" y="2113692"/>
            <a:ext cx="1847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---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7296176" y="3051517"/>
            <a:ext cx="1847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---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7296177" y="4110009"/>
            <a:ext cx="1847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---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7296177" y="4771174"/>
            <a:ext cx="1847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---</a:t>
            </a:r>
          </a:p>
        </p:txBody>
      </p:sp>
    </p:spTree>
    <p:extLst>
      <p:ext uri="{BB962C8B-B14F-4D97-AF65-F5344CB8AC3E}">
        <p14:creationId xmlns:p14="http://schemas.microsoft.com/office/powerpoint/2010/main" val="279808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3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3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3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3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9" grpId="0"/>
      <p:bldP spid="10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30" grpId="0"/>
      <p:bldP spid="31" grpId="0"/>
      <p:bldP spid="34" grpId="0"/>
      <p:bldP spid="35" grpId="0"/>
      <p:bldP spid="36" grpId="0"/>
      <p:bldP spid="11" grpId="0"/>
      <p:bldP spid="41" grpId="0"/>
      <p:bldP spid="47" grpId="0"/>
      <p:bldP spid="49" grpId="0"/>
      <p:bldP spid="50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0F806-21E6-1A26-7C5D-4B1FDE339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učiva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D12D310-DE0B-54CF-1141-F72FF34447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56792"/>
            <a:ext cx="8195632" cy="4464496"/>
          </a:xfrm>
        </p:spPr>
      </p:pic>
    </p:spTree>
    <p:extLst>
      <p:ext uri="{BB962C8B-B14F-4D97-AF65-F5344CB8AC3E}">
        <p14:creationId xmlns:p14="http://schemas.microsoft.com/office/powerpoint/2010/main" val="457563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E3E718-3211-AAA1-8CA0-12917C0B4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učiva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40C07E8-5B4A-DDA4-38B1-0CA6A2A0F5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417638"/>
            <a:ext cx="7992888" cy="2725685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B3BF3DB-BB44-B5E9-434B-915ACEE15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4293096"/>
            <a:ext cx="7927384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4890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292</Words>
  <Application>Microsoft Office PowerPoint</Application>
  <PresentationFormat>Předvádění na obrazovce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Rozkazovací způsob</vt:lpstr>
      <vt:lpstr>Opakování pravopisu </vt:lpstr>
      <vt:lpstr>Opakování pravopisu - řešení</vt:lpstr>
      <vt:lpstr>Prezentace aplikace PowerPoint</vt:lpstr>
      <vt:lpstr>Prezentace aplikace PowerPoint</vt:lpstr>
      <vt:lpstr>Prezentace aplikace PowerPoint</vt:lpstr>
      <vt:lpstr>Urči osobu, číslo, způsob a čas:</vt:lpstr>
      <vt:lpstr>Procvičování učiva</vt:lpstr>
      <vt:lpstr>Procvičování učiva</vt:lpstr>
      <vt:lpstr>Procvičování učiva</vt:lpstr>
      <vt:lpstr>Vymysli sloveso a vytvoř správný tvar: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Milan Bednář</cp:lastModifiedBy>
  <cp:revision>176</cp:revision>
  <dcterms:created xsi:type="dcterms:W3CDTF">2011-12-02T14:06:03Z</dcterms:created>
  <dcterms:modified xsi:type="dcterms:W3CDTF">2025-03-30T16:08:11Z</dcterms:modified>
</cp:coreProperties>
</file>