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5" r:id="rId4"/>
    <p:sldId id="261" r:id="rId5"/>
    <p:sldId id="263" r:id="rId6"/>
    <p:sldId id="26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76FE65-1890-4C88-BF1D-F97C2E6DD932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CBA85CC-71DC-4C73-AC6F-20321AC913BA}">
      <dgm:prSet/>
      <dgm:spPr/>
      <dgm:t>
        <a:bodyPr/>
        <a:lstStyle/>
        <a:p>
          <a:r>
            <a:rPr lang="cs-CZ"/>
            <a:t>3. podstatná jména na – </a:t>
          </a:r>
          <a:r>
            <a:rPr lang="cs-CZ" b="1"/>
            <a:t>ma </a:t>
          </a:r>
          <a:r>
            <a:rPr lang="cs-CZ"/>
            <a:t> - drama, téma, schéma rozšiřují o příponu –</a:t>
          </a:r>
          <a:r>
            <a:rPr lang="cs-CZ" b="1"/>
            <a:t>at </a:t>
          </a:r>
          <a:r>
            <a:rPr lang="cs-CZ"/>
            <a:t>– </a:t>
          </a:r>
          <a:r>
            <a:rPr lang="cs-CZ" b="1"/>
            <a:t>schémata</a:t>
          </a:r>
          <a:r>
            <a:rPr lang="cs-CZ"/>
            <a:t>, </a:t>
          </a:r>
          <a:r>
            <a:rPr lang="cs-CZ" b="1"/>
            <a:t>dramata</a:t>
          </a:r>
          <a:r>
            <a:rPr lang="cs-CZ"/>
            <a:t> – město (kromě 2.p)</a:t>
          </a:r>
          <a:endParaRPr lang="en-US"/>
        </a:p>
      </dgm:t>
    </dgm:pt>
    <dgm:pt modelId="{9F3DC9FE-A38F-46BD-9209-A4D1636D9E5F}" type="parTrans" cxnId="{ECB7CD96-4B5F-4221-A829-5A93653FA8E5}">
      <dgm:prSet/>
      <dgm:spPr/>
      <dgm:t>
        <a:bodyPr/>
        <a:lstStyle/>
        <a:p>
          <a:endParaRPr lang="en-US"/>
        </a:p>
      </dgm:t>
    </dgm:pt>
    <dgm:pt modelId="{4F9F3191-AE29-4875-B03E-7A7976054333}" type="sibTrans" cxnId="{ECB7CD96-4B5F-4221-A829-5A93653FA8E5}">
      <dgm:prSet/>
      <dgm:spPr/>
      <dgm:t>
        <a:bodyPr/>
        <a:lstStyle/>
        <a:p>
          <a:endParaRPr lang="en-US"/>
        </a:p>
      </dgm:t>
    </dgm:pt>
    <dgm:pt modelId="{3D060EE8-1D24-40E8-AE50-8A677A0229B1}">
      <dgm:prSet/>
      <dgm:spPr/>
      <dgm:t>
        <a:bodyPr/>
        <a:lstStyle/>
        <a:p>
          <a:r>
            <a:rPr lang="cs-CZ"/>
            <a:t>Podstatná jména v závorkách převeďte do náležitých tvarů.</a:t>
          </a:r>
          <a:endParaRPr lang="en-US"/>
        </a:p>
      </dgm:t>
    </dgm:pt>
    <dgm:pt modelId="{6190FCE9-B77E-48D1-8C6D-5B0C4965F3BC}" type="parTrans" cxnId="{9A88E97E-C87C-496F-AEB8-61E7D5F5DE23}">
      <dgm:prSet/>
      <dgm:spPr/>
      <dgm:t>
        <a:bodyPr/>
        <a:lstStyle/>
        <a:p>
          <a:endParaRPr lang="en-US"/>
        </a:p>
      </dgm:t>
    </dgm:pt>
    <dgm:pt modelId="{FEB2EEA5-FE63-4F69-B5D9-CF144302AFFC}" type="sibTrans" cxnId="{9A88E97E-C87C-496F-AEB8-61E7D5F5DE23}">
      <dgm:prSet/>
      <dgm:spPr/>
      <dgm:t>
        <a:bodyPr/>
        <a:lstStyle/>
        <a:p>
          <a:endParaRPr lang="en-US"/>
        </a:p>
      </dgm:t>
    </dgm:pt>
    <dgm:pt modelId="{718E47AB-D712-482E-BFEF-F6C12B2B4CC1}">
      <dgm:prSet/>
      <dgm:spPr/>
      <dgm:t>
        <a:bodyPr/>
        <a:lstStyle/>
        <a:p>
          <a:r>
            <a:rPr lang="cs-CZ"/>
            <a:t>Každý z nás píše poznámky k jednomu (téma). </a:t>
          </a:r>
          <a:endParaRPr lang="en-US"/>
        </a:p>
      </dgm:t>
    </dgm:pt>
    <dgm:pt modelId="{B0EE2AC8-AFFF-4FB0-AE54-AF892C4E5CDC}" type="parTrans" cxnId="{91B0A448-2AC0-4734-A45A-C97088D13AA5}">
      <dgm:prSet/>
      <dgm:spPr/>
      <dgm:t>
        <a:bodyPr/>
        <a:lstStyle/>
        <a:p>
          <a:endParaRPr lang="en-US"/>
        </a:p>
      </dgm:t>
    </dgm:pt>
    <dgm:pt modelId="{093A347C-6AF4-4C75-8E6D-E0C3124A3AEF}" type="sibTrans" cxnId="{91B0A448-2AC0-4734-A45A-C97088D13AA5}">
      <dgm:prSet/>
      <dgm:spPr/>
      <dgm:t>
        <a:bodyPr/>
        <a:lstStyle/>
        <a:p>
          <a:endParaRPr lang="en-US"/>
        </a:p>
      </dgm:t>
    </dgm:pt>
    <dgm:pt modelId="{20C6C314-8FBF-4285-A011-6E633C6167EA}">
      <dgm:prSet/>
      <dgm:spPr/>
      <dgm:t>
        <a:bodyPr/>
        <a:lstStyle/>
        <a:p>
          <a:r>
            <a:rPr lang="cs-CZ"/>
            <a:t>Lakomec a Zdravý nemocný jsou Moliérova (drama). </a:t>
          </a:r>
          <a:endParaRPr lang="en-US"/>
        </a:p>
      </dgm:t>
    </dgm:pt>
    <dgm:pt modelId="{ABE7C135-9DB3-478B-AA3F-A95A3C2275E3}" type="parTrans" cxnId="{0DB69DD3-AA08-44BD-9E24-DF5888061E83}">
      <dgm:prSet/>
      <dgm:spPr/>
      <dgm:t>
        <a:bodyPr/>
        <a:lstStyle/>
        <a:p>
          <a:endParaRPr lang="en-US"/>
        </a:p>
      </dgm:t>
    </dgm:pt>
    <dgm:pt modelId="{99F0645D-6600-4BE7-BA26-C652526BDFCD}" type="sibTrans" cxnId="{0DB69DD3-AA08-44BD-9E24-DF5888061E83}">
      <dgm:prSet/>
      <dgm:spPr/>
      <dgm:t>
        <a:bodyPr/>
        <a:lstStyle/>
        <a:p>
          <a:endParaRPr lang="en-US"/>
        </a:p>
      </dgm:t>
    </dgm:pt>
    <dgm:pt modelId="{CDE05880-DA8A-449B-A558-C8C5D389FCED}">
      <dgm:prSet/>
      <dgm:spPr/>
      <dgm:t>
        <a:bodyPr/>
        <a:lstStyle/>
        <a:p>
          <a:r>
            <a:rPr lang="cs-CZ"/>
            <a:t>Text doplnil několika (schéma). </a:t>
          </a:r>
          <a:endParaRPr lang="en-US"/>
        </a:p>
      </dgm:t>
    </dgm:pt>
    <dgm:pt modelId="{692562F8-F291-4F6D-BFF0-0095CFF47474}" type="parTrans" cxnId="{2D75A7FA-BE52-45EA-8DB5-77BB17B00532}">
      <dgm:prSet/>
      <dgm:spPr/>
      <dgm:t>
        <a:bodyPr/>
        <a:lstStyle/>
        <a:p>
          <a:endParaRPr lang="en-US"/>
        </a:p>
      </dgm:t>
    </dgm:pt>
    <dgm:pt modelId="{336CCF8B-0591-4A1E-9A82-7F46C401BC2B}" type="sibTrans" cxnId="{2D75A7FA-BE52-45EA-8DB5-77BB17B00532}">
      <dgm:prSet/>
      <dgm:spPr/>
      <dgm:t>
        <a:bodyPr/>
        <a:lstStyle/>
        <a:p>
          <a:endParaRPr lang="en-US"/>
        </a:p>
      </dgm:t>
    </dgm:pt>
    <dgm:pt modelId="{8E8C88A5-75B3-4F8A-BC0F-E52AF3455918}">
      <dgm:prSet/>
      <dgm:spPr/>
      <dgm:t>
        <a:bodyPr/>
        <a:lstStyle/>
        <a:p>
          <a:r>
            <a:rPr lang="cs-CZ"/>
            <a:t>Dědeček trpí záchvaty (astma). </a:t>
          </a:r>
          <a:endParaRPr lang="en-US"/>
        </a:p>
      </dgm:t>
    </dgm:pt>
    <dgm:pt modelId="{4DF54E96-75D7-47EB-8AE6-794A8758BA1E}" type="parTrans" cxnId="{5A74E239-E7FF-4021-AC8F-E35E5BF1704C}">
      <dgm:prSet/>
      <dgm:spPr/>
      <dgm:t>
        <a:bodyPr/>
        <a:lstStyle/>
        <a:p>
          <a:endParaRPr lang="en-US"/>
        </a:p>
      </dgm:t>
    </dgm:pt>
    <dgm:pt modelId="{A3101A66-6804-4537-82FF-C779E59C4E83}" type="sibTrans" cxnId="{5A74E239-E7FF-4021-AC8F-E35E5BF1704C}">
      <dgm:prSet/>
      <dgm:spPr/>
      <dgm:t>
        <a:bodyPr/>
        <a:lstStyle/>
        <a:p>
          <a:endParaRPr lang="en-US"/>
        </a:p>
      </dgm:t>
    </dgm:pt>
    <dgm:pt modelId="{E160CC9F-0041-4D9C-865A-EEE189A43B75}">
      <dgm:prSet/>
      <dgm:spPr/>
      <dgm:t>
        <a:bodyPr/>
        <a:lstStyle/>
        <a:p>
          <a:r>
            <a:rPr lang="cs-CZ"/>
            <a:t>Ozonová díra má vliv na změny (klima). </a:t>
          </a:r>
          <a:endParaRPr lang="en-US"/>
        </a:p>
      </dgm:t>
    </dgm:pt>
    <dgm:pt modelId="{1A9D8926-2D34-47D3-B69D-4A39FDA9A435}" type="parTrans" cxnId="{420DE0D7-33D0-427D-B11D-ED82B74FB7B3}">
      <dgm:prSet/>
      <dgm:spPr/>
      <dgm:t>
        <a:bodyPr/>
        <a:lstStyle/>
        <a:p>
          <a:endParaRPr lang="en-US"/>
        </a:p>
      </dgm:t>
    </dgm:pt>
    <dgm:pt modelId="{CB7A0E80-58F8-41AA-BADE-348613A66752}" type="sibTrans" cxnId="{420DE0D7-33D0-427D-B11D-ED82B74FB7B3}">
      <dgm:prSet/>
      <dgm:spPr/>
      <dgm:t>
        <a:bodyPr/>
        <a:lstStyle/>
        <a:p>
          <a:endParaRPr lang="en-US"/>
        </a:p>
      </dgm:t>
    </dgm:pt>
    <dgm:pt modelId="{E47E541B-A779-43EA-9A09-7FF0337DA3DC}">
      <dgm:prSet/>
      <dgm:spPr/>
      <dgm:t>
        <a:bodyPr/>
        <a:lstStyle/>
        <a:p>
          <a:r>
            <a:rPr lang="cs-CZ"/>
            <a:t>Nerozumím nakreslenému (schéma). </a:t>
          </a:r>
          <a:endParaRPr lang="en-US"/>
        </a:p>
      </dgm:t>
    </dgm:pt>
    <dgm:pt modelId="{5E4A8E7E-C255-45C8-9083-BB528363C728}" type="parTrans" cxnId="{C33ECF6F-A688-4600-AA6C-4DE344868662}">
      <dgm:prSet/>
      <dgm:spPr/>
      <dgm:t>
        <a:bodyPr/>
        <a:lstStyle/>
        <a:p>
          <a:endParaRPr lang="en-US"/>
        </a:p>
      </dgm:t>
    </dgm:pt>
    <dgm:pt modelId="{3FB08E39-95BA-4B59-9E7E-C572845830BC}" type="sibTrans" cxnId="{C33ECF6F-A688-4600-AA6C-4DE344868662}">
      <dgm:prSet/>
      <dgm:spPr/>
      <dgm:t>
        <a:bodyPr/>
        <a:lstStyle/>
        <a:p>
          <a:endParaRPr lang="en-US"/>
        </a:p>
      </dgm:t>
    </dgm:pt>
    <dgm:pt modelId="{17DDB3CF-04DA-4655-B964-8E38FEF303E0}">
      <dgm:prSet/>
      <dgm:spPr/>
      <dgm:t>
        <a:bodyPr/>
        <a:lstStyle/>
        <a:p>
          <a:r>
            <a:rPr lang="cs-CZ"/>
            <a:t>Byli jsme udiveni překrásnými horskými (panoráma). </a:t>
          </a:r>
          <a:endParaRPr lang="en-US"/>
        </a:p>
      </dgm:t>
    </dgm:pt>
    <dgm:pt modelId="{79D1FFD1-DAB1-4E90-AA9F-53CA20756C3D}" type="parTrans" cxnId="{6B6B846A-FC89-4715-AA87-3E126DD307E9}">
      <dgm:prSet/>
      <dgm:spPr/>
      <dgm:t>
        <a:bodyPr/>
        <a:lstStyle/>
        <a:p>
          <a:endParaRPr lang="en-US"/>
        </a:p>
      </dgm:t>
    </dgm:pt>
    <dgm:pt modelId="{E6217793-76A1-4D50-BFBB-A5ED1CA758E7}" type="sibTrans" cxnId="{6B6B846A-FC89-4715-AA87-3E126DD307E9}">
      <dgm:prSet/>
      <dgm:spPr/>
      <dgm:t>
        <a:bodyPr/>
        <a:lstStyle/>
        <a:p>
          <a:endParaRPr lang="en-US"/>
        </a:p>
      </dgm:t>
    </dgm:pt>
    <dgm:pt modelId="{81E3C542-9511-4893-8B08-D498D7493724}">
      <dgm:prSet/>
      <dgm:spPr/>
      <dgm:t>
        <a:bodyPr/>
        <a:lstStyle/>
        <a:p>
          <a:r>
            <a:rPr lang="cs-CZ"/>
            <a:t>Někteří lidé si ze svého dětství nesou řadu (trauma).  </a:t>
          </a:r>
          <a:endParaRPr lang="en-US"/>
        </a:p>
      </dgm:t>
    </dgm:pt>
    <dgm:pt modelId="{8BFB1AC3-C411-4476-8A4D-41AA44819F13}" type="parTrans" cxnId="{0C29273E-0EE3-4ADD-9776-85D466E931F7}">
      <dgm:prSet/>
      <dgm:spPr/>
      <dgm:t>
        <a:bodyPr/>
        <a:lstStyle/>
        <a:p>
          <a:endParaRPr lang="en-US"/>
        </a:p>
      </dgm:t>
    </dgm:pt>
    <dgm:pt modelId="{A124B701-D9E2-417A-A9EF-E67CCFDAF4E7}" type="sibTrans" cxnId="{0C29273E-0EE3-4ADD-9776-85D466E931F7}">
      <dgm:prSet/>
      <dgm:spPr/>
      <dgm:t>
        <a:bodyPr/>
        <a:lstStyle/>
        <a:p>
          <a:endParaRPr lang="en-US"/>
        </a:p>
      </dgm:t>
    </dgm:pt>
    <dgm:pt modelId="{02814FE6-0D7F-43B6-8A00-790D8C6F864B}" type="pres">
      <dgm:prSet presAssocID="{6D76FE65-1890-4C88-BF1D-F97C2E6DD932}" presName="linear" presStyleCnt="0">
        <dgm:presLayoutVars>
          <dgm:animLvl val="lvl"/>
          <dgm:resizeHandles val="exact"/>
        </dgm:presLayoutVars>
      </dgm:prSet>
      <dgm:spPr/>
    </dgm:pt>
    <dgm:pt modelId="{C5C6BF93-7CA0-4BA1-B772-64375D189E0B}" type="pres">
      <dgm:prSet presAssocID="{2CBA85CC-71DC-4C73-AC6F-20321AC913B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994F7DF-6571-4976-B10C-31F1B59867D8}" type="pres">
      <dgm:prSet presAssocID="{4F9F3191-AE29-4875-B03E-7A7976054333}" presName="spacer" presStyleCnt="0"/>
      <dgm:spPr/>
    </dgm:pt>
    <dgm:pt modelId="{86ABA604-C341-43E2-B340-7C70F1B46316}" type="pres">
      <dgm:prSet presAssocID="{3D060EE8-1D24-40E8-AE50-8A677A0229B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1E5D351-5923-4BE2-8EE0-41751B99F47A}" type="pres">
      <dgm:prSet presAssocID="{3D060EE8-1D24-40E8-AE50-8A677A0229B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EA86727-9165-4795-94FB-B8C262D74000}" type="presOf" srcId="{8E8C88A5-75B3-4F8A-BC0F-E52AF3455918}" destId="{81E5D351-5923-4BE2-8EE0-41751B99F47A}" srcOrd="0" destOrd="3" presId="urn:microsoft.com/office/officeart/2005/8/layout/vList2"/>
    <dgm:cxn modelId="{6C83B339-7D85-40E4-9458-EFDBFD4F710E}" type="presOf" srcId="{17DDB3CF-04DA-4655-B964-8E38FEF303E0}" destId="{81E5D351-5923-4BE2-8EE0-41751B99F47A}" srcOrd="0" destOrd="6" presId="urn:microsoft.com/office/officeart/2005/8/layout/vList2"/>
    <dgm:cxn modelId="{5A74E239-E7FF-4021-AC8F-E35E5BF1704C}" srcId="{3D060EE8-1D24-40E8-AE50-8A677A0229B1}" destId="{8E8C88A5-75B3-4F8A-BC0F-E52AF3455918}" srcOrd="3" destOrd="0" parTransId="{4DF54E96-75D7-47EB-8AE6-794A8758BA1E}" sibTransId="{A3101A66-6804-4537-82FF-C779E59C4E83}"/>
    <dgm:cxn modelId="{0C29273E-0EE3-4ADD-9776-85D466E931F7}" srcId="{3D060EE8-1D24-40E8-AE50-8A677A0229B1}" destId="{81E3C542-9511-4893-8B08-D498D7493724}" srcOrd="7" destOrd="0" parTransId="{8BFB1AC3-C411-4476-8A4D-41AA44819F13}" sibTransId="{A124B701-D9E2-417A-A9EF-E67CCFDAF4E7}"/>
    <dgm:cxn modelId="{AD10D346-47EA-45AA-BB1A-D47792F7B6F8}" type="presOf" srcId="{81E3C542-9511-4893-8B08-D498D7493724}" destId="{81E5D351-5923-4BE2-8EE0-41751B99F47A}" srcOrd="0" destOrd="7" presId="urn:microsoft.com/office/officeart/2005/8/layout/vList2"/>
    <dgm:cxn modelId="{91B0A448-2AC0-4734-A45A-C97088D13AA5}" srcId="{3D060EE8-1D24-40E8-AE50-8A677A0229B1}" destId="{718E47AB-D712-482E-BFEF-F6C12B2B4CC1}" srcOrd="0" destOrd="0" parTransId="{B0EE2AC8-AFFF-4FB0-AE54-AF892C4E5CDC}" sibTransId="{093A347C-6AF4-4C75-8E6D-E0C3124A3AEF}"/>
    <dgm:cxn modelId="{6E7CB948-0599-402C-8219-D55061533840}" type="presOf" srcId="{2CBA85CC-71DC-4C73-AC6F-20321AC913BA}" destId="{C5C6BF93-7CA0-4BA1-B772-64375D189E0B}" srcOrd="0" destOrd="0" presId="urn:microsoft.com/office/officeart/2005/8/layout/vList2"/>
    <dgm:cxn modelId="{6B6B846A-FC89-4715-AA87-3E126DD307E9}" srcId="{3D060EE8-1D24-40E8-AE50-8A677A0229B1}" destId="{17DDB3CF-04DA-4655-B964-8E38FEF303E0}" srcOrd="6" destOrd="0" parTransId="{79D1FFD1-DAB1-4E90-AA9F-53CA20756C3D}" sibTransId="{E6217793-76A1-4D50-BFBB-A5ED1CA758E7}"/>
    <dgm:cxn modelId="{C33ECF6F-A688-4600-AA6C-4DE344868662}" srcId="{3D060EE8-1D24-40E8-AE50-8A677A0229B1}" destId="{E47E541B-A779-43EA-9A09-7FF0337DA3DC}" srcOrd="5" destOrd="0" parTransId="{5E4A8E7E-C255-45C8-9083-BB528363C728}" sibTransId="{3FB08E39-95BA-4B59-9E7E-C572845830BC}"/>
    <dgm:cxn modelId="{85C4B257-42F3-4780-AE56-78653837906E}" type="presOf" srcId="{718E47AB-D712-482E-BFEF-F6C12B2B4CC1}" destId="{81E5D351-5923-4BE2-8EE0-41751B99F47A}" srcOrd="0" destOrd="0" presId="urn:microsoft.com/office/officeart/2005/8/layout/vList2"/>
    <dgm:cxn modelId="{9456D379-A9C8-4542-BF17-66D208FE0EC7}" type="presOf" srcId="{20C6C314-8FBF-4285-A011-6E633C6167EA}" destId="{81E5D351-5923-4BE2-8EE0-41751B99F47A}" srcOrd="0" destOrd="1" presId="urn:microsoft.com/office/officeart/2005/8/layout/vList2"/>
    <dgm:cxn modelId="{08C2E67C-1703-42F9-A52F-3F9A859DD9A7}" type="presOf" srcId="{E47E541B-A779-43EA-9A09-7FF0337DA3DC}" destId="{81E5D351-5923-4BE2-8EE0-41751B99F47A}" srcOrd="0" destOrd="5" presId="urn:microsoft.com/office/officeart/2005/8/layout/vList2"/>
    <dgm:cxn modelId="{9A88E97E-C87C-496F-AEB8-61E7D5F5DE23}" srcId="{6D76FE65-1890-4C88-BF1D-F97C2E6DD932}" destId="{3D060EE8-1D24-40E8-AE50-8A677A0229B1}" srcOrd="1" destOrd="0" parTransId="{6190FCE9-B77E-48D1-8C6D-5B0C4965F3BC}" sibTransId="{FEB2EEA5-FE63-4F69-B5D9-CF144302AFFC}"/>
    <dgm:cxn modelId="{D9E00A86-B5C2-41E2-909F-96D085870A0C}" type="presOf" srcId="{E160CC9F-0041-4D9C-865A-EEE189A43B75}" destId="{81E5D351-5923-4BE2-8EE0-41751B99F47A}" srcOrd="0" destOrd="4" presId="urn:microsoft.com/office/officeart/2005/8/layout/vList2"/>
    <dgm:cxn modelId="{ECB7CD96-4B5F-4221-A829-5A93653FA8E5}" srcId="{6D76FE65-1890-4C88-BF1D-F97C2E6DD932}" destId="{2CBA85CC-71DC-4C73-AC6F-20321AC913BA}" srcOrd="0" destOrd="0" parTransId="{9F3DC9FE-A38F-46BD-9209-A4D1636D9E5F}" sibTransId="{4F9F3191-AE29-4875-B03E-7A7976054333}"/>
    <dgm:cxn modelId="{EE57F697-86DB-4CDF-BB6E-30998C0C3FE9}" type="presOf" srcId="{CDE05880-DA8A-449B-A558-C8C5D389FCED}" destId="{81E5D351-5923-4BE2-8EE0-41751B99F47A}" srcOrd="0" destOrd="2" presId="urn:microsoft.com/office/officeart/2005/8/layout/vList2"/>
    <dgm:cxn modelId="{6365D3CB-3589-4F14-AC07-07AB973ACCED}" type="presOf" srcId="{3D060EE8-1D24-40E8-AE50-8A677A0229B1}" destId="{86ABA604-C341-43E2-B340-7C70F1B46316}" srcOrd="0" destOrd="0" presId="urn:microsoft.com/office/officeart/2005/8/layout/vList2"/>
    <dgm:cxn modelId="{0DB69DD3-AA08-44BD-9E24-DF5888061E83}" srcId="{3D060EE8-1D24-40E8-AE50-8A677A0229B1}" destId="{20C6C314-8FBF-4285-A011-6E633C6167EA}" srcOrd="1" destOrd="0" parTransId="{ABE7C135-9DB3-478B-AA3F-A95A3C2275E3}" sibTransId="{99F0645D-6600-4BE7-BA26-C652526BDFCD}"/>
    <dgm:cxn modelId="{420DE0D7-33D0-427D-B11D-ED82B74FB7B3}" srcId="{3D060EE8-1D24-40E8-AE50-8A677A0229B1}" destId="{E160CC9F-0041-4D9C-865A-EEE189A43B75}" srcOrd="4" destOrd="0" parTransId="{1A9D8926-2D34-47D3-B69D-4A39FDA9A435}" sibTransId="{CB7A0E80-58F8-41AA-BADE-348613A66752}"/>
    <dgm:cxn modelId="{693250EE-3B68-49FB-9DE7-FB25FA52CB58}" type="presOf" srcId="{6D76FE65-1890-4C88-BF1D-F97C2E6DD932}" destId="{02814FE6-0D7F-43B6-8A00-790D8C6F864B}" srcOrd="0" destOrd="0" presId="urn:microsoft.com/office/officeart/2005/8/layout/vList2"/>
    <dgm:cxn modelId="{2D75A7FA-BE52-45EA-8DB5-77BB17B00532}" srcId="{3D060EE8-1D24-40E8-AE50-8A677A0229B1}" destId="{CDE05880-DA8A-449B-A558-C8C5D389FCED}" srcOrd="2" destOrd="0" parTransId="{692562F8-F291-4F6D-BFF0-0095CFF47474}" sibTransId="{336CCF8B-0591-4A1E-9A82-7F46C401BC2B}"/>
    <dgm:cxn modelId="{8CF850ED-F4EB-4D05-A991-05D88F58AC84}" type="presParOf" srcId="{02814FE6-0D7F-43B6-8A00-790D8C6F864B}" destId="{C5C6BF93-7CA0-4BA1-B772-64375D189E0B}" srcOrd="0" destOrd="0" presId="urn:microsoft.com/office/officeart/2005/8/layout/vList2"/>
    <dgm:cxn modelId="{8EBF79C1-4E53-4327-BFFD-8E406AF983D7}" type="presParOf" srcId="{02814FE6-0D7F-43B6-8A00-790D8C6F864B}" destId="{E994F7DF-6571-4976-B10C-31F1B59867D8}" srcOrd="1" destOrd="0" presId="urn:microsoft.com/office/officeart/2005/8/layout/vList2"/>
    <dgm:cxn modelId="{DA879024-C73F-4AAE-911C-D202916FB5A8}" type="presParOf" srcId="{02814FE6-0D7F-43B6-8A00-790D8C6F864B}" destId="{86ABA604-C341-43E2-B340-7C70F1B46316}" srcOrd="2" destOrd="0" presId="urn:microsoft.com/office/officeart/2005/8/layout/vList2"/>
    <dgm:cxn modelId="{40E2F92B-F058-4D15-97E3-92933C922A37}" type="presParOf" srcId="{02814FE6-0D7F-43B6-8A00-790D8C6F864B}" destId="{81E5D351-5923-4BE2-8EE0-41751B99F47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6BF93-7CA0-4BA1-B772-64375D189E0B}">
      <dsp:nvSpPr>
        <dsp:cNvPr id="0" name=""/>
        <dsp:cNvSpPr/>
      </dsp:nvSpPr>
      <dsp:spPr>
        <a:xfrm>
          <a:off x="0" y="349613"/>
          <a:ext cx="5257800" cy="12097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3. podstatná jména na – </a:t>
          </a:r>
          <a:r>
            <a:rPr lang="cs-CZ" sz="2200" b="1" kern="1200"/>
            <a:t>ma </a:t>
          </a:r>
          <a:r>
            <a:rPr lang="cs-CZ" sz="2200" kern="1200"/>
            <a:t> - drama, téma, schéma rozšiřují o příponu –</a:t>
          </a:r>
          <a:r>
            <a:rPr lang="cs-CZ" sz="2200" b="1" kern="1200"/>
            <a:t>at </a:t>
          </a:r>
          <a:r>
            <a:rPr lang="cs-CZ" sz="2200" kern="1200"/>
            <a:t>– </a:t>
          </a:r>
          <a:r>
            <a:rPr lang="cs-CZ" sz="2200" b="1" kern="1200"/>
            <a:t>schémata</a:t>
          </a:r>
          <a:r>
            <a:rPr lang="cs-CZ" sz="2200" kern="1200"/>
            <a:t>, </a:t>
          </a:r>
          <a:r>
            <a:rPr lang="cs-CZ" sz="2200" b="1" kern="1200"/>
            <a:t>dramata</a:t>
          </a:r>
          <a:r>
            <a:rPr lang="cs-CZ" sz="2200" kern="1200"/>
            <a:t> – město (kromě 2.p)</a:t>
          </a:r>
          <a:endParaRPr lang="en-US" sz="2200" kern="1200"/>
        </a:p>
      </dsp:txBody>
      <dsp:txXfrm>
        <a:off x="59057" y="408670"/>
        <a:ext cx="5139686" cy="1091666"/>
      </dsp:txXfrm>
    </dsp:sp>
    <dsp:sp modelId="{86ABA604-C341-43E2-B340-7C70F1B46316}">
      <dsp:nvSpPr>
        <dsp:cNvPr id="0" name=""/>
        <dsp:cNvSpPr/>
      </dsp:nvSpPr>
      <dsp:spPr>
        <a:xfrm>
          <a:off x="0" y="1622753"/>
          <a:ext cx="5257800" cy="12097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Podstatná jména v závorkách převeďte do náležitých tvarů.</a:t>
          </a:r>
          <a:endParaRPr lang="en-US" sz="2200" kern="1200"/>
        </a:p>
      </dsp:txBody>
      <dsp:txXfrm>
        <a:off x="59057" y="1681810"/>
        <a:ext cx="5139686" cy="1091666"/>
      </dsp:txXfrm>
    </dsp:sp>
    <dsp:sp modelId="{81E5D351-5923-4BE2-8EE0-41751B99F47A}">
      <dsp:nvSpPr>
        <dsp:cNvPr id="0" name=""/>
        <dsp:cNvSpPr/>
      </dsp:nvSpPr>
      <dsp:spPr>
        <a:xfrm>
          <a:off x="0" y="2832534"/>
          <a:ext cx="5257800" cy="23225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935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Každý z nás píše poznámky k jednomu (téma).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Lakomec a Zdravý nemocný jsou Moliérova (drama).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Text doplnil několika (schéma).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Dědeček trpí záchvaty (astma).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Ozonová díra má vliv na změny (klima).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Nerozumím nakreslenému (schéma).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Byli jsme udiveni překrásnými horskými (panoráma).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Někteří lidé si ze svého dětství nesou řadu (trauma).  </a:t>
          </a:r>
          <a:endParaRPr lang="en-US" sz="1700" kern="1200"/>
        </a:p>
      </dsp:txBody>
      <dsp:txXfrm>
        <a:off x="0" y="2832534"/>
        <a:ext cx="5257800" cy="2322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6959C-D03B-46DB-AEE1-C056375DD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15AC51-F228-4694-84AF-9C4623971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4AFBAC-2CEF-4BD7-8F96-EB83FB1A5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22B9-9B4E-4791-96D7-2F2788D28507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7F1158-BA09-4490-8766-78633A5C6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81B214-AB1C-44CB-80B4-30417AC19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C1D8D-C9A6-4EA3-9872-DD6ECE0AC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928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132B7-6E14-4206-944A-D54AB1D68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CCE777-211F-4063-864D-ACDF40DE2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4955D9-4952-4A84-8573-EE9E56805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22B9-9B4E-4791-96D7-2F2788D28507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02584E-CDC9-4EC5-BAAD-919B4E6C6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B44B2E-A25A-4C66-93FA-B3CE11FAC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C1D8D-C9A6-4EA3-9872-DD6ECE0AC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49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BAA7156-5FD6-4588-8F3C-96C3000DE0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803DE14-76D2-41A2-A9E3-FFD82F3AC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14410D-AD92-494A-9835-A7EB63370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22B9-9B4E-4791-96D7-2F2788D28507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AC06FC-4FC6-4294-92AA-D0E3E5B9A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F1087E-F5E8-479F-AD7D-AB8ED5F79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C1D8D-C9A6-4EA3-9872-DD6ECE0AC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38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8D7E8C-DCDC-46E7-B02E-92A004251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22ACB9-4EE1-442A-9C7A-6BB5FEE80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BB499F-8D48-4576-B1C3-D0270AFCB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22B9-9B4E-4791-96D7-2F2788D28507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48C07D-D50A-4EEA-9351-5C9D44E38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889E3A-D820-484C-86AE-B70CA76B8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C1D8D-C9A6-4EA3-9872-DD6ECE0AC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99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57B7F0-0B5F-4345-B60F-6E4D2A053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590B5F-6193-4F0F-8367-CD1E006EB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1C2A4F-64FC-4930-8922-013850FA3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22B9-9B4E-4791-96D7-2F2788D28507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425502-389C-4B9A-84ED-AE86DFB32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234964-E7D9-4362-98B6-1A21FD880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C1D8D-C9A6-4EA3-9872-DD6ECE0AC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118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106B90-21B4-42B2-89FF-485D60109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865239-4233-41BC-879E-CDC12FA3CA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ABB81F2-9C5B-4B4E-AB4B-D52AE106B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1E0E71-4AD3-474C-AC5D-584697273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22B9-9B4E-4791-96D7-2F2788D28507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950797-1924-4A7B-9DB4-246C864DA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3BC136-3552-4046-BC5F-79C41DB4F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C1D8D-C9A6-4EA3-9872-DD6ECE0AC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69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3D913-0C65-4D26-B13B-378A15CFE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267EE51-74C0-4F7C-A226-978310DFA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AAB78D-E565-4FCE-9F24-993B1BF34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D90C6FC-BD9C-4EA5-8DE6-D8BED07B12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60554E9-497B-4EB1-A80B-708DA1018B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64318F9-9806-419F-87B8-CDD327AE7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22B9-9B4E-4791-96D7-2F2788D28507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7FBF391-4C89-4303-B30C-C5DF716EB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B6AE1B1-B82D-480A-A824-D215863AD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C1D8D-C9A6-4EA3-9872-DD6ECE0AC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8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40C54B-0C77-4B59-9868-5FF9AF17A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9E56ED5-2C7A-447D-A13C-09FC8FE9E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22B9-9B4E-4791-96D7-2F2788D28507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35AFC32-3E59-4AE3-BA46-8889CD172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742CDE2-F5C6-4461-9586-A647CB90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C1D8D-C9A6-4EA3-9872-DD6ECE0AC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276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B33D846-4325-456E-A19C-43BB7C56C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22B9-9B4E-4791-96D7-2F2788D28507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A43B94-7A92-4E93-AF4D-5BEA11F68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EADBF1C-2DD9-47C0-B542-FE2A9ECB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C1D8D-C9A6-4EA3-9872-DD6ECE0AC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158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CF377-CD6A-4CA1-B8EB-2CC5A5B6C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C595F1-55C6-4A65-92CD-3B2D0B492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31088BC-1D63-4561-9D65-DD08C5195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4D84A4-FA2C-4184-96FE-CFA3D2EFB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22B9-9B4E-4791-96D7-2F2788D28507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0604EB-7029-4D6E-A072-218DA5C8E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65D174-9C55-4E51-8453-44EE3E2A4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C1D8D-C9A6-4EA3-9872-DD6ECE0AC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20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39F510-31D2-4E98-8F20-435F45CBB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B1BCEB6-515F-4B29-B9FD-3D30C89F1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510BF3-3B8D-4912-8652-B3951EC67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0636FA-50C3-44C4-B142-F91D7D69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22B9-9B4E-4791-96D7-2F2788D28507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6D3B4F-B8E3-4599-A2DB-B6D089F0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681AF4-BE51-4F31-B29F-2573F8631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C1D8D-C9A6-4EA3-9872-DD6ECE0AC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24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736B4A5-2201-48F0-882C-5F33A24EE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C7F61B-B34D-4AB3-B5C6-6B6CE78E9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2DE1CB-2B2F-4C71-B0B5-94C2141193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522B9-9B4E-4791-96D7-2F2788D28507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3FAE65-3C67-4C07-BC8B-371089C59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B3ECA5-DF11-4422-A626-C4EC55ED2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C1D8D-C9A6-4EA3-9872-DD6ECE0AC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7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EDECC8-0DDC-4A2D-8BE1-34B5CFE3DA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2"/>
            <a:ext cx="6281928" cy="4135437"/>
          </a:xfrm>
        </p:spPr>
        <p:txBody>
          <a:bodyPr>
            <a:normAutofit/>
          </a:bodyPr>
          <a:lstStyle/>
          <a:p>
            <a:pPr algn="l"/>
            <a:r>
              <a:rPr lang="cs-CZ" sz="6600" dirty="0"/>
              <a:t>Skloňování přejatých </a:t>
            </a:r>
            <a:r>
              <a:rPr lang="cs-CZ" sz="6600"/>
              <a:t>slov obecných</a:t>
            </a:r>
            <a:endParaRPr lang="cs-CZ" sz="6600" dirty="0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F099A3-5318-4959-B6C0-535A2734D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8114" y="1232452"/>
            <a:ext cx="3200400" cy="3850919"/>
          </a:xfrm>
        </p:spPr>
        <p:txBody>
          <a:bodyPr anchor="b">
            <a:normAutofit/>
          </a:bodyPr>
          <a:lstStyle/>
          <a:p>
            <a:pPr algn="l"/>
            <a:r>
              <a:rPr lang="cs-CZ">
                <a:solidFill>
                  <a:srgbClr val="FFFFFF"/>
                </a:solidFill>
              </a:rPr>
              <a:t>8. třída 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8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/>
              <a:t> Rod mužský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Podstatná jména rodu mužského na </a:t>
            </a:r>
            <a:r>
              <a:rPr lang="cs-CZ" b="1" u="sng" dirty="0">
                <a:solidFill>
                  <a:srgbClr val="FF0000"/>
                </a:solidFill>
              </a:rPr>
              <a:t>-</a:t>
            </a:r>
            <a:r>
              <a:rPr lang="cs-CZ" b="1" u="sng" dirty="0" err="1">
                <a:solidFill>
                  <a:srgbClr val="FF0000"/>
                </a:solidFill>
              </a:rPr>
              <a:t>us</a:t>
            </a:r>
            <a:r>
              <a:rPr lang="cs-CZ" b="1" u="sng" dirty="0"/>
              <a:t> , </a:t>
            </a:r>
            <a:r>
              <a:rPr lang="cs-CZ" b="1" u="sng" dirty="0">
                <a:solidFill>
                  <a:srgbClr val="FF0000"/>
                </a:solidFill>
              </a:rPr>
              <a:t>os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géni</a:t>
            </a:r>
            <a:r>
              <a:rPr lang="cs-CZ" dirty="0">
                <a:solidFill>
                  <a:srgbClr val="FF0000"/>
                </a:solidFill>
              </a:rPr>
              <a:t>us –</a:t>
            </a:r>
            <a:r>
              <a:rPr lang="cs-CZ" dirty="0"/>
              <a:t>gén</a:t>
            </a:r>
            <a:r>
              <a:rPr lang="cs-CZ" dirty="0">
                <a:solidFill>
                  <a:srgbClr val="FF0000"/>
                </a:solidFill>
              </a:rPr>
              <a:t>ia </a:t>
            </a:r>
            <a:r>
              <a:rPr lang="cs-CZ" dirty="0"/>
              <a:t>(jed. č.   - pán, mn.č. -  muž)</a:t>
            </a:r>
          </a:p>
          <a:p>
            <a:pPr marL="0" indent="0">
              <a:buNone/>
            </a:pPr>
            <a:r>
              <a:rPr lang="cs-CZ" dirty="0"/>
              <a:t> 	-</a:t>
            </a:r>
            <a:r>
              <a:rPr lang="cs-CZ" dirty="0" err="1"/>
              <a:t>us</a:t>
            </a:r>
            <a:r>
              <a:rPr lang="cs-CZ" dirty="0"/>
              <a:t> se ve všech pádech </a:t>
            </a:r>
            <a:r>
              <a:rPr lang="cs-CZ" u="sng" dirty="0">
                <a:solidFill>
                  <a:srgbClr val="0070C0"/>
                </a:solidFill>
              </a:rPr>
              <a:t>odsouvá</a:t>
            </a:r>
          </a:p>
          <a:p>
            <a:pPr marL="514350" indent="-514350">
              <a:buAutoNum type="arabicPeriod" startAt="2"/>
            </a:pPr>
            <a:r>
              <a:rPr lang="cs-CZ" dirty="0"/>
              <a:t>cyklus – cyklu (hrad)</a:t>
            </a:r>
          </a:p>
          <a:p>
            <a:pPr marL="0" indent="0">
              <a:buNone/>
            </a:pPr>
            <a:r>
              <a:rPr lang="cs-CZ" dirty="0"/>
              <a:t>-us se ve všech pádech </a:t>
            </a:r>
            <a:r>
              <a:rPr lang="cs-CZ" dirty="0">
                <a:solidFill>
                  <a:srgbClr val="0070C0"/>
                </a:solidFill>
              </a:rPr>
              <a:t>kromě </a:t>
            </a:r>
            <a:r>
              <a:rPr lang="cs-CZ" u="sng" dirty="0">
                <a:solidFill>
                  <a:srgbClr val="0070C0"/>
                </a:solidFill>
              </a:rPr>
              <a:t>4.p.č.j. </a:t>
            </a:r>
            <a:r>
              <a:rPr lang="cs-CZ" dirty="0">
                <a:solidFill>
                  <a:srgbClr val="0070C0"/>
                </a:solidFill>
              </a:rPr>
              <a:t>odsouvá</a:t>
            </a:r>
          </a:p>
          <a:p>
            <a:pPr marL="514350" indent="-514350">
              <a:buAutoNum type="arabicPeriod" startAt="3"/>
            </a:pPr>
            <a:r>
              <a:rPr lang="cs-CZ" dirty="0"/>
              <a:t>Některá slova mohou mít </a:t>
            </a:r>
            <a:r>
              <a:rPr lang="cs-CZ" dirty="0">
                <a:solidFill>
                  <a:srgbClr val="0070C0"/>
                </a:solidFill>
              </a:rPr>
              <a:t>dva tvary</a:t>
            </a:r>
          </a:p>
          <a:p>
            <a:pPr marL="0" indent="0">
              <a:buNone/>
            </a:pPr>
            <a:r>
              <a:rPr lang="cs-CZ" dirty="0"/>
              <a:t>glóbus             glóbusu i glóbu</a:t>
            </a:r>
          </a:p>
          <a:p>
            <a:pPr marL="0" indent="0">
              <a:buNone/>
            </a:pPr>
            <a:r>
              <a:rPr lang="cs-CZ" dirty="0"/>
              <a:t>4. Někde se  -</a:t>
            </a:r>
            <a:r>
              <a:rPr lang="cs-CZ" dirty="0" err="1"/>
              <a:t>us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neodsouvá</a:t>
            </a:r>
            <a:r>
              <a:rPr lang="cs-CZ" dirty="0"/>
              <a:t>           kaktus, krokus</a:t>
            </a:r>
          </a:p>
        </p:txBody>
      </p:sp>
      <p:sp>
        <p:nvSpPr>
          <p:cNvPr id="6" name="Šipka doprava 5"/>
          <p:cNvSpPr/>
          <p:nvPr/>
        </p:nvSpPr>
        <p:spPr>
          <a:xfrm>
            <a:off x="2055236" y="5069281"/>
            <a:ext cx="505084" cy="130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5002736" y="5605143"/>
            <a:ext cx="57606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69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9F6A49-9EE4-4851-980A-ADCA04419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000"/>
              <a:t>Procvičování učiva, rod mužský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B908D5-BD81-44BF-85AF-C8262700F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514350" indent="-514350">
              <a:buAutoNum type="arabicPeriod"/>
            </a:pPr>
            <a:r>
              <a:rPr lang="cs-CZ" sz="2200"/>
              <a:t>Na (glóbus)  ..................... jsme hledali nížiny. </a:t>
            </a:r>
          </a:p>
          <a:p>
            <a:pPr marL="514350" indent="-514350">
              <a:buAutoNum type="arabicPeriod"/>
            </a:pPr>
            <a:r>
              <a:rPr lang="cs-CZ" sz="2200"/>
              <a:t>Musíme zvyšovat odolnost našeho (organismus).............................</a:t>
            </a:r>
          </a:p>
          <a:p>
            <a:pPr marL="514350" indent="-514350">
              <a:buAutoNum type="arabicPeriod"/>
            </a:pPr>
            <a:r>
              <a:rPr lang="cs-CZ" sz="2200"/>
              <a:t>Propagace (rasismus) je trestná.......................... </a:t>
            </a:r>
          </a:p>
          <a:p>
            <a:pPr marL="514350" indent="-514350">
              <a:buAutoNum type="arabicPeriod"/>
            </a:pPr>
            <a:r>
              <a:rPr lang="cs-CZ" sz="2200"/>
              <a:t>Cvičení provádějte v pravidelném (rytmus)..................... </a:t>
            </a:r>
          </a:p>
          <a:p>
            <a:pPr marL="514350" indent="-514350">
              <a:buAutoNum type="arabicPeriod"/>
            </a:pPr>
            <a:r>
              <a:rPr lang="cs-CZ" sz="2200"/>
              <a:t>Oprava (mechanismus) ........................ hodinek trvala 2 hodiny. </a:t>
            </a:r>
          </a:p>
          <a:p>
            <a:pPr marL="514350" indent="-514350">
              <a:buAutoNum type="arabicPeriod"/>
            </a:pPr>
            <a:r>
              <a:rPr lang="cs-CZ" sz="2200"/>
              <a:t> Vyjmenuj mi největší (génius) .................... 20. století. </a:t>
            </a:r>
          </a:p>
          <a:p>
            <a:pPr marL="514350" indent="-514350">
              <a:buAutoNum type="arabicPeriod"/>
            </a:pPr>
            <a:r>
              <a:rPr lang="cs-CZ" sz="2200"/>
              <a:t>Ve vojenském táboře proběhla epidemie (tyfus).</a:t>
            </a:r>
          </a:p>
          <a:p>
            <a:pPr marL="514350" indent="-514350">
              <a:buAutoNum type="arabicPeriod"/>
            </a:pPr>
            <a:r>
              <a:rPr lang="cs-CZ" sz="2200"/>
              <a:t>Děti chtěli jíst do (cirkus).  </a:t>
            </a:r>
          </a:p>
          <a:p>
            <a:pPr marL="514350" indent="-514350">
              <a:buAutoNum type="arabicPeriod"/>
            </a:pPr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441536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 Rod střední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u="sng" dirty="0"/>
              <a:t>1. podstatná jména na –</a:t>
            </a:r>
            <a:r>
              <a:rPr lang="cs-CZ" b="1" u="sng" dirty="0">
                <a:solidFill>
                  <a:srgbClr val="FF0000"/>
                </a:solidFill>
              </a:rPr>
              <a:t>um</a:t>
            </a:r>
            <a:r>
              <a:rPr lang="cs-CZ" b="1" u="sng" dirty="0"/>
              <a:t>  - vzor město</a:t>
            </a:r>
          </a:p>
          <a:p>
            <a:pPr lvl="1"/>
            <a:r>
              <a:rPr lang="cs-CZ" dirty="0">
                <a:solidFill>
                  <a:srgbClr val="0070C0"/>
                </a:solidFill>
                <a:highlight>
                  <a:srgbClr val="FFFF00"/>
                </a:highlight>
              </a:rPr>
              <a:t>um se odsouvá</a:t>
            </a:r>
          </a:p>
          <a:p>
            <a:pPr lvl="2"/>
            <a:r>
              <a:rPr lang="cs-CZ" dirty="0">
                <a:highlight>
                  <a:srgbClr val="FFFF00"/>
                </a:highlight>
              </a:rPr>
              <a:t>album  - alba, datum – data, centrum – centra</a:t>
            </a:r>
          </a:p>
          <a:p>
            <a:r>
              <a:rPr lang="cs-CZ" b="1" u="sng" dirty="0"/>
              <a:t>2. podstatná jména na –</a:t>
            </a:r>
            <a:r>
              <a:rPr lang="cs-CZ" b="1" u="sng" dirty="0" err="1">
                <a:solidFill>
                  <a:srgbClr val="FF0000"/>
                </a:solidFill>
              </a:rPr>
              <a:t>eum</a:t>
            </a:r>
            <a:r>
              <a:rPr lang="cs-CZ" b="1" u="sng" dirty="0">
                <a:solidFill>
                  <a:srgbClr val="FF0000"/>
                </a:solidFill>
              </a:rPr>
              <a:t>, -</a:t>
            </a:r>
            <a:r>
              <a:rPr lang="cs-CZ" b="1" u="sng" dirty="0" err="1">
                <a:solidFill>
                  <a:srgbClr val="FF0000"/>
                </a:solidFill>
              </a:rPr>
              <a:t>ium</a:t>
            </a:r>
            <a:r>
              <a:rPr lang="cs-CZ" b="1" u="sng" dirty="0">
                <a:solidFill>
                  <a:srgbClr val="FF0000"/>
                </a:solidFill>
              </a:rPr>
              <a:t>, -</a:t>
            </a:r>
            <a:r>
              <a:rPr lang="cs-CZ" b="1" u="sng" dirty="0" err="1">
                <a:solidFill>
                  <a:srgbClr val="FF0000"/>
                </a:solidFill>
              </a:rPr>
              <a:t>uum</a:t>
            </a:r>
            <a:endParaRPr lang="cs-CZ" b="1" u="sng" dirty="0">
              <a:solidFill>
                <a:srgbClr val="FF0000"/>
              </a:solidFill>
            </a:endParaRPr>
          </a:p>
          <a:p>
            <a:pPr marL="971550" lvl="1" indent="-457200">
              <a:buFontTx/>
              <a:buChar char="-"/>
            </a:pPr>
            <a:r>
              <a:rPr lang="cs-CZ" dirty="0"/>
              <a:t>č. j. a 1.a 4. p. č. mn.  - město </a:t>
            </a:r>
          </a:p>
          <a:p>
            <a:pPr marL="971550" lvl="1" indent="-457200">
              <a:buFontTx/>
              <a:buChar char="-"/>
            </a:pPr>
            <a:r>
              <a:rPr lang="cs-CZ" dirty="0"/>
              <a:t>2., 3.,6.,7. p. -  moře</a:t>
            </a:r>
          </a:p>
          <a:p>
            <a:pPr marL="1371600" lvl="2" indent="-457200">
              <a:buFontTx/>
              <a:buChar char="-"/>
            </a:pPr>
            <a:r>
              <a:rPr lang="cs-CZ" dirty="0"/>
              <a:t>muzeum  - muzea - města</a:t>
            </a:r>
          </a:p>
          <a:p>
            <a:pPr marL="2286000" lvl="4" indent="-457200">
              <a:buFontTx/>
              <a:buChar char="-"/>
            </a:pPr>
            <a:r>
              <a:rPr lang="cs-CZ" dirty="0"/>
              <a:t>        </a:t>
            </a:r>
            <a:r>
              <a:rPr lang="cs-CZ" sz="2400" dirty="0"/>
              <a:t>muzeí – moří</a:t>
            </a:r>
          </a:p>
          <a:p>
            <a:pPr marL="2286000" lvl="4" indent="-457200">
              <a:buFontTx/>
              <a:buChar char="-"/>
            </a:pPr>
            <a:r>
              <a:rPr lang="cs-CZ" sz="2400" dirty="0"/>
              <a:t>                           </a:t>
            </a:r>
            <a:r>
              <a:rPr lang="cs-CZ" sz="2400" dirty="0">
                <a:solidFill>
                  <a:srgbClr val="0070C0"/>
                </a:solidFill>
              </a:rPr>
              <a:t>koncovky se odsouvají</a:t>
            </a:r>
          </a:p>
        </p:txBody>
      </p:sp>
      <p:sp>
        <p:nvSpPr>
          <p:cNvPr id="6" name="Šipka dolů 5"/>
          <p:cNvSpPr/>
          <p:nvPr/>
        </p:nvSpPr>
        <p:spPr>
          <a:xfrm>
            <a:off x="6307840" y="3675473"/>
            <a:ext cx="72008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719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78349E8-31A4-4BB0-8589-B725A68A4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3400" b="1"/>
              <a:t>Podstatná jména v závorkách převeďte do náležitých tvarů. </a:t>
            </a:r>
            <a:br>
              <a:rPr lang="cs-CZ" sz="3400" b="1"/>
            </a:br>
            <a:endParaRPr lang="cs-CZ" sz="3400" b="1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0713A7-CDAB-4860-B8E8-EEAD97CD5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1700"/>
              <a:t>Jak se dostanu do (centrum) .................... města.</a:t>
            </a:r>
          </a:p>
          <a:p>
            <a:pPr marL="514350" indent="-514350">
              <a:buAutoNum type="arabicPeriod"/>
            </a:pPr>
            <a:r>
              <a:rPr lang="cs-CZ" sz="1700"/>
              <a:t>V (centrum) .................... města se nachází kongresová hala. </a:t>
            </a:r>
          </a:p>
          <a:p>
            <a:pPr marL="514350" indent="-514350">
              <a:buAutoNum type="arabicPeriod"/>
            </a:pPr>
            <a:r>
              <a:rPr lang="cs-CZ" sz="1700"/>
              <a:t>Prohlídka v Národním technickém (muzeum) ...................  začíná ve 14.00. </a:t>
            </a:r>
          </a:p>
          <a:p>
            <a:pPr marL="514350" indent="-514350">
              <a:buAutoNum type="arabicPeriod"/>
            </a:pPr>
            <a:r>
              <a:rPr lang="cs-CZ" sz="1700"/>
              <a:t>Chlapci si dlouho prohlíželi krokodýly v (terárium) ................... a malé barevné rybičky v (akvárium – č. mn.)</a:t>
            </a:r>
          </a:p>
          <a:p>
            <a:pPr marL="514350" indent="-514350">
              <a:buAutoNum type="arabicPeriod"/>
            </a:pPr>
            <a:r>
              <a:rPr lang="cs-CZ" sz="1700"/>
              <a:t>Nejvíce jsme se věnovali (studium) ................... cizích jazyků. </a:t>
            </a:r>
          </a:p>
          <a:p>
            <a:pPr marL="514350" indent="-514350">
              <a:buAutoNum type="arabicPeriod"/>
            </a:pPr>
            <a:r>
              <a:rPr lang="cs-CZ" sz="1700"/>
              <a:t>Vašek únavou usnul v (planetárium) .................................</a:t>
            </a:r>
          </a:p>
          <a:p>
            <a:pPr marL="514350" indent="-514350">
              <a:buAutoNum type="arabicPeriod"/>
            </a:pPr>
            <a:r>
              <a:rPr lang="cs-CZ" sz="1700"/>
              <a:t>V obchodě nabízeli různé druhy (linoleum) ................................</a:t>
            </a:r>
          </a:p>
          <a:p>
            <a:pPr marL="514350" indent="-514350">
              <a:buAutoNum type="arabicPeriod"/>
            </a:pPr>
            <a:r>
              <a:rPr lang="cs-CZ" sz="1700"/>
              <a:t>Žáci se fotili před budovou (gymnázium) .......................</a:t>
            </a:r>
          </a:p>
          <a:p>
            <a:pPr marL="514350" indent="-514350">
              <a:buAutoNum type="arabicPeriod"/>
            </a:pPr>
            <a:r>
              <a:rPr lang="cs-CZ" sz="1700"/>
              <a:t>Všechny fotografie si uložil do (album) .............................</a:t>
            </a:r>
          </a:p>
          <a:p>
            <a:pPr marL="514350" indent="-514350">
              <a:buAutoNum type="arabicPeriod"/>
            </a:pPr>
            <a:r>
              <a:rPr lang="cs-CZ" sz="1700"/>
              <a:t>Pokus se prováděl ve (vakuum) ............................................</a:t>
            </a:r>
          </a:p>
          <a:p>
            <a:pPr marL="514350" indent="-514350">
              <a:buAutoNum type="arabicPeriod"/>
            </a:pPr>
            <a:r>
              <a:rPr lang="cs-CZ" sz="1700"/>
              <a:t>Nástup je k uvedeném (datum) .......................................</a:t>
            </a:r>
          </a:p>
          <a:p>
            <a:pPr marL="514350" indent="-514350">
              <a:buAutoNum type="arabicPeriod"/>
            </a:pPr>
            <a:endParaRPr lang="cs-CZ" sz="1700"/>
          </a:p>
          <a:p>
            <a:pPr marL="514350" indent="-514350">
              <a:buAutoNum type="arabicPeriod"/>
            </a:pPr>
            <a:endParaRPr lang="cs-CZ" sz="1700"/>
          </a:p>
        </p:txBody>
      </p:sp>
    </p:spTree>
    <p:extLst>
      <p:ext uri="{BB962C8B-B14F-4D97-AF65-F5344CB8AC3E}">
        <p14:creationId xmlns:p14="http://schemas.microsoft.com/office/powerpoint/2010/main" val="2968683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628E5CB-913B-4378-97CE-18C9F6410C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57188"/>
            <a:ext cx="4862848" cy="5569291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5200" dirty="0"/>
              <a:t> Rod střední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EED54082-73D2-4288-95AB-48C15B1FF3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139752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92209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476</Words>
  <Application>Microsoft Office PowerPoint</Application>
  <PresentationFormat>Širokoúhlá obrazovka</PresentationFormat>
  <Paragraphs>53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Skloňování přejatých slov obecných</vt:lpstr>
      <vt:lpstr> Rod mužský</vt:lpstr>
      <vt:lpstr>Procvičování učiva, rod mužský </vt:lpstr>
      <vt:lpstr> Rod střední</vt:lpstr>
      <vt:lpstr>Podstatná jména v závorkách převeďte do náležitých tvarů.  </vt:lpstr>
      <vt:lpstr> Rod střední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Skloňování přejatých slov obecných 1</dc:title>
  <dc:creator>Bednář Milan, nprap.</dc:creator>
  <cp:lastModifiedBy>Milan Bednář</cp:lastModifiedBy>
  <cp:revision>6</cp:revision>
  <dcterms:created xsi:type="dcterms:W3CDTF">2021-03-17T14:21:45Z</dcterms:created>
  <dcterms:modified xsi:type="dcterms:W3CDTF">2025-04-29T14:57:42Z</dcterms:modified>
</cp:coreProperties>
</file>