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57" r:id="rId6"/>
    <p:sldId id="258" r:id="rId7"/>
    <p:sldId id="259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9E4D-0053-4F70-9660-E3A20F2713B4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A18E-A8DC-4208-9FBF-43B8917049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9E4D-0053-4F70-9660-E3A20F2713B4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A18E-A8DC-4208-9FBF-43B8917049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9E4D-0053-4F70-9660-E3A20F2713B4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A18E-A8DC-4208-9FBF-43B8917049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9E4D-0053-4F70-9660-E3A20F2713B4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A18E-A8DC-4208-9FBF-43B8917049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9E4D-0053-4F70-9660-E3A20F2713B4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A18E-A8DC-4208-9FBF-43B8917049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9E4D-0053-4F70-9660-E3A20F2713B4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A18E-A8DC-4208-9FBF-43B8917049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9E4D-0053-4F70-9660-E3A20F2713B4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A18E-A8DC-4208-9FBF-43B8917049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9E4D-0053-4F70-9660-E3A20F2713B4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A18E-A8DC-4208-9FBF-43B8917049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9E4D-0053-4F70-9660-E3A20F2713B4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A18E-A8DC-4208-9FBF-43B8917049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9E4D-0053-4F70-9660-E3A20F2713B4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A18E-A8DC-4208-9FBF-43B8917049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9E4D-0053-4F70-9660-E3A20F2713B4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8A18E-A8DC-4208-9FBF-43B8917049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A9E4D-0053-4F70-9660-E3A20F2713B4}" type="datetimeFigureOut">
              <a:rPr lang="cs-CZ" smtClean="0"/>
              <a:t>27.03.2022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8A18E-A8DC-4208-9FBF-43B89170494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dirty="0"/>
              <a:t>Souvětí souřadné v němčině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11960" y="3886200"/>
            <a:ext cx="3560440" cy="694928"/>
          </a:xfrm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cs-CZ" dirty="0"/>
              <a:t>9. třída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4E7B37-687E-4D82-ABD6-98E5739AA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Opakování učiva, způsobová slovesa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ECB98A-B419-4ACC-80AA-506901EDD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spcAft>
                <a:spcPts val="1000"/>
              </a:spcAft>
            </a:pPr>
            <a:r>
              <a:rPr lang="cs-CZ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können</a:t>
            </a: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ich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kann,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……………………………………………………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1000"/>
              </a:spcAft>
            </a:pPr>
            <a:r>
              <a:rPr lang="cs-CZ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mögen</a:t>
            </a: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ich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mag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,…………………………………………………………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1000"/>
              </a:spcAft>
            </a:pPr>
            <a:r>
              <a:rPr lang="cs-CZ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müssen</a:t>
            </a: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ich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muss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,……………………………………………………….</a:t>
            </a:r>
          </a:p>
          <a:p>
            <a:pPr>
              <a:lnSpc>
                <a:spcPct val="200000"/>
              </a:lnSpc>
              <a:spcAft>
                <a:spcPts val="1000"/>
              </a:spcAft>
            </a:pPr>
            <a:r>
              <a:rPr lang="cs-CZ" sz="18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dürfen</a:t>
            </a:r>
            <a:r>
              <a:rPr lang="cs-CZ" sz="1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cs-CZ" sz="1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ich</a:t>
            </a: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darf</a:t>
            </a: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................................................................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wollen</a:t>
            </a: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ich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will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,…………………………………………………………..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5512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F483F8-3D4B-4385-AC4D-F12E3A62E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Opakování učiva, způsobová slovesa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DA91C9-84C3-4BA1-AEEA-03CC7D6FE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cs-CZ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mögen</a:t>
            </a: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Ich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…………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Hunde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aber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mein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Freund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……………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lieber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Pferde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cs-CZ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dürfen</a:t>
            </a:r>
            <a:endParaRPr lang="cs-CZ" sz="18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Heute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Abend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……………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ich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leider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nicht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fernsehen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………………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mit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mir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Nachmittag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draußen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spielen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Herr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Müller, ……………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Sie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wie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Sie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zu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uns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kommen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cs-CZ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können</a:t>
            </a:r>
            <a:endParaRPr lang="cs-CZ" sz="18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………………..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schon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gut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Deutsch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sprechen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 Er……………..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sehr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gut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singen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Wir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……………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heute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leider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nicht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schwimmen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gehen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cs-CZ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müssen</a:t>
            </a: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Ich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……………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Samstag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mit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den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Eltern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einkaufen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………………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viele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Hausaufgaben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machen?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cs-CZ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wollen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Er……………in den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Ferien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ans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Meer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fahren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Das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……………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wir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auch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……………..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ihr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mitfahren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0589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F483F8-3D4B-4385-AC4D-F12E3A62E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Opakování učiva, způsobová slovesa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DA91C9-84C3-4BA1-AEEA-03CC7D6FE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cs-CZ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mögen</a:t>
            </a: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Ich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….......................………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Hunde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aber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mein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Freund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………...............……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lieber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Pferde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cs-CZ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dürfen</a:t>
            </a:r>
            <a:endParaRPr lang="cs-CZ" sz="18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Heute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Abend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...............……………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ich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leider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nicht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fernsehen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…..........……………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mit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mir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Nachmittag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draußen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spielen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Herr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Müller, …....................…………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Sie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wie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Sie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zu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uns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kommen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cs-CZ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können</a:t>
            </a:r>
            <a:endParaRPr lang="cs-CZ" sz="18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…..............……………..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schon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gut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Deutsch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sprechen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 Er…….........................………..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sehr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gut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singen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Wir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….........……….................…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heute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leider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nicht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schwimmen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gehen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cs-CZ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müssen</a:t>
            </a: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Ich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………......................……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Samstag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mit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den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Eltern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einkaufen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…..................……………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viele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Hausaufgaben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machen?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cs-CZ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wollen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1000"/>
              </a:spcAft>
              <a:buNone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Er….........................…………in den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Ferien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ans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Meer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fahren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Das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…................…………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wir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auch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….........…………..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ihr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mitfahren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46D47E-8264-4E23-A03B-E365D31713AC}"/>
              </a:ext>
            </a:extLst>
          </p:cNvPr>
          <p:cNvSpPr txBox="1"/>
          <p:nvPr/>
        </p:nvSpPr>
        <p:spPr>
          <a:xfrm>
            <a:off x="971600" y="1916832"/>
            <a:ext cx="72008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err="1"/>
              <a:t>mag</a:t>
            </a:r>
            <a:r>
              <a:rPr lang="cs-CZ" dirty="0"/>
              <a:t>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54CC030-1DCC-46A7-A9C5-033267037C41}"/>
              </a:ext>
            </a:extLst>
          </p:cNvPr>
          <p:cNvSpPr txBox="1"/>
          <p:nvPr/>
        </p:nvSpPr>
        <p:spPr>
          <a:xfrm>
            <a:off x="4109120" y="1916832"/>
            <a:ext cx="72008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err="1"/>
              <a:t>mag</a:t>
            </a:r>
            <a:r>
              <a:rPr lang="cs-CZ" dirty="0"/>
              <a:t>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A97E4DE-B078-4E37-AB32-32E0DAC26562}"/>
              </a:ext>
            </a:extLst>
          </p:cNvPr>
          <p:cNvSpPr txBox="1"/>
          <p:nvPr/>
        </p:nvSpPr>
        <p:spPr>
          <a:xfrm>
            <a:off x="1691680" y="2603364"/>
            <a:ext cx="72008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err="1"/>
              <a:t>darf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9EA937B-9691-44C9-BD5C-6B210F71D8BD}"/>
              </a:ext>
            </a:extLst>
          </p:cNvPr>
          <p:cNvSpPr txBox="1"/>
          <p:nvPr/>
        </p:nvSpPr>
        <p:spPr>
          <a:xfrm>
            <a:off x="4469160" y="2597564"/>
            <a:ext cx="89492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err="1"/>
              <a:t>Darfst</a:t>
            </a:r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7C5E487-69C6-4CE8-8344-BEAC34CA55DF}"/>
              </a:ext>
            </a:extLst>
          </p:cNvPr>
          <p:cNvSpPr txBox="1"/>
          <p:nvPr/>
        </p:nvSpPr>
        <p:spPr>
          <a:xfrm>
            <a:off x="1604256" y="3059668"/>
            <a:ext cx="89492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err="1"/>
              <a:t>dürfen</a:t>
            </a:r>
            <a:r>
              <a:rPr lang="cs-CZ" dirty="0"/>
              <a:t>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9ED904B-0CB2-4316-B0C1-8814CA3E311A}"/>
              </a:ext>
            </a:extLst>
          </p:cNvPr>
          <p:cNvSpPr txBox="1"/>
          <p:nvPr/>
        </p:nvSpPr>
        <p:spPr>
          <a:xfrm>
            <a:off x="718009" y="3678515"/>
            <a:ext cx="829655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err="1"/>
              <a:t>Kannst</a:t>
            </a:r>
            <a:endParaRPr lang="cs-CZ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A8404AC-0621-4488-934B-2DC3CF7460D4}"/>
              </a:ext>
            </a:extLst>
          </p:cNvPr>
          <p:cNvSpPr txBox="1"/>
          <p:nvPr/>
        </p:nvSpPr>
        <p:spPr>
          <a:xfrm>
            <a:off x="4534433" y="3652165"/>
            <a:ext cx="829655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Kann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D3AA6DD2-D825-4CEB-8800-29FAB4C4451D}"/>
              </a:ext>
            </a:extLst>
          </p:cNvPr>
          <p:cNvSpPr txBox="1"/>
          <p:nvPr/>
        </p:nvSpPr>
        <p:spPr>
          <a:xfrm>
            <a:off x="920180" y="4136611"/>
            <a:ext cx="125496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err="1"/>
              <a:t>können</a:t>
            </a:r>
            <a:r>
              <a:rPr lang="cs-CZ" dirty="0"/>
              <a:t> 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20F0F1A3-E736-42E6-901B-7427B00F57BB}"/>
              </a:ext>
            </a:extLst>
          </p:cNvPr>
          <p:cNvSpPr txBox="1"/>
          <p:nvPr/>
        </p:nvSpPr>
        <p:spPr>
          <a:xfrm>
            <a:off x="796752" y="4799430"/>
            <a:ext cx="125496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err="1"/>
              <a:t>muss</a:t>
            </a:r>
            <a:endParaRPr lang="cs-CZ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157A72E8-C501-41BE-B6E9-2FB8AEB3B7F6}"/>
              </a:ext>
            </a:extLst>
          </p:cNvPr>
          <p:cNvSpPr txBox="1"/>
          <p:nvPr/>
        </p:nvSpPr>
        <p:spPr>
          <a:xfrm>
            <a:off x="4834311" y="4711559"/>
            <a:ext cx="125496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err="1"/>
              <a:t>Musst</a:t>
            </a:r>
            <a:endParaRPr lang="cs-CZ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0C2ED1C9-45FB-4164-ADA6-4A555799F396}"/>
              </a:ext>
            </a:extLst>
          </p:cNvPr>
          <p:cNvSpPr txBox="1"/>
          <p:nvPr/>
        </p:nvSpPr>
        <p:spPr>
          <a:xfrm>
            <a:off x="718009" y="5520605"/>
            <a:ext cx="125496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err="1"/>
              <a:t>will</a:t>
            </a:r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8D45927D-735F-4CC3-81AB-8A5AB43ACF80}"/>
              </a:ext>
            </a:extLst>
          </p:cNvPr>
          <p:cNvSpPr txBox="1"/>
          <p:nvPr/>
        </p:nvSpPr>
        <p:spPr>
          <a:xfrm>
            <a:off x="4716016" y="5522069"/>
            <a:ext cx="106486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err="1"/>
              <a:t>wollen</a:t>
            </a:r>
            <a:endParaRPr lang="cs-CZ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68B60B36-8808-4BDA-85A0-FFE683054D45}"/>
              </a:ext>
            </a:extLst>
          </p:cNvPr>
          <p:cNvSpPr txBox="1"/>
          <p:nvPr/>
        </p:nvSpPr>
        <p:spPr>
          <a:xfrm>
            <a:off x="6516216" y="5520605"/>
            <a:ext cx="100811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err="1"/>
              <a:t>Wollt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017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dirty="0"/>
              <a:t>Souřadné spojky v němčině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cs-CZ" b="1" dirty="0" err="1">
                <a:solidFill>
                  <a:srgbClr val="FF0000"/>
                </a:solidFill>
              </a:rPr>
              <a:t>und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 		a			</a:t>
            </a:r>
            <a:r>
              <a:rPr lang="cs-CZ" b="1" dirty="0">
                <a:solidFill>
                  <a:srgbClr val="FF0000"/>
                </a:solidFill>
              </a:rPr>
              <a:t>oder 	</a:t>
            </a:r>
            <a:r>
              <a:rPr lang="cs-CZ" dirty="0"/>
              <a:t>	nebo</a:t>
            </a:r>
          </a:p>
          <a:p>
            <a:pPr>
              <a:lnSpc>
                <a:spcPct val="150000"/>
              </a:lnSpc>
              <a:buNone/>
            </a:pPr>
            <a:r>
              <a:rPr lang="cs-CZ" b="1" dirty="0" err="1">
                <a:solidFill>
                  <a:srgbClr val="FF0000"/>
                </a:solidFill>
              </a:rPr>
              <a:t>aber</a:t>
            </a:r>
            <a:r>
              <a:rPr lang="cs-CZ" b="1" dirty="0">
                <a:solidFill>
                  <a:srgbClr val="FF0000"/>
                </a:solidFill>
              </a:rPr>
              <a:t>	</a:t>
            </a:r>
            <a:r>
              <a:rPr lang="cs-CZ" dirty="0"/>
              <a:t>	ale			</a:t>
            </a:r>
            <a:r>
              <a:rPr lang="cs-CZ" b="1" dirty="0" err="1">
                <a:solidFill>
                  <a:srgbClr val="FF0000"/>
                </a:solidFill>
              </a:rPr>
              <a:t>sondern</a:t>
            </a:r>
            <a:r>
              <a:rPr lang="cs-CZ" dirty="0"/>
              <a:t>	nýbrž</a:t>
            </a:r>
          </a:p>
          <a:p>
            <a:pPr>
              <a:lnSpc>
                <a:spcPct val="150000"/>
              </a:lnSpc>
              <a:buNone/>
            </a:pPr>
            <a:r>
              <a:rPr lang="cs-CZ" b="1" dirty="0" err="1">
                <a:solidFill>
                  <a:srgbClr val="FF0000"/>
                </a:solidFill>
              </a:rPr>
              <a:t>denn</a:t>
            </a:r>
            <a:r>
              <a:rPr lang="cs-CZ" b="1" dirty="0">
                <a:solidFill>
                  <a:srgbClr val="FF0000"/>
                </a:solidFill>
              </a:rPr>
              <a:t>	</a:t>
            </a:r>
            <a:r>
              <a:rPr lang="cs-CZ" dirty="0"/>
              <a:t>	neboť		</a:t>
            </a:r>
            <a:r>
              <a:rPr lang="cs-CZ" b="1" dirty="0" err="1">
                <a:solidFill>
                  <a:srgbClr val="FF0000"/>
                </a:solidFill>
              </a:rPr>
              <a:t>deshalb</a:t>
            </a:r>
            <a:r>
              <a:rPr lang="cs-CZ" dirty="0"/>
              <a:t> 	proto</a:t>
            </a:r>
          </a:p>
          <a:p>
            <a:pPr>
              <a:lnSpc>
                <a:spcPct val="150000"/>
              </a:lnSpc>
              <a:buNone/>
            </a:pPr>
            <a:r>
              <a:rPr lang="cs-CZ" b="1" dirty="0" err="1">
                <a:solidFill>
                  <a:srgbClr val="FF0000"/>
                </a:solidFill>
              </a:rPr>
              <a:t>sonst</a:t>
            </a:r>
            <a:r>
              <a:rPr lang="cs-CZ" b="1" dirty="0">
                <a:solidFill>
                  <a:srgbClr val="FF0000"/>
                </a:solidFill>
              </a:rPr>
              <a:t>	</a:t>
            </a:r>
            <a:r>
              <a:rPr lang="cs-CZ" dirty="0"/>
              <a:t>	jinak			</a:t>
            </a:r>
            <a:r>
              <a:rPr lang="cs-CZ" b="1" dirty="0" err="1">
                <a:solidFill>
                  <a:srgbClr val="FF0000"/>
                </a:solidFill>
              </a:rPr>
              <a:t>trotzdem</a:t>
            </a:r>
            <a:r>
              <a:rPr lang="cs-CZ" dirty="0"/>
              <a:t>	přesto</a:t>
            </a:r>
          </a:p>
          <a:p>
            <a:pPr>
              <a:lnSpc>
                <a:spcPct val="150000"/>
              </a:lnSpc>
              <a:buNone/>
            </a:pPr>
            <a:r>
              <a:rPr lang="cs-CZ" b="1" dirty="0" err="1">
                <a:solidFill>
                  <a:srgbClr val="FF0000"/>
                </a:solidFill>
              </a:rPr>
              <a:t>außerdem</a:t>
            </a:r>
            <a:r>
              <a:rPr lang="cs-CZ" dirty="0"/>
              <a:t> 		kromě toho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dirty="0"/>
              <a:t>Spojky, které neovlivňují slovosled.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 následujících spojkách nedochází ke změnám slovosledu, po spojce následuje podmět, na druhém místě je sloveso v určitém tvaru.</a:t>
            </a:r>
          </a:p>
          <a:p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Es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schon</a:t>
            </a:r>
            <a:r>
              <a:rPr lang="cs-CZ" dirty="0"/>
              <a:t> </a:t>
            </a:r>
            <a:r>
              <a:rPr lang="cs-CZ" dirty="0" err="1"/>
              <a:t>spät</a:t>
            </a:r>
            <a:r>
              <a:rPr lang="cs-CZ" dirty="0"/>
              <a:t>,  </a:t>
            </a:r>
            <a:r>
              <a:rPr lang="cs-CZ" dirty="0" err="1"/>
              <a:t>aber</a:t>
            </a:r>
            <a:r>
              <a:rPr lang="cs-CZ" dirty="0"/>
              <a:t> </a:t>
            </a:r>
            <a:r>
              <a:rPr lang="cs-CZ" b="1" dirty="0" err="1">
                <a:solidFill>
                  <a:srgbClr val="FF0000"/>
                </a:solidFill>
              </a:rPr>
              <a:t>sie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lernt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 err="1"/>
              <a:t>noch</a:t>
            </a:r>
            <a:r>
              <a:rPr lang="cs-CZ" dirty="0"/>
              <a:t>. 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563888" y="5949280"/>
            <a:ext cx="1728192" cy="2880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Podmět</a:t>
            </a:r>
          </a:p>
        </p:txBody>
      </p:sp>
      <p:sp>
        <p:nvSpPr>
          <p:cNvPr id="7" name="Obdélník 6"/>
          <p:cNvSpPr/>
          <p:nvPr/>
        </p:nvSpPr>
        <p:spPr>
          <a:xfrm>
            <a:off x="5580112" y="5949280"/>
            <a:ext cx="2232248" cy="7200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Sloveso v určitém tvaru</a:t>
            </a:r>
          </a:p>
        </p:txBody>
      </p:sp>
      <p:cxnSp>
        <p:nvCxnSpPr>
          <p:cNvPr id="9" name="Přímá spojovací šipka 8"/>
          <p:cNvCxnSpPr/>
          <p:nvPr/>
        </p:nvCxnSpPr>
        <p:spPr>
          <a:xfrm flipV="1">
            <a:off x="4355976" y="5373216"/>
            <a:ext cx="504056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 flipH="1" flipV="1">
            <a:off x="5580112" y="5301208"/>
            <a:ext cx="1296144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ulka 17"/>
          <p:cNvGraphicFramePr>
            <a:graphicFrameLocks noGrp="1"/>
          </p:cNvGraphicFramePr>
          <p:nvPr/>
        </p:nvGraphicFramePr>
        <p:xfrm>
          <a:off x="827584" y="3717032"/>
          <a:ext cx="7776865" cy="74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53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5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53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53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53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1" dirty="0" err="1">
                          <a:solidFill>
                            <a:srgbClr val="FF0000"/>
                          </a:solidFill>
                        </a:rPr>
                        <a:t>und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err="1">
                          <a:solidFill>
                            <a:srgbClr val="FF0000"/>
                          </a:solidFill>
                        </a:rPr>
                        <a:t>aber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rgbClr val="FF0000"/>
                          </a:solidFill>
                        </a:rPr>
                        <a:t>oder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err="1">
                          <a:solidFill>
                            <a:srgbClr val="FF0000"/>
                          </a:solidFill>
                        </a:rPr>
                        <a:t>sondern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err="1">
                          <a:solidFill>
                            <a:srgbClr val="FF0000"/>
                          </a:solidFill>
                        </a:rPr>
                        <a:t>denn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nebo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nýbrž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neboť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dirty="0"/>
              <a:t>Spojky, které ovlivňují slovosled.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 těchto spojkách dochází ke změně slovosledu, po spojce následuje sloveso                   v určitém tvaru pak teprve podmět.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Er</a:t>
            </a:r>
            <a:r>
              <a:rPr lang="cs-CZ" dirty="0"/>
              <a:t> </a:t>
            </a:r>
            <a:r>
              <a:rPr lang="cs-CZ" dirty="0" err="1"/>
              <a:t>hat</a:t>
            </a:r>
            <a:r>
              <a:rPr lang="cs-CZ" dirty="0"/>
              <a:t> </a:t>
            </a:r>
            <a:r>
              <a:rPr lang="cs-CZ" dirty="0" err="1"/>
              <a:t>Angst</a:t>
            </a:r>
            <a:r>
              <a:rPr lang="cs-CZ" dirty="0"/>
              <a:t>, </a:t>
            </a:r>
            <a:r>
              <a:rPr lang="cs-CZ" dirty="0" err="1"/>
              <a:t>deshalb</a:t>
            </a:r>
            <a:r>
              <a:rPr lang="cs-CZ" dirty="0"/>
              <a:t> </a:t>
            </a:r>
            <a:r>
              <a:rPr lang="cs-CZ" b="1" dirty="0" err="1">
                <a:solidFill>
                  <a:srgbClr val="FF0000"/>
                </a:solidFill>
              </a:rPr>
              <a:t>kommt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er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 err="1"/>
              <a:t>nicht</a:t>
            </a:r>
            <a:r>
              <a:rPr lang="cs-CZ" dirty="0"/>
              <a:t>.  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611560" y="3356992"/>
          <a:ext cx="748883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deshalb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trotzdem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sonst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err="1">
                          <a:solidFill>
                            <a:srgbClr val="FF0000"/>
                          </a:solidFill>
                        </a:rPr>
                        <a:t>außerdem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proto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přesto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jinak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kromě toho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3203848" y="5373216"/>
            <a:ext cx="2376264" cy="6480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sloveso v určitém tvaru</a:t>
            </a:r>
          </a:p>
        </p:txBody>
      </p:sp>
      <p:sp>
        <p:nvSpPr>
          <p:cNvPr id="6" name="Obdélník 5"/>
          <p:cNvSpPr/>
          <p:nvPr/>
        </p:nvSpPr>
        <p:spPr>
          <a:xfrm>
            <a:off x="6084168" y="5445224"/>
            <a:ext cx="2016224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podmět </a:t>
            </a:r>
          </a:p>
        </p:txBody>
      </p:sp>
      <p:cxnSp>
        <p:nvCxnSpPr>
          <p:cNvPr id="7" name="Přímá spojovací šipka 6"/>
          <p:cNvCxnSpPr/>
          <p:nvPr/>
        </p:nvCxnSpPr>
        <p:spPr>
          <a:xfrm flipV="1">
            <a:off x="4427984" y="4797152"/>
            <a:ext cx="504056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 flipH="1" flipV="1">
            <a:off x="6012160" y="4797152"/>
            <a:ext cx="1224136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2FF94A-DA0C-4EA9-9EEB-4ADFC046D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Samostatná práce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409453-3454-4B07-85ED-DB527FF84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Pracovní sešit </a:t>
            </a:r>
            <a:r>
              <a:rPr lang="cs-CZ" dirty="0" err="1"/>
              <a:t>cv</a:t>
            </a:r>
            <a:r>
              <a:rPr lang="cs-CZ" dirty="0"/>
              <a:t>. 14/str. 58</a:t>
            </a:r>
          </a:p>
        </p:txBody>
      </p:sp>
    </p:spTree>
    <p:extLst>
      <p:ext uri="{BB962C8B-B14F-4D97-AF65-F5344CB8AC3E}">
        <p14:creationId xmlns:p14="http://schemas.microsoft.com/office/powerpoint/2010/main" val="3035978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445</Words>
  <Application>Microsoft Office PowerPoint</Application>
  <PresentationFormat>Předvádění na obrazovce (4:3)</PresentationFormat>
  <Paragraphs>86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sady Office</vt:lpstr>
      <vt:lpstr>Souvětí souřadné v němčině</vt:lpstr>
      <vt:lpstr>Opakování učiva, způsobová slovesa </vt:lpstr>
      <vt:lpstr>Opakování učiva, způsobová slovesa </vt:lpstr>
      <vt:lpstr>Opakování učiva, způsobová slovesa </vt:lpstr>
      <vt:lpstr>Souřadné spojky v němčině </vt:lpstr>
      <vt:lpstr>Spojky, které neovlivňují slovosled. </vt:lpstr>
      <vt:lpstr>Spojky, které ovlivňují slovosled. </vt:lpstr>
      <vt:lpstr>Samostatná práce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Souvětí souřadné v němčině</dc:title>
  <dc:creator>Uživatel systému Windows</dc:creator>
  <cp:lastModifiedBy>Milan Bednář</cp:lastModifiedBy>
  <cp:revision>10</cp:revision>
  <dcterms:created xsi:type="dcterms:W3CDTF">2020-04-19T15:42:38Z</dcterms:created>
  <dcterms:modified xsi:type="dcterms:W3CDTF">2022-03-27T18:42:41Z</dcterms:modified>
</cp:coreProperties>
</file>