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A9E4D-0053-4F70-9660-E3A20F2713B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8A18E-A8DC-4208-9FBF-43B8917049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Souvětí souřadné v němčině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11960" y="3886200"/>
            <a:ext cx="3560440" cy="694928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cs-CZ" dirty="0"/>
              <a:t>9. třída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E7B37-687E-4D82-ABD6-98E5739A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Opakování učiva, způsobová slovesa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ECB98A-B419-4ACC-80AA-506901EDD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können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kann,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……………………………………………………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mögen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mag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,…………………………………………………………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müssen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muss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,……………………………………………………….</a:t>
            </a: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cs-CZ" sz="18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dürfen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darf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................................................................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wollen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will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,…………………………………………………………..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51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483F8-3D4B-4385-AC4D-F12E3A62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Opakování učiva, způsobová slovesa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DA91C9-84C3-4BA1-AEEA-03CC7D6FE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mögen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Hunde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mein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Freund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lieber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Pferde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dürfen</a:t>
            </a:r>
            <a:endParaRPr lang="cs-CZ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Heute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Abend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leider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fernsehen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………………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Nachmittag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draußen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spielen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Müller, 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kommen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können</a:t>
            </a:r>
            <a:endParaRPr lang="cs-CZ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………………..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gut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Deutsch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sprechen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Er……………..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sehr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gut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heute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leider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schwimmen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gehen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müssen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Samstag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den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Eltern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einkaufen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………………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viele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Hausaufgaben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machen?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wollen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Er……………in den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Ferien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……………..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ihr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mitfahren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58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483F8-3D4B-4385-AC4D-F12E3A62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Opakování učiva, způsobová slovesa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DA91C9-84C3-4BA1-AEEA-03CC7D6FE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mögen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….......................………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Hunde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mein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Freund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………...............……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lieber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Pferde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dürfen</a:t>
            </a:r>
            <a:endParaRPr lang="cs-CZ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Heute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Abend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...............……………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leider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fernsehen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…..........……………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Nachmittag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draußen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spielen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Müller, …....................…………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kommen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können</a:t>
            </a:r>
            <a:endParaRPr lang="cs-CZ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…..............……………..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gut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Deutsch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sprechen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Er…….........................………..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sehr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gut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….........……….................…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heute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leider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schwimmen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gehen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müssen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………......................……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Samstag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den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Eltern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einkaufen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…..................……………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viele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Hausaufgaben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machen?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wollen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Er….........................…………in den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Ferien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…................…………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auch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….........…………..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ihr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mitfahren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46D47E-8264-4E23-A03B-E365D31713AC}"/>
              </a:ext>
            </a:extLst>
          </p:cNvPr>
          <p:cNvSpPr txBox="1"/>
          <p:nvPr/>
        </p:nvSpPr>
        <p:spPr>
          <a:xfrm>
            <a:off x="971600" y="1916832"/>
            <a:ext cx="72008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mag</a:t>
            </a:r>
            <a:r>
              <a:rPr lang="cs-CZ" dirty="0"/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54CC030-1DCC-46A7-A9C5-033267037C41}"/>
              </a:ext>
            </a:extLst>
          </p:cNvPr>
          <p:cNvSpPr txBox="1"/>
          <p:nvPr/>
        </p:nvSpPr>
        <p:spPr>
          <a:xfrm>
            <a:off x="4109120" y="1916832"/>
            <a:ext cx="72008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mag</a:t>
            </a:r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A97E4DE-B078-4E37-AB32-32E0DAC26562}"/>
              </a:ext>
            </a:extLst>
          </p:cNvPr>
          <p:cNvSpPr txBox="1"/>
          <p:nvPr/>
        </p:nvSpPr>
        <p:spPr>
          <a:xfrm>
            <a:off x="1691680" y="2603364"/>
            <a:ext cx="72008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darf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9EA937B-9691-44C9-BD5C-6B210F71D8BD}"/>
              </a:ext>
            </a:extLst>
          </p:cNvPr>
          <p:cNvSpPr txBox="1"/>
          <p:nvPr/>
        </p:nvSpPr>
        <p:spPr>
          <a:xfrm>
            <a:off x="4469160" y="2597564"/>
            <a:ext cx="89492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Darfst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7C5E487-69C6-4CE8-8344-BEAC34CA55DF}"/>
              </a:ext>
            </a:extLst>
          </p:cNvPr>
          <p:cNvSpPr txBox="1"/>
          <p:nvPr/>
        </p:nvSpPr>
        <p:spPr>
          <a:xfrm>
            <a:off x="1604256" y="3059668"/>
            <a:ext cx="89492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dürfen</a:t>
            </a:r>
            <a:r>
              <a:rPr lang="cs-CZ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ED904B-0CB2-4316-B0C1-8814CA3E311A}"/>
              </a:ext>
            </a:extLst>
          </p:cNvPr>
          <p:cNvSpPr txBox="1"/>
          <p:nvPr/>
        </p:nvSpPr>
        <p:spPr>
          <a:xfrm>
            <a:off x="718009" y="3678515"/>
            <a:ext cx="82965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Kannst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A8404AC-0621-4488-934B-2DC3CF7460D4}"/>
              </a:ext>
            </a:extLst>
          </p:cNvPr>
          <p:cNvSpPr txBox="1"/>
          <p:nvPr/>
        </p:nvSpPr>
        <p:spPr>
          <a:xfrm>
            <a:off x="4534433" y="3652165"/>
            <a:ext cx="82965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Kann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3AA6DD2-D825-4CEB-8800-29FAB4C4451D}"/>
              </a:ext>
            </a:extLst>
          </p:cNvPr>
          <p:cNvSpPr txBox="1"/>
          <p:nvPr/>
        </p:nvSpPr>
        <p:spPr>
          <a:xfrm>
            <a:off x="920180" y="4136611"/>
            <a:ext cx="125496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können</a:t>
            </a:r>
            <a:r>
              <a:rPr lang="cs-CZ" dirty="0"/>
              <a:t>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0F0F1A3-E736-42E6-901B-7427B00F57BB}"/>
              </a:ext>
            </a:extLst>
          </p:cNvPr>
          <p:cNvSpPr txBox="1"/>
          <p:nvPr/>
        </p:nvSpPr>
        <p:spPr>
          <a:xfrm>
            <a:off x="796752" y="4799430"/>
            <a:ext cx="125496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muss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57A72E8-C501-41BE-B6E9-2FB8AEB3B7F6}"/>
              </a:ext>
            </a:extLst>
          </p:cNvPr>
          <p:cNvSpPr txBox="1"/>
          <p:nvPr/>
        </p:nvSpPr>
        <p:spPr>
          <a:xfrm>
            <a:off x="4834311" y="4711559"/>
            <a:ext cx="125496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Musst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C2ED1C9-45FB-4164-ADA6-4A555799F396}"/>
              </a:ext>
            </a:extLst>
          </p:cNvPr>
          <p:cNvSpPr txBox="1"/>
          <p:nvPr/>
        </p:nvSpPr>
        <p:spPr>
          <a:xfrm>
            <a:off x="718009" y="5520605"/>
            <a:ext cx="125496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will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D45927D-735F-4CC3-81AB-8A5AB43ACF80}"/>
              </a:ext>
            </a:extLst>
          </p:cNvPr>
          <p:cNvSpPr txBox="1"/>
          <p:nvPr/>
        </p:nvSpPr>
        <p:spPr>
          <a:xfrm>
            <a:off x="4716016" y="5522069"/>
            <a:ext cx="106486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wollen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8B60B36-8808-4BDA-85A0-FFE683054D45}"/>
              </a:ext>
            </a:extLst>
          </p:cNvPr>
          <p:cNvSpPr txBox="1"/>
          <p:nvPr/>
        </p:nvSpPr>
        <p:spPr>
          <a:xfrm>
            <a:off x="6516216" y="5520605"/>
            <a:ext cx="100811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Wollt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17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Souřadné spojky v němčině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 		a			</a:t>
            </a:r>
            <a:r>
              <a:rPr lang="cs-CZ" b="1" dirty="0">
                <a:solidFill>
                  <a:srgbClr val="FF0000"/>
                </a:solidFill>
              </a:rPr>
              <a:t>oder 	</a:t>
            </a:r>
            <a:r>
              <a:rPr lang="cs-CZ" dirty="0"/>
              <a:t>	nebo</a:t>
            </a:r>
          </a:p>
          <a:p>
            <a:pPr>
              <a:lnSpc>
                <a:spcPct val="150000"/>
              </a:lnSpc>
              <a:buNone/>
            </a:pPr>
            <a:r>
              <a:rPr lang="cs-CZ" b="1" dirty="0" err="1">
                <a:solidFill>
                  <a:srgbClr val="FF0000"/>
                </a:solidFill>
              </a:rPr>
              <a:t>aber</a:t>
            </a: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dirty="0"/>
              <a:t>	ale			</a:t>
            </a:r>
            <a:r>
              <a:rPr lang="cs-CZ" b="1" dirty="0" err="1">
                <a:solidFill>
                  <a:srgbClr val="FF0000"/>
                </a:solidFill>
              </a:rPr>
              <a:t>sondern</a:t>
            </a:r>
            <a:r>
              <a:rPr lang="cs-CZ" dirty="0"/>
              <a:t>	nýbrž</a:t>
            </a:r>
          </a:p>
          <a:p>
            <a:pPr>
              <a:lnSpc>
                <a:spcPct val="150000"/>
              </a:lnSpc>
              <a:buNone/>
            </a:pPr>
            <a:r>
              <a:rPr lang="cs-CZ" b="1" dirty="0" err="1">
                <a:solidFill>
                  <a:srgbClr val="FF0000"/>
                </a:solidFill>
              </a:rPr>
              <a:t>denn</a:t>
            </a: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dirty="0"/>
              <a:t>	neboť		</a:t>
            </a:r>
            <a:r>
              <a:rPr lang="cs-CZ" b="1" dirty="0" err="1">
                <a:solidFill>
                  <a:srgbClr val="FF0000"/>
                </a:solidFill>
              </a:rPr>
              <a:t>deshalb</a:t>
            </a:r>
            <a:r>
              <a:rPr lang="cs-CZ" dirty="0"/>
              <a:t> 	proto</a:t>
            </a:r>
          </a:p>
          <a:p>
            <a:pPr>
              <a:lnSpc>
                <a:spcPct val="150000"/>
              </a:lnSpc>
              <a:buNone/>
            </a:pPr>
            <a:r>
              <a:rPr lang="cs-CZ" b="1" dirty="0" err="1">
                <a:solidFill>
                  <a:srgbClr val="FF0000"/>
                </a:solidFill>
              </a:rPr>
              <a:t>sonst</a:t>
            </a: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dirty="0"/>
              <a:t>	jinak			</a:t>
            </a:r>
            <a:r>
              <a:rPr lang="cs-CZ" b="1" dirty="0" err="1">
                <a:solidFill>
                  <a:srgbClr val="FF0000"/>
                </a:solidFill>
              </a:rPr>
              <a:t>trotzdem</a:t>
            </a:r>
            <a:r>
              <a:rPr lang="cs-CZ" dirty="0"/>
              <a:t>	přesto</a:t>
            </a:r>
          </a:p>
          <a:p>
            <a:pPr>
              <a:lnSpc>
                <a:spcPct val="150000"/>
              </a:lnSpc>
              <a:buNone/>
            </a:pPr>
            <a:r>
              <a:rPr lang="cs-CZ" b="1" dirty="0" err="1">
                <a:solidFill>
                  <a:srgbClr val="FF0000"/>
                </a:solidFill>
              </a:rPr>
              <a:t>außerdem</a:t>
            </a:r>
            <a:r>
              <a:rPr lang="cs-CZ" dirty="0"/>
              <a:t> 		kromě toho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Spojky, které neovlivňují slovosled.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následujících spojkách nedochází ke změnám slovosledu, po spojce následuje podmět, na druhém místě je sloveso v určitém tvaru.</a:t>
            </a:r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Es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schon</a:t>
            </a:r>
            <a:r>
              <a:rPr lang="cs-CZ" dirty="0"/>
              <a:t> </a:t>
            </a:r>
            <a:r>
              <a:rPr lang="cs-CZ" dirty="0" err="1"/>
              <a:t>spät</a:t>
            </a:r>
            <a:r>
              <a:rPr lang="cs-CZ" dirty="0"/>
              <a:t>,  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sie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lernt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noch</a:t>
            </a:r>
            <a:r>
              <a:rPr lang="cs-CZ" dirty="0"/>
              <a:t>.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563888" y="5949280"/>
            <a:ext cx="1728192" cy="2880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Podmět</a:t>
            </a:r>
          </a:p>
        </p:txBody>
      </p:sp>
      <p:sp>
        <p:nvSpPr>
          <p:cNvPr id="7" name="Obdélník 6"/>
          <p:cNvSpPr/>
          <p:nvPr/>
        </p:nvSpPr>
        <p:spPr>
          <a:xfrm>
            <a:off x="5580112" y="5949280"/>
            <a:ext cx="2232248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Sloveso v určitém tvaru</a:t>
            </a:r>
          </a:p>
        </p:txBody>
      </p:sp>
      <p:cxnSp>
        <p:nvCxnSpPr>
          <p:cNvPr id="9" name="Přímá spojovací šipka 8"/>
          <p:cNvCxnSpPr/>
          <p:nvPr/>
        </p:nvCxnSpPr>
        <p:spPr>
          <a:xfrm flipV="1">
            <a:off x="4355976" y="5373216"/>
            <a:ext cx="504056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H="1" flipV="1">
            <a:off x="5580112" y="5301208"/>
            <a:ext cx="1296144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827584" y="3717032"/>
          <a:ext cx="777686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5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und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aber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sondern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denn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nebo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nýbrž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neboť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Spojky, které ovlivňují slovosled.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těchto spojkách dochází ke změně slovosledu, po spojce následuje sloveso                   v určitém tvaru pak teprve podmět.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Angst</a:t>
            </a:r>
            <a:r>
              <a:rPr lang="cs-CZ" dirty="0"/>
              <a:t>, </a:t>
            </a:r>
            <a:r>
              <a:rPr lang="cs-CZ" dirty="0" err="1"/>
              <a:t>deshalb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kommt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er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nicht</a:t>
            </a:r>
            <a:r>
              <a:rPr lang="cs-CZ" dirty="0"/>
              <a:t>. 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0" y="3356992"/>
          <a:ext cx="74888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deshalb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trotzdem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sonst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außerdem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proto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přesto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jinak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kromě toho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203848" y="5373216"/>
            <a:ext cx="2376264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sloveso v určitém tvaru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84168" y="5445224"/>
            <a:ext cx="2016224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podmět 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4427984" y="4797152"/>
            <a:ext cx="504056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H="1" flipV="1">
            <a:off x="6012160" y="4797152"/>
            <a:ext cx="1224136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FF94A-DA0C-4EA9-9EEB-4ADFC046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409453-3454-4B07-85ED-DB527FF84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sešit </a:t>
            </a:r>
            <a:r>
              <a:rPr lang="cs-CZ" dirty="0" err="1"/>
              <a:t>cv</a:t>
            </a:r>
            <a:r>
              <a:rPr lang="cs-CZ" dirty="0"/>
              <a:t>. 14/str. 58</a:t>
            </a:r>
          </a:p>
        </p:txBody>
      </p:sp>
    </p:spTree>
    <p:extLst>
      <p:ext uri="{BB962C8B-B14F-4D97-AF65-F5344CB8AC3E}">
        <p14:creationId xmlns:p14="http://schemas.microsoft.com/office/powerpoint/2010/main" val="303597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445</Words>
  <Application>Microsoft Office PowerPoint</Application>
  <PresentationFormat>Předvádění na obrazovce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Souvětí souřadné v němčině</vt:lpstr>
      <vt:lpstr>Opakování učiva, způsobová slovesa </vt:lpstr>
      <vt:lpstr>Opakování učiva, způsobová slovesa </vt:lpstr>
      <vt:lpstr>Opakování učiva, způsobová slovesa </vt:lpstr>
      <vt:lpstr>Souřadné spojky v němčině </vt:lpstr>
      <vt:lpstr>Spojky, které neovlivňují slovosled. </vt:lpstr>
      <vt:lpstr>Spojky, které ovlivňují slovosled. </vt:lpstr>
      <vt:lpstr>Samostatná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Souvětí souřadné v němčině</dc:title>
  <dc:creator>Uživatel systému Windows</dc:creator>
  <cp:lastModifiedBy>Milan Bednář</cp:lastModifiedBy>
  <cp:revision>10</cp:revision>
  <dcterms:created xsi:type="dcterms:W3CDTF">2020-04-19T15:42:38Z</dcterms:created>
  <dcterms:modified xsi:type="dcterms:W3CDTF">2022-03-27T18:42:41Z</dcterms:modified>
</cp:coreProperties>
</file>